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 id="2147483707" r:id="rId3"/>
    <p:sldMasterId id="2147483753" r:id="rId4"/>
    <p:sldMasterId id="2147483765" r:id="rId5"/>
    <p:sldMasterId id="2147483775" r:id="rId6"/>
  </p:sldMasterIdLst>
  <p:notesMasterIdLst>
    <p:notesMasterId r:id="rId81"/>
  </p:notesMasterIdLst>
  <p:sldIdLst>
    <p:sldId id="265" r:id="rId7"/>
    <p:sldId id="263" r:id="rId8"/>
    <p:sldId id="292" r:id="rId9"/>
    <p:sldId id="382" r:id="rId10"/>
    <p:sldId id="383" r:id="rId11"/>
    <p:sldId id="384" r:id="rId12"/>
    <p:sldId id="385" r:id="rId13"/>
    <p:sldId id="386" r:id="rId14"/>
    <p:sldId id="387" r:id="rId15"/>
    <p:sldId id="388" r:id="rId16"/>
    <p:sldId id="389" r:id="rId17"/>
    <p:sldId id="390" r:id="rId18"/>
    <p:sldId id="391" r:id="rId19"/>
    <p:sldId id="392" r:id="rId20"/>
    <p:sldId id="393" r:id="rId21"/>
    <p:sldId id="394" r:id="rId22"/>
    <p:sldId id="395" r:id="rId23"/>
    <p:sldId id="396" r:id="rId24"/>
    <p:sldId id="397" r:id="rId25"/>
    <p:sldId id="398" r:id="rId26"/>
    <p:sldId id="399" r:id="rId27"/>
    <p:sldId id="400" r:id="rId28"/>
    <p:sldId id="401" r:id="rId29"/>
    <p:sldId id="402" r:id="rId30"/>
    <p:sldId id="403" r:id="rId31"/>
    <p:sldId id="404" r:id="rId32"/>
    <p:sldId id="405" r:id="rId33"/>
    <p:sldId id="406" r:id="rId34"/>
    <p:sldId id="407" r:id="rId35"/>
    <p:sldId id="291" r:id="rId36"/>
    <p:sldId id="307" r:id="rId37"/>
    <p:sldId id="308" r:id="rId38"/>
    <p:sldId id="310" r:id="rId39"/>
    <p:sldId id="357" r:id="rId40"/>
    <p:sldId id="358" r:id="rId41"/>
    <p:sldId id="359" r:id="rId42"/>
    <p:sldId id="360" r:id="rId43"/>
    <p:sldId id="361" r:id="rId44"/>
    <p:sldId id="362" r:id="rId45"/>
    <p:sldId id="363" r:id="rId46"/>
    <p:sldId id="364" r:id="rId47"/>
    <p:sldId id="365" r:id="rId48"/>
    <p:sldId id="366" r:id="rId49"/>
    <p:sldId id="367" r:id="rId50"/>
    <p:sldId id="368" r:id="rId51"/>
    <p:sldId id="369" r:id="rId52"/>
    <p:sldId id="370" r:id="rId53"/>
    <p:sldId id="371" r:id="rId54"/>
    <p:sldId id="372" r:id="rId55"/>
    <p:sldId id="373" r:id="rId56"/>
    <p:sldId id="374" r:id="rId57"/>
    <p:sldId id="375" r:id="rId58"/>
    <p:sldId id="376" r:id="rId59"/>
    <p:sldId id="377" r:id="rId60"/>
    <p:sldId id="378" r:id="rId61"/>
    <p:sldId id="379" r:id="rId62"/>
    <p:sldId id="380" r:id="rId63"/>
    <p:sldId id="381" r:id="rId64"/>
    <p:sldId id="290" r:id="rId65"/>
    <p:sldId id="293" r:id="rId66"/>
    <p:sldId id="294" r:id="rId67"/>
    <p:sldId id="295" r:id="rId68"/>
    <p:sldId id="296" r:id="rId69"/>
    <p:sldId id="297" r:id="rId70"/>
    <p:sldId id="298" r:id="rId71"/>
    <p:sldId id="299" r:id="rId72"/>
    <p:sldId id="300" r:id="rId73"/>
    <p:sldId id="301" r:id="rId74"/>
    <p:sldId id="302" r:id="rId75"/>
    <p:sldId id="303" r:id="rId76"/>
    <p:sldId id="304" r:id="rId77"/>
    <p:sldId id="305" r:id="rId78"/>
    <p:sldId id="306" r:id="rId79"/>
    <p:sldId id="259" r:id="rId8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1829"/>
    <a:srgbClr val="262A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r>
              <a:rPr lang="en-US" sz="2400" dirty="0">
                <a:solidFill>
                  <a:schemeClr val="tx1"/>
                </a:solidFill>
              </a:rPr>
              <a:t>NV vs</a:t>
            </a:r>
            <a:r>
              <a:rPr lang="en-US" sz="2400" baseline="0" dirty="0">
                <a:solidFill>
                  <a:schemeClr val="tx1"/>
                </a:solidFill>
              </a:rPr>
              <a:t> U.S. Unemployment Rate Percentages</a:t>
            </a:r>
            <a:endParaRPr lang="en-US" sz="2400" dirty="0">
              <a:solidFill>
                <a:schemeClr val="tx1"/>
              </a:solidFill>
            </a:endParaRPr>
          </a:p>
        </c:rich>
      </c:tx>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6401589815375862E-2"/>
          <c:y val="0.10783960038235788"/>
          <c:w val="0.96719682036924826"/>
          <c:h val="0.70565028888596693"/>
        </c:manualLayout>
      </c:layout>
      <c:lineChart>
        <c:grouping val="standard"/>
        <c:varyColors val="0"/>
        <c:ser>
          <c:idx val="0"/>
          <c:order val="0"/>
          <c:tx>
            <c:strRef>
              <c:f>'BLS Data Series'!$R$1</c:f>
              <c:strCache>
                <c:ptCount val="1"/>
                <c:pt idx="0">
                  <c:v>NV Unemployment Rate</c:v>
                </c:pt>
              </c:strCache>
            </c:strRef>
          </c:tx>
          <c:spPr>
            <a:ln w="31750" cap="rnd">
              <a:solidFill>
                <a:schemeClr val="accent5">
                  <a:shade val="76000"/>
                </a:schemeClr>
              </a:solidFill>
              <a:round/>
            </a:ln>
            <a:effectLst/>
          </c:spPr>
          <c:marker>
            <c:symbol val="circle"/>
            <c:size val="17"/>
            <c:spPr>
              <a:solidFill>
                <a:schemeClr val="accent5">
                  <a:shade val="76000"/>
                </a:schemeClr>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'BLS Data Series'!$Q$2:$Q$11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'BLS Data Series'!$R$2:$R$11</c:f>
              <c:numCache>
                <c:formatCode>#0.0</c:formatCode>
                <c:ptCount val="10"/>
                <c:pt idx="0">
                  <c:v>4.4916666666666663</c:v>
                </c:pt>
                <c:pt idx="1">
                  <c:v>6.7166666666666659</c:v>
                </c:pt>
                <c:pt idx="2">
                  <c:v>11.450000000000001</c:v>
                </c:pt>
                <c:pt idx="3">
                  <c:v>13.53333333333333</c:v>
                </c:pt>
                <c:pt idx="4">
                  <c:v>13.016666666666667</c:v>
                </c:pt>
                <c:pt idx="5">
                  <c:v>11.149999999999999</c:v>
                </c:pt>
                <c:pt idx="6">
                  <c:v>9.4749999999999996</c:v>
                </c:pt>
                <c:pt idx="7">
                  <c:v>7.8666666666666663</c:v>
                </c:pt>
                <c:pt idx="8">
                  <c:v>6.7166666666666677</c:v>
                </c:pt>
                <c:pt idx="9">
                  <c:v>5.8833333333333329</c:v>
                </c:pt>
              </c:numCache>
            </c:numRef>
          </c:val>
          <c:smooth val="0"/>
          <c:extLst xmlns:c16r2="http://schemas.microsoft.com/office/drawing/2015/06/chart">
            <c:ext xmlns:c16="http://schemas.microsoft.com/office/drawing/2014/chart" uri="{C3380CC4-5D6E-409C-BE32-E72D297353CC}">
              <c16:uniqueId val="{00000000-FB42-43DE-9716-A1E5E33CB6E1}"/>
            </c:ext>
          </c:extLst>
        </c:ser>
        <c:ser>
          <c:idx val="1"/>
          <c:order val="1"/>
          <c:tx>
            <c:strRef>
              <c:f>'BLS Data Series'!$S$1</c:f>
              <c:strCache>
                <c:ptCount val="1"/>
                <c:pt idx="0">
                  <c:v>U.S. Unemployment Rate</c:v>
                </c:pt>
              </c:strCache>
            </c:strRef>
          </c:tx>
          <c:spPr>
            <a:ln w="31750" cap="rnd">
              <a:solidFill>
                <a:schemeClr val="accent5">
                  <a:tint val="77000"/>
                </a:schemeClr>
              </a:solidFill>
              <a:round/>
            </a:ln>
            <a:effectLst/>
          </c:spPr>
          <c:marker>
            <c:symbol val="circle"/>
            <c:size val="17"/>
            <c:spPr>
              <a:solidFill>
                <a:schemeClr val="accent5">
                  <a:tint val="77000"/>
                </a:schemeClr>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'BLS Data Series'!$Q$2:$Q$11</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'BLS Data Series'!$S$2:$S$11</c:f>
              <c:numCache>
                <c:formatCode>#0.0</c:formatCode>
                <c:ptCount val="10"/>
                <c:pt idx="0">
                  <c:v>4.6166666666666671</c:v>
                </c:pt>
                <c:pt idx="1">
                  <c:v>5.8</c:v>
                </c:pt>
                <c:pt idx="2">
                  <c:v>9.2833333333333332</c:v>
                </c:pt>
                <c:pt idx="3">
                  <c:v>9.6083333333333325</c:v>
                </c:pt>
                <c:pt idx="4">
                  <c:v>8.9333333333333336</c:v>
                </c:pt>
                <c:pt idx="5">
                  <c:v>8.0750000000000011</c:v>
                </c:pt>
                <c:pt idx="6">
                  <c:v>7.3666666666666671</c:v>
                </c:pt>
                <c:pt idx="7">
                  <c:v>6.166666666666667</c:v>
                </c:pt>
                <c:pt idx="8">
                  <c:v>5.2583333333333337</c:v>
                </c:pt>
                <c:pt idx="9">
                  <c:v>4.8499999999999996</c:v>
                </c:pt>
              </c:numCache>
            </c:numRef>
          </c:val>
          <c:smooth val="0"/>
          <c:extLst xmlns:c16r2="http://schemas.microsoft.com/office/drawing/2015/06/chart">
            <c:ext xmlns:c16="http://schemas.microsoft.com/office/drawing/2014/chart" uri="{C3380CC4-5D6E-409C-BE32-E72D297353CC}">
              <c16:uniqueId val="{00000001-FB42-43DE-9716-A1E5E33CB6E1}"/>
            </c:ext>
          </c:extLst>
        </c:ser>
        <c:dLbls>
          <c:dLblPos val="ctr"/>
          <c:showLegendKey val="0"/>
          <c:showVal val="1"/>
          <c:showCatName val="0"/>
          <c:showSerName val="0"/>
          <c:showPercent val="0"/>
          <c:showBubbleSize val="0"/>
        </c:dLbls>
        <c:marker val="1"/>
        <c:smooth val="0"/>
        <c:axId val="-1653502576"/>
        <c:axId val="-1653502032"/>
      </c:lineChart>
      <c:catAx>
        <c:axId val="-16535025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1" i="0" u="none" strike="noStrike" kern="1200" cap="all" baseline="0">
                <a:solidFill>
                  <a:schemeClr val="tx1"/>
                </a:solidFill>
                <a:latin typeface="+mn-lt"/>
                <a:ea typeface="+mn-ea"/>
                <a:cs typeface="+mn-cs"/>
              </a:defRPr>
            </a:pPr>
            <a:endParaRPr lang="en-US"/>
          </a:p>
        </c:txPr>
        <c:crossAx val="-1653502032"/>
        <c:crosses val="autoZero"/>
        <c:auto val="1"/>
        <c:lblAlgn val="ctr"/>
        <c:lblOffset val="100"/>
        <c:noMultiLvlLbl val="0"/>
      </c:catAx>
      <c:valAx>
        <c:axId val="-165350203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 sourceLinked="1"/>
        <c:majorTickMark val="none"/>
        <c:minorTickMark val="none"/>
        <c:tickLblPos val="nextTo"/>
        <c:crossAx val="-1653502576"/>
        <c:crosses val="autoZero"/>
        <c:crossBetween val="between"/>
      </c:valAx>
      <c:spPr>
        <a:noFill/>
        <a:ln>
          <a:noFill/>
        </a:ln>
        <a:effectLst/>
      </c:spPr>
    </c:plotArea>
    <c:legend>
      <c:legendPos val="b"/>
      <c:overlay val="0"/>
      <c:spPr>
        <a:solidFill>
          <a:schemeClr val="lt1">
            <a:lumMod val="95000"/>
            <a:alpha val="39000"/>
          </a:schemeClr>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rgbClr val="00B0F0"/>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531B896-93EC-41C3-AEA5-A3DC54C0C645}" type="datetimeFigureOut">
              <a:rPr lang="en-US" smtClean="0"/>
              <a:t>3/10/2017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B9014C1-A88A-48EC-BC4A-0DFE1592928A}" type="slidenum">
              <a:rPr lang="en-US" smtClean="0"/>
              <a:t>‹#›</a:t>
            </a:fld>
            <a:endParaRPr lang="en-US"/>
          </a:p>
        </p:txBody>
      </p:sp>
    </p:spTree>
    <p:extLst>
      <p:ext uri="{BB962C8B-B14F-4D97-AF65-F5344CB8AC3E}">
        <p14:creationId xmlns:p14="http://schemas.microsoft.com/office/powerpoint/2010/main" val="1469489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p:txBody>
          <a:bodyPr/>
          <a:lstStyle/>
          <a:p>
            <a:pPr>
              <a:defRPr/>
            </a:pPr>
            <a:fld id="{5774421B-B9FF-4BD7-8000-E3CFE27DB138}" type="slidenum">
              <a:rPr lang="en-US" smtClean="0">
                <a:solidFill>
                  <a:srgbClr val="000000"/>
                </a:solidFill>
              </a:rPr>
              <a:pPr>
                <a:defRPr/>
              </a:pPr>
              <a:t>1</a:t>
            </a:fld>
            <a:endParaRPr lang="en-US" smtClean="0">
              <a:solidFill>
                <a:srgbClr val="000000"/>
              </a:solidFill>
            </a:endParaRPr>
          </a:p>
        </p:txBody>
      </p:sp>
      <p:sp>
        <p:nvSpPr>
          <p:cNvPr id="7171" name="Rectangle 2"/>
          <p:cNvSpPr>
            <a:spLocks noGrp="1" noRot="1" noChangeAspect="1" noChangeArrowheads="1" noTextEdit="1"/>
          </p:cNvSpPr>
          <p:nvPr>
            <p:ph type="sldImg"/>
          </p:nvPr>
        </p:nvSpPr>
        <p:spPr>
          <a:xfrm>
            <a:off x="406400" y="696913"/>
            <a:ext cx="6197600" cy="3486150"/>
          </a:xfrm>
          <a:ln/>
        </p:spPr>
      </p:sp>
      <p:sp>
        <p:nvSpPr>
          <p:cNvPr id="71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27583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686960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964480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721526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057408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Highest Unemployment Rate in the Nation</a:t>
            </a:r>
          </a:p>
          <a:p>
            <a:r>
              <a:rPr lang="en-US" dirty="0"/>
              <a:t>Highest Dropout Rate</a:t>
            </a:r>
          </a:p>
          <a:p>
            <a:r>
              <a:rPr lang="en-US" dirty="0"/>
              <a:t>Budget Cuts to Education</a:t>
            </a:r>
          </a:p>
          <a:p>
            <a:r>
              <a:rPr lang="en-US" dirty="0"/>
              <a:t>Need for industry diversification</a:t>
            </a:r>
          </a:p>
          <a:p>
            <a:r>
              <a:rPr lang="en-US" dirty="0"/>
              <a:t>Highest Foreclosure Rate in the nation</a:t>
            </a:r>
          </a:p>
          <a:p>
            <a:endParaRPr lang="en-US" dirty="0"/>
          </a:p>
          <a:p>
            <a:r>
              <a:rPr lang="en-US" dirty="0"/>
              <a:t>Grant from Bank of America   $200,000 Neighborhood Builder</a:t>
            </a:r>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596801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751775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5,000 courses and programs</a:t>
            </a:r>
          </a:p>
          <a:p>
            <a:pPr marL="171450" indent="-171450">
              <a:buFont typeface="Arial" panose="020B0604020202020204" pitchFamily="34" charset="0"/>
              <a:buChar char="•"/>
            </a:pPr>
            <a:r>
              <a:rPr lang="en-US" dirty="0"/>
              <a:t>457 Instructor or Mentor Led Industry Certifications</a:t>
            </a:r>
          </a:p>
          <a:p>
            <a:pPr marL="171450" indent="-171450">
              <a:buFont typeface="Arial" panose="020B0604020202020204" pitchFamily="34" charset="0"/>
              <a:buChar char="•"/>
            </a:pPr>
            <a:r>
              <a:rPr lang="en-US" dirty="0"/>
              <a:t>230 Self-Paced Learning Plans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Programs Tied to Governor’s Economic Development Plan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Custom Portals for Local Business &amp; Industry Clients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Custom Portal for Nevada AHEC Programs</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87372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277396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354368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68488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TextEdit="1"/>
          </p:cNvSpPr>
          <p:nvPr>
            <p:ph type="sldImg"/>
          </p:nvPr>
        </p:nvSpPr>
        <p:spPr>
          <a:xfrm>
            <a:off x="406400" y="696913"/>
            <a:ext cx="6197600" cy="3486150"/>
          </a:xfrm>
          <a:ln/>
        </p:spPr>
      </p:sp>
      <p:sp>
        <p:nvSpPr>
          <p:cNvPr id="8195" name="Rectangle 3"/>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1948955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972975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732854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052472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91176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TextEdit="1"/>
          </p:cNvSpPr>
          <p:nvPr>
            <p:ph type="sldImg"/>
          </p:nvPr>
        </p:nvSpPr>
        <p:spPr>
          <a:xfrm>
            <a:off x="406400" y="696913"/>
            <a:ext cx="6197600" cy="3486150"/>
          </a:xfrm>
          <a:ln/>
        </p:spPr>
      </p:sp>
      <p:sp>
        <p:nvSpPr>
          <p:cNvPr id="8195" name="Rectangle 3"/>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99371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TextEdit="1"/>
          </p:cNvSpPr>
          <p:nvPr>
            <p:ph type="sldImg"/>
          </p:nvPr>
        </p:nvSpPr>
        <p:spPr>
          <a:xfrm>
            <a:off x="406400" y="696913"/>
            <a:ext cx="6197600" cy="3486150"/>
          </a:xfrm>
          <a:ln/>
        </p:spPr>
      </p:sp>
      <p:sp>
        <p:nvSpPr>
          <p:cNvPr id="8195" name="Rectangle 3"/>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7074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TextEdit="1"/>
          </p:cNvSpPr>
          <p:nvPr>
            <p:ph type="sldImg"/>
          </p:nvPr>
        </p:nvSpPr>
        <p:spPr>
          <a:xfrm>
            <a:off x="406400" y="696913"/>
            <a:ext cx="6197600" cy="3486150"/>
          </a:xfrm>
          <a:ln/>
        </p:spPr>
      </p:sp>
      <p:sp>
        <p:nvSpPr>
          <p:cNvPr id="8195" name="Rectangle 3"/>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3777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TextEdit="1"/>
          </p:cNvSpPr>
          <p:nvPr>
            <p:ph type="sldImg"/>
          </p:nvPr>
        </p:nvSpPr>
        <p:spPr>
          <a:xfrm>
            <a:off x="406400" y="696913"/>
            <a:ext cx="6197600" cy="3486150"/>
          </a:xfrm>
          <a:ln/>
        </p:spPr>
      </p:sp>
      <p:sp>
        <p:nvSpPr>
          <p:cNvPr id="8195" name="Rectangle 3"/>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40195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577901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923241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073693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59571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536731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8E694A-3EE9-4A59-9BB5-26CA0B5C17C1}"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539138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514600"/>
            <a:ext cx="9855200" cy="1371600"/>
          </a:xfrm>
        </p:spPr>
        <p:txBody>
          <a:bodyPr/>
          <a:lstStyle>
            <a:lvl1pPr>
              <a:defRPr>
                <a:solidFill>
                  <a:srgbClr val="8E1829"/>
                </a:solidFill>
                <a:latin typeface="Arial Black"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2060"/>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5A964B-7F83-4BFC-BEC6-B0F3B363CD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921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21F009-FFC6-431C-8455-493D2AADF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10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71C883-1317-4718-AA0F-F059978BCC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211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HD 2007">
    <p:spTree>
      <p:nvGrpSpPr>
        <p:cNvPr id="1" name=""/>
        <p:cNvGrpSpPr/>
        <p:nvPr/>
      </p:nvGrpSpPr>
      <p:grpSpPr>
        <a:xfrm>
          <a:off x="0" y="0"/>
          <a:ext cx="0" cy="0"/>
          <a:chOff x="0" y="0"/>
          <a:chExt cx="0" cy="0"/>
        </a:xfrm>
      </p:grpSpPr>
      <p:sp>
        <p:nvSpPr>
          <p:cNvPr id="4" name="Rectangle 11"/>
          <p:cNvSpPr>
            <a:spLocks noChangeArrowheads="1"/>
          </p:cNvSpPr>
          <p:nvPr/>
        </p:nvSpPr>
        <p:spPr bwMode="auto">
          <a:xfrm>
            <a:off x="0" y="0"/>
            <a:ext cx="11988800" cy="1600200"/>
          </a:xfrm>
          <a:prstGeom prst="rect">
            <a:avLst/>
          </a:prstGeom>
          <a:noFill/>
          <a:ln w="9525" algn="ctr">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5" name="Rectangle 13"/>
          <p:cNvSpPr>
            <a:spLocks noChangeArrowheads="1"/>
          </p:cNvSpPr>
          <p:nvPr/>
        </p:nvSpPr>
        <p:spPr bwMode="auto">
          <a:xfrm>
            <a:off x="1117600" y="0"/>
            <a:ext cx="4876800" cy="1676400"/>
          </a:xfrm>
          <a:prstGeom prst="rect">
            <a:avLst/>
          </a:prstGeom>
          <a:noFill/>
          <a:ln w="9525" algn="ctr">
            <a:noFill/>
            <a:miter lim="800000"/>
            <a:headEnd/>
            <a:tailEnd/>
          </a:ln>
          <a:effectLst/>
        </p:spPr>
        <p:txBody>
          <a:bodyPr wrap="none" anchor="ctr"/>
          <a:lstStyle/>
          <a:p>
            <a:pPr fontAlgn="base">
              <a:spcBef>
                <a:spcPct val="0"/>
              </a:spcBef>
              <a:spcAft>
                <a:spcPct val="0"/>
              </a:spcAft>
              <a:defRPr/>
            </a:pPr>
            <a:endParaRPr lang="en-US">
              <a:solidFill>
                <a:srgbClr val="000000"/>
              </a:solidFill>
              <a:cs typeface="Arial" charset="0"/>
            </a:endParaRPr>
          </a:p>
        </p:txBody>
      </p:sp>
      <p:sp>
        <p:nvSpPr>
          <p:cNvPr id="7" name="Title 6"/>
          <p:cNvSpPr>
            <a:spLocks noGrp="1"/>
          </p:cNvSpPr>
          <p:nvPr>
            <p:ph type="title"/>
          </p:nvPr>
        </p:nvSpPr>
        <p:spPr>
          <a:xfrm>
            <a:off x="609600" y="274638"/>
            <a:ext cx="10972800" cy="1143000"/>
          </a:xfrm>
          <a:prstGeom prst="rect">
            <a:avLst/>
          </a:prstGeom>
        </p:spPr>
        <p:txBody>
          <a:bodyPr rtlCol="0">
            <a:normAutofit/>
          </a:bodyPr>
          <a:lstStyle/>
          <a:p>
            <a:r>
              <a:rPr lang="en-US" smtClean="0"/>
              <a:t>Click to edit Master title style</a:t>
            </a:r>
            <a:endParaRPr lang="en-US"/>
          </a:p>
        </p:txBody>
      </p:sp>
      <p:sp>
        <p:nvSpPr>
          <p:cNvPr id="8" name="Content Placeholder 7"/>
          <p:cNvSpPr>
            <a:spLocks noGrp="1"/>
          </p:cNvSpPr>
          <p:nvPr>
            <p:ph idx="1"/>
          </p:nvPr>
        </p:nvSpPr>
        <p:spPr>
          <a:xfrm>
            <a:off x="609600" y="1600202"/>
            <a:ext cx="10972800" cy="4571999"/>
          </a:xfrm>
          <a:prstGeom prst="rect">
            <a:avLst/>
          </a:prstGeom>
        </p:spPr>
        <p:txBody>
          <a:bodyPr rtlCol="0">
            <a:normAutofit/>
          </a:bodyPr>
          <a:lstStyle>
            <a:lvl1pPr>
              <a:defRPr sz="3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1328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AB512FD-1FBF-482F-B57A-8D231855D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664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 y="2130429"/>
            <a:ext cx="12302647" cy="1470025"/>
          </a:xfrm>
          <a:ln>
            <a:noFill/>
          </a:ln>
          <a:effectLst>
            <a:outerShdw blurRad="50800" dist="38100" dir="2700000" algn="tl" rotWithShape="0">
              <a:prstClr val="black">
                <a:alpha val="40000"/>
              </a:prstClr>
            </a:outerShdw>
          </a:effectLst>
        </p:spPr>
        <p:txBody>
          <a:bodyPr/>
          <a:lstStyle>
            <a:lvl1pPr>
              <a:defRPr b="1" cap="none" spc="0">
                <a:ln>
                  <a:noFill/>
                </a:ln>
                <a:solidFill>
                  <a:schemeClr val="bg1"/>
                </a:solidFill>
                <a:effectLst/>
                <a:latin typeface="Helvetica Neue"/>
                <a:cs typeface="Helvetica Neue"/>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a:effectLst>
            <a:outerShdw blurRad="50800" dist="38100" dir="2700000" algn="tl" rotWithShape="0">
              <a:prstClr val="black">
                <a:alpha val="40000"/>
              </a:prstClr>
            </a:outerShdw>
          </a:effectLst>
        </p:spPr>
        <p:txBody>
          <a:bodyPr/>
          <a:lstStyle>
            <a:lvl1pPr marL="0" indent="0" algn="ctr">
              <a:buNone/>
              <a:defRPr b="0" cap="none" spc="0">
                <a:ln>
                  <a:noFill/>
                </a:ln>
                <a:solidFill>
                  <a:srgbClr val="FFFFFF"/>
                </a:solidFill>
                <a:effectLst/>
                <a:latin typeface="Helvetica Neue"/>
                <a:cs typeface="Helvetica Neue"/>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24196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lvl1pPr>
              <a:defRPr b="0" cap="none" spc="0">
                <a:ln>
                  <a:noFill/>
                </a:ln>
                <a:solidFill>
                  <a:srgbClr val="FFFFFF"/>
                </a:solidFill>
                <a:effectLst/>
                <a:latin typeface="Helvetica Neue"/>
                <a:cs typeface="Helvetica Neue"/>
              </a:defRPr>
            </a:lvl1pPr>
          </a:lstStyle>
          <a:p>
            <a:r>
              <a:rPr lang="en-US" dirty="0" smtClean="0"/>
              <a:t>Click to edit Master title style</a:t>
            </a:r>
            <a:endParaRPr lang="en-US" dirty="0"/>
          </a:p>
        </p:txBody>
      </p:sp>
      <p:sp>
        <p:nvSpPr>
          <p:cNvPr id="3" name="Content Placeholder 2"/>
          <p:cNvSpPr>
            <a:spLocks noGrp="1"/>
          </p:cNvSpPr>
          <p:nvPr>
            <p:ph idx="1"/>
          </p:nvPr>
        </p:nvSpPr>
        <p:spPr>
          <a:effectLst>
            <a:outerShdw blurRad="50800" dist="38100" dir="2700000" algn="tl" rotWithShape="0">
              <a:prstClr val="black">
                <a:alpha val="40000"/>
              </a:prstClr>
            </a:outerShdw>
          </a:effectLst>
        </p:spPr>
        <p:txBody>
          <a:bodyPr/>
          <a:lstStyle>
            <a:lvl1pPr>
              <a:buClr>
                <a:srgbClr val="FF6600"/>
              </a:buClr>
              <a:defRPr b="0" cap="none" spc="0">
                <a:ln>
                  <a:noFill/>
                </a:ln>
                <a:solidFill>
                  <a:srgbClr val="FFFFFF"/>
                </a:solidFill>
                <a:effectLst/>
                <a:latin typeface="Helvetica"/>
                <a:cs typeface="Helvetica"/>
              </a:defRPr>
            </a:lvl1pPr>
            <a:lvl2pPr>
              <a:buClr>
                <a:srgbClr val="FF6600"/>
              </a:buClr>
              <a:defRPr b="0" cap="none" spc="0">
                <a:ln>
                  <a:noFill/>
                </a:ln>
                <a:solidFill>
                  <a:srgbClr val="FFFFFF"/>
                </a:solidFill>
                <a:effectLst/>
                <a:latin typeface="Helvetica"/>
                <a:cs typeface="Helvetica"/>
              </a:defRPr>
            </a:lvl2pPr>
            <a:lvl3pPr>
              <a:buClr>
                <a:srgbClr val="FF6600"/>
              </a:buClr>
              <a:defRPr b="0" cap="none" spc="0">
                <a:ln>
                  <a:noFill/>
                </a:ln>
                <a:solidFill>
                  <a:srgbClr val="FFFFFF"/>
                </a:solidFill>
                <a:effectLst/>
                <a:latin typeface="Helvetica"/>
                <a:cs typeface="Helvetica"/>
              </a:defRPr>
            </a:lvl3pPr>
            <a:lvl4pPr>
              <a:buClr>
                <a:srgbClr val="FF6600"/>
              </a:buClr>
              <a:defRPr b="0" cap="none" spc="0">
                <a:ln>
                  <a:noFill/>
                </a:ln>
                <a:solidFill>
                  <a:srgbClr val="FFFFFF"/>
                </a:solidFill>
                <a:effectLst/>
                <a:latin typeface="Helvetica"/>
                <a:cs typeface="Helvetica"/>
              </a:defRPr>
            </a:lvl4pPr>
            <a:lvl5pPr>
              <a:buClr>
                <a:srgbClr val="FF6600"/>
              </a:buClr>
              <a:defRPr b="0" cap="none" spc="0">
                <a:ln>
                  <a:noFill/>
                </a:ln>
                <a:solidFill>
                  <a:srgbClr val="FFFFFF"/>
                </a:solidFill>
                <a:effectLst/>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54056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a:cs typeface="Helvetica"/>
              </a:defRPr>
            </a:lvl1pPr>
          </a:lstStyle>
          <a:p>
            <a:r>
              <a:rPr lang="en-US" smtClean="0"/>
              <a:t>Click to edit Master title style</a:t>
            </a:r>
            <a:endParaRPr lang="en-US"/>
          </a:p>
        </p:txBody>
      </p:sp>
    </p:spTree>
    <p:extLst>
      <p:ext uri="{BB962C8B-B14F-4D97-AF65-F5344CB8AC3E}">
        <p14:creationId xmlns:p14="http://schemas.microsoft.com/office/powerpoint/2010/main" val="3769003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522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E0A2904-C769-4EFF-B00E-6AFD5DE83AD5}" type="datetimeFigureOut">
              <a:rPr lang="en-US" smtClean="0"/>
              <a:pPr/>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4506E-AA9A-4E7C-8724-953F24D88C90}" type="slidenum">
              <a:rPr lang="en-US" smtClean="0"/>
              <a:pPr/>
              <a:t>‹#›</a:t>
            </a:fld>
            <a:endParaRPr lang="en-US"/>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289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0A2904-C769-4EFF-B00E-6AFD5DE83AD5}" type="datetimeFigureOut">
              <a:rPr lang="en-US" smtClean="0"/>
              <a:pPr/>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4506E-AA9A-4E7C-8724-953F24D88C90}" type="slidenum">
              <a:rPr lang="en-US" smtClean="0"/>
              <a:pPr/>
              <a:t>‹#›</a:t>
            </a:fld>
            <a:endParaRPr lang="en-US"/>
          </a:p>
        </p:txBody>
      </p:sp>
    </p:spTree>
    <p:extLst>
      <p:ext uri="{BB962C8B-B14F-4D97-AF65-F5344CB8AC3E}">
        <p14:creationId xmlns:p14="http://schemas.microsoft.com/office/powerpoint/2010/main" val="50558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DA0F72-B2A4-465F-972D-4A888F69A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9310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0A2904-C769-4EFF-B00E-6AFD5DE83AD5}" type="datetimeFigureOut">
              <a:rPr lang="en-US" smtClean="0"/>
              <a:pPr/>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4506E-AA9A-4E7C-8724-953F24D88C90}"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445343"/>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E0A2904-C769-4EFF-B00E-6AFD5DE83AD5}" type="datetimeFigureOut">
              <a:rPr lang="en-US" smtClean="0"/>
              <a:pPr/>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4506E-AA9A-4E7C-8724-953F24D88C90}" type="slidenum">
              <a:rPr lang="en-US" smtClean="0"/>
              <a:pPr/>
              <a:t>‹#›</a:t>
            </a:fld>
            <a:endParaRPr lang="en-US"/>
          </a:p>
        </p:txBody>
      </p:sp>
    </p:spTree>
    <p:extLst>
      <p:ext uri="{BB962C8B-B14F-4D97-AF65-F5344CB8AC3E}">
        <p14:creationId xmlns:p14="http://schemas.microsoft.com/office/powerpoint/2010/main" val="783615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E0A2904-C769-4EFF-B00E-6AFD5DE83AD5}" type="datetimeFigureOut">
              <a:rPr lang="en-US" smtClean="0"/>
              <a:pPr/>
              <a:t>3/10/2017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F4506E-AA9A-4E7C-8724-953F24D88C90}" type="slidenum">
              <a:rPr lang="en-US" smtClean="0"/>
              <a:pPr/>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687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0A2904-C769-4EFF-B00E-6AFD5DE83AD5}" type="datetimeFigureOut">
              <a:rPr lang="en-US" smtClean="0"/>
              <a:pPr/>
              <a:t>3/10/2017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F4506E-AA9A-4E7C-8724-953F24D88C90}" type="slidenum">
              <a:rPr lang="en-US" smtClean="0"/>
              <a:pPr/>
              <a:t>‹#›</a:t>
            </a:fld>
            <a:endParaRPr lang="en-US"/>
          </a:p>
        </p:txBody>
      </p:sp>
    </p:spTree>
    <p:extLst>
      <p:ext uri="{BB962C8B-B14F-4D97-AF65-F5344CB8AC3E}">
        <p14:creationId xmlns:p14="http://schemas.microsoft.com/office/powerpoint/2010/main" val="36098639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0A2904-C769-4EFF-B00E-6AFD5DE83AD5}" type="datetimeFigureOut">
              <a:rPr lang="en-US" smtClean="0"/>
              <a:pPr/>
              <a:t>3/10/2017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F4506E-AA9A-4E7C-8724-953F24D88C90}" type="slidenum">
              <a:rPr lang="en-US" smtClean="0"/>
              <a:pPr/>
              <a:t>‹#›</a:t>
            </a:fld>
            <a:endParaRPr lang="en-US"/>
          </a:p>
        </p:txBody>
      </p:sp>
    </p:spTree>
    <p:extLst>
      <p:ext uri="{BB962C8B-B14F-4D97-AF65-F5344CB8AC3E}">
        <p14:creationId xmlns:p14="http://schemas.microsoft.com/office/powerpoint/2010/main" val="4235870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0A2904-C769-4EFF-B00E-6AFD5DE83AD5}" type="datetimeFigureOut">
              <a:rPr lang="en-US" smtClean="0"/>
              <a:pPr/>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4506E-AA9A-4E7C-8724-953F24D88C90}" type="slidenum">
              <a:rPr lang="en-US" smtClean="0"/>
              <a:pPr/>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361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0A2904-C769-4EFF-B00E-6AFD5DE83AD5}" type="datetimeFigureOut">
              <a:rPr lang="en-US" smtClean="0"/>
              <a:pPr/>
              <a:t>3/10/2017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F4506E-AA9A-4E7C-8724-953F24D88C90}" type="slidenum">
              <a:rPr lang="en-US" smtClean="0"/>
              <a:pPr/>
              <a:t>‹#›</a:t>
            </a:fld>
            <a:endParaRPr lang="en-US"/>
          </a:p>
        </p:txBody>
      </p:sp>
    </p:spTree>
    <p:extLst>
      <p:ext uri="{BB962C8B-B14F-4D97-AF65-F5344CB8AC3E}">
        <p14:creationId xmlns:p14="http://schemas.microsoft.com/office/powerpoint/2010/main" val="2289183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0A2904-C769-4EFF-B00E-6AFD5DE83AD5}" type="datetimeFigureOut">
              <a:rPr lang="en-US" smtClean="0"/>
              <a:pPr/>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4506E-AA9A-4E7C-8724-953F24D88C90}" type="slidenum">
              <a:rPr lang="en-US" smtClean="0"/>
              <a:pPr/>
              <a:t>‹#›</a:t>
            </a:fld>
            <a:endParaRPr lang="en-US"/>
          </a:p>
        </p:txBody>
      </p:sp>
    </p:spTree>
    <p:extLst>
      <p:ext uri="{BB962C8B-B14F-4D97-AF65-F5344CB8AC3E}">
        <p14:creationId xmlns:p14="http://schemas.microsoft.com/office/powerpoint/2010/main" val="2178145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E0A2904-C769-4EFF-B00E-6AFD5DE83AD5}" type="datetimeFigureOut">
              <a:rPr lang="en-US" smtClean="0"/>
              <a:pPr/>
              <a:t>3/10/2017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F4506E-AA9A-4E7C-8724-953F24D88C90}" type="slidenum">
              <a:rPr lang="en-US" smtClean="0"/>
              <a:pPr/>
              <a:t>‹#›</a:t>
            </a:fld>
            <a:endParaRPr lang="en-US"/>
          </a:p>
        </p:txBody>
      </p:sp>
    </p:spTree>
    <p:extLst>
      <p:ext uri="{BB962C8B-B14F-4D97-AF65-F5344CB8AC3E}">
        <p14:creationId xmlns:p14="http://schemas.microsoft.com/office/powerpoint/2010/main" val="1326703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54445C-FFCA-4CDD-8406-94618DC4C0B0}" type="datetimeFigureOut">
              <a:rPr lang="en-US" smtClean="0">
                <a:solidFill>
                  <a:prstClr val="black">
                    <a:tint val="75000"/>
                  </a:prstClr>
                </a:solidFill>
              </a:rPr>
              <a:pPr/>
              <a:t>3/10/2017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B9066-79CB-4351-94B1-EAECF7098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9747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8E1829"/>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2D9F64-127A-40F2-A84B-7AFA4198EA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994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54445C-FFCA-4CDD-8406-94618DC4C0B0}" type="datetimeFigureOut">
              <a:rPr lang="en-US" smtClean="0">
                <a:solidFill>
                  <a:prstClr val="black">
                    <a:tint val="75000"/>
                  </a:prstClr>
                </a:solidFill>
              </a:rPr>
              <a:pPr/>
              <a:t>3/10/2017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B9066-79CB-4351-94B1-EAECF7098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043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54445C-FFCA-4CDD-8406-94618DC4C0B0}" type="datetimeFigureOut">
              <a:rPr lang="en-US" smtClean="0">
                <a:solidFill>
                  <a:prstClr val="black">
                    <a:tint val="75000"/>
                  </a:prstClr>
                </a:solidFill>
              </a:rPr>
              <a:pPr/>
              <a:t>3/10/2017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B9066-79CB-4351-94B1-EAECF7098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6838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54445C-FFCA-4CDD-8406-94618DC4C0B0}" type="datetimeFigureOut">
              <a:rPr lang="en-US" smtClean="0">
                <a:solidFill>
                  <a:prstClr val="black">
                    <a:tint val="75000"/>
                  </a:prstClr>
                </a:solidFill>
              </a:rPr>
              <a:pPr/>
              <a:t>3/10/2017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B9066-79CB-4351-94B1-EAECF7098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1968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54445C-FFCA-4CDD-8406-94618DC4C0B0}" type="datetimeFigureOut">
              <a:rPr lang="en-US" smtClean="0">
                <a:solidFill>
                  <a:prstClr val="black">
                    <a:tint val="75000"/>
                  </a:prstClr>
                </a:solidFill>
              </a:rPr>
              <a:pPr/>
              <a:t>3/10/2017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03B9066-79CB-4351-94B1-EAECF7098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1886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54445C-FFCA-4CDD-8406-94618DC4C0B0}" type="datetimeFigureOut">
              <a:rPr lang="en-US" smtClean="0">
                <a:solidFill>
                  <a:prstClr val="black">
                    <a:tint val="75000"/>
                  </a:prstClr>
                </a:solidFill>
              </a:rPr>
              <a:pPr/>
              <a:t>3/10/2017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03B9066-79CB-4351-94B1-EAECF7098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69761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54445C-FFCA-4CDD-8406-94618DC4C0B0}" type="datetimeFigureOut">
              <a:rPr lang="en-US" smtClean="0">
                <a:solidFill>
                  <a:prstClr val="black">
                    <a:tint val="75000"/>
                  </a:prstClr>
                </a:solidFill>
              </a:rPr>
              <a:pPr/>
              <a:t>3/10/2017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03B9066-79CB-4351-94B1-EAECF7098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2913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54445C-FFCA-4CDD-8406-94618DC4C0B0}" type="datetimeFigureOut">
              <a:rPr lang="en-US" smtClean="0">
                <a:solidFill>
                  <a:prstClr val="black">
                    <a:tint val="75000"/>
                  </a:prstClr>
                </a:solidFill>
              </a:rPr>
              <a:pPr/>
              <a:t>3/10/2017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B9066-79CB-4351-94B1-EAECF7098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07967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54445C-FFCA-4CDD-8406-94618DC4C0B0}" type="datetimeFigureOut">
              <a:rPr lang="en-US" smtClean="0">
                <a:solidFill>
                  <a:prstClr val="black">
                    <a:tint val="75000"/>
                  </a:prstClr>
                </a:solidFill>
              </a:rPr>
              <a:pPr/>
              <a:t>3/10/2017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03B9066-79CB-4351-94B1-EAECF7098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7071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54445C-FFCA-4CDD-8406-94618DC4C0B0}" type="datetimeFigureOut">
              <a:rPr lang="en-US" smtClean="0">
                <a:solidFill>
                  <a:prstClr val="black">
                    <a:tint val="75000"/>
                  </a:prstClr>
                </a:solidFill>
              </a:rPr>
              <a:pPr/>
              <a:t>3/10/2017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B9066-79CB-4351-94B1-EAECF7098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5015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54445C-FFCA-4CDD-8406-94618DC4C0B0}" type="datetimeFigureOut">
              <a:rPr lang="en-US" smtClean="0">
                <a:solidFill>
                  <a:prstClr val="black">
                    <a:tint val="75000"/>
                  </a:prstClr>
                </a:solidFill>
              </a:rPr>
              <a:pPr/>
              <a:t>3/10/2017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03B9066-79CB-4351-94B1-EAECF7098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2232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AA3C7A-24E7-4CB6-A58F-97EA0F8366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4034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09600" y="1576440"/>
            <a:ext cx="8534400" cy="1916060"/>
          </a:xfrm>
        </p:spPr>
        <p:txBody>
          <a:bodyPr>
            <a:noAutofit/>
          </a:bodyPr>
          <a:lstStyle>
            <a:lvl1pPr algn="l">
              <a:lnSpc>
                <a:spcPct val="80000"/>
              </a:lnSpc>
              <a:defRPr sz="6000" b="1" i="0" cap="none" spc="0">
                <a:ln w="18415" cmpd="sng">
                  <a:noFill/>
                  <a:prstDash val="solid"/>
                </a:ln>
                <a:solidFill>
                  <a:srgbClr val="00769C"/>
                </a:solidFill>
                <a:effectLst/>
                <a:latin typeface="Helvetica"/>
                <a:cs typeface="Helvetica"/>
              </a:defRPr>
            </a:lvl1pPr>
          </a:lstStyle>
          <a:p>
            <a:r>
              <a:rPr lang="en-US" dirty="0"/>
              <a:t>Vegas PBS</a:t>
            </a:r>
          </a:p>
        </p:txBody>
      </p:sp>
      <p:sp>
        <p:nvSpPr>
          <p:cNvPr id="5" name="Subtitle 2"/>
          <p:cNvSpPr>
            <a:spLocks noGrp="1"/>
          </p:cNvSpPr>
          <p:nvPr>
            <p:ph type="subTitle" idx="1" hasCustomPrompt="1"/>
          </p:nvPr>
        </p:nvSpPr>
        <p:spPr>
          <a:xfrm>
            <a:off x="609600" y="3760158"/>
            <a:ext cx="10402720" cy="1752600"/>
          </a:xfrm>
          <a:noFill/>
          <a:ln>
            <a:noFill/>
          </a:ln>
        </p:spPr>
        <p:txBody>
          <a:bodyPr/>
          <a:lstStyle>
            <a:lvl1pPr marL="0" indent="0" algn="l">
              <a:lnSpc>
                <a:spcPct val="80000"/>
              </a:lnSpc>
              <a:buNone/>
              <a:defRPr lang="en-US" sz="3600" b="0" i="0" cap="none" spc="0" baseline="0" dirty="0">
                <a:ln w="18415" cmpd="sng">
                  <a:noFill/>
                  <a:prstDash val="solid"/>
                </a:ln>
                <a:solidFill>
                  <a:srgbClr val="00769C"/>
                </a:solidFill>
                <a:effectLst/>
                <a:latin typeface="Helvetica Light"/>
                <a:cs typeface="Helvetic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Blue Segment Theme</a:t>
            </a:r>
          </a:p>
        </p:txBody>
      </p:sp>
    </p:spTree>
    <p:extLst>
      <p:ext uri="{BB962C8B-B14F-4D97-AF65-F5344CB8AC3E}">
        <p14:creationId xmlns:p14="http://schemas.microsoft.com/office/powerpoint/2010/main" val="4184178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604789" y="2337284"/>
            <a:ext cx="10972784" cy="4101110"/>
          </a:xfrm>
        </p:spPr>
        <p:txBody>
          <a:bodyPr>
            <a:normAutofit/>
          </a:bodyPr>
          <a:lstStyle>
            <a:lvl1pPr algn="l">
              <a:lnSpc>
                <a:spcPct val="80000"/>
              </a:lnSpc>
              <a:defRPr sz="3200" b="0" i="0" cap="none" spc="0">
                <a:ln w="18415" cmpd="sng">
                  <a:noFill/>
                  <a:prstDash val="solid"/>
                </a:ln>
                <a:solidFill>
                  <a:srgbClr val="00769C"/>
                </a:solidFill>
                <a:effectLst/>
                <a:latin typeface="Helvetica Light"/>
                <a:cs typeface="Helvetica Light"/>
              </a:defRPr>
            </a:lvl1pPr>
            <a:lvl2pPr algn="l">
              <a:lnSpc>
                <a:spcPct val="80000"/>
              </a:lnSpc>
              <a:defRPr sz="3200" b="0" i="0" cap="none" spc="0">
                <a:ln w="18415" cmpd="sng">
                  <a:noFill/>
                  <a:prstDash val="solid"/>
                </a:ln>
                <a:solidFill>
                  <a:srgbClr val="00769C"/>
                </a:solidFill>
                <a:effectLst/>
                <a:latin typeface="Helvetica Light"/>
                <a:cs typeface="Helvetica Light"/>
              </a:defRPr>
            </a:lvl2pPr>
            <a:lvl3pPr algn="l">
              <a:lnSpc>
                <a:spcPct val="80000"/>
              </a:lnSpc>
              <a:defRPr sz="3200" b="0" i="0" cap="none" spc="0">
                <a:ln w="18415" cmpd="sng">
                  <a:noFill/>
                  <a:prstDash val="solid"/>
                </a:ln>
                <a:solidFill>
                  <a:srgbClr val="00769C"/>
                </a:solidFill>
                <a:effectLst/>
                <a:latin typeface="Helvetica Light"/>
                <a:cs typeface="Helvetica Light"/>
              </a:defRPr>
            </a:lvl3pPr>
            <a:lvl4pPr algn="l">
              <a:lnSpc>
                <a:spcPct val="80000"/>
              </a:lnSpc>
              <a:defRPr sz="3200" b="0" i="0" cap="none" spc="0">
                <a:ln w="18415" cmpd="sng">
                  <a:noFill/>
                  <a:prstDash val="solid"/>
                </a:ln>
                <a:solidFill>
                  <a:srgbClr val="00769C"/>
                </a:solidFill>
                <a:effectLst/>
                <a:latin typeface="Helvetica Light"/>
                <a:cs typeface="Helvetica Light"/>
              </a:defRPr>
            </a:lvl4pPr>
            <a:lvl5pPr algn="l">
              <a:lnSpc>
                <a:spcPct val="80000"/>
              </a:lnSpc>
              <a:defRPr sz="3200" b="0" i="0" cap="none" spc="0">
                <a:ln w="18415" cmpd="sng">
                  <a:noFill/>
                  <a:prstDash val="solid"/>
                </a:ln>
                <a:solidFill>
                  <a:srgbClr val="00769C"/>
                </a:solidFill>
                <a:effectLst/>
                <a:latin typeface="Helvetica Light"/>
                <a:cs typeface="Helvetica Ligh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a:xfrm>
            <a:off x="609601" y="1047246"/>
            <a:ext cx="8358647"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70477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12" name="Picture Placeholder 24"/>
          <p:cNvSpPr>
            <a:spLocks noGrp="1"/>
          </p:cNvSpPr>
          <p:nvPr>
            <p:ph type="pic" sz="quarter" idx="13"/>
          </p:nvPr>
        </p:nvSpPr>
        <p:spPr>
          <a:xfrm>
            <a:off x="1" y="0"/>
            <a:ext cx="6216063" cy="6380996"/>
          </a:xfrm>
          <a:custGeom>
            <a:avLst/>
            <a:gdLst/>
            <a:ahLst/>
            <a:cxnLst/>
            <a:rect l="l" t="t" r="r" b="b"/>
            <a:pathLst>
              <a:path w="4662047" h="6380996">
                <a:moveTo>
                  <a:pt x="0" y="0"/>
                </a:moveTo>
                <a:lnTo>
                  <a:pt x="2410849" y="0"/>
                </a:lnTo>
                <a:lnTo>
                  <a:pt x="2417853" y="4132"/>
                </a:lnTo>
                <a:cubicBezTo>
                  <a:pt x="3771839" y="845929"/>
                  <a:pt x="4662047" y="2271495"/>
                  <a:pt x="4662047" y="3888401"/>
                </a:cubicBezTo>
                <a:cubicBezTo>
                  <a:pt x="4662047" y="4777700"/>
                  <a:pt x="4392759" y="5609118"/>
                  <a:pt x="3925131" y="6317365"/>
                </a:cubicBezTo>
                <a:lnTo>
                  <a:pt x="3896542" y="6358403"/>
                </a:lnTo>
                <a:lnTo>
                  <a:pt x="3660779" y="6374901"/>
                </a:lnTo>
                <a:cubicBezTo>
                  <a:pt x="3574021" y="6378948"/>
                  <a:pt x="3486691" y="6380996"/>
                  <a:pt x="3398841" y="6380996"/>
                </a:cubicBezTo>
                <a:cubicBezTo>
                  <a:pt x="2168939" y="6380996"/>
                  <a:pt x="1040916" y="5979576"/>
                  <a:pt x="161040" y="5311337"/>
                </a:cubicBezTo>
                <a:lnTo>
                  <a:pt x="0" y="5182964"/>
                </a:lnTo>
                <a:close/>
              </a:path>
            </a:pathLst>
          </a:custGeom>
          <a:solidFill>
            <a:schemeClr val="accent5">
              <a:lumMod val="40000"/>
              <a:lumOff val="60000"/>
            </a:schemeClr>
          </a:solidFill>
          <a:ln>
            <a:solidFill>
              <a:srgbClr val="FFFFFF"/>
            </a:solidFill>
          </a:ln>
        </p:spPr>
        <p:txBody>
          <a:bodyPr/>
          <a:lstStyle>
            <a:lvl1pPr>
              <a:defRPr>
                <a:noFill/>
              </a:defRPr>
            </a:lvl1pPr>
          </a:lstStyle>
          <a:p>
            <a:r>
              <a:rPr lang="en-US" dirty="0"/>
              <a:t>Click icon to add picture</a:t>
            </a:r>
          </a:p>
        </p:txBody>
      </p:sp>
      <p:sp>
        <p:nvSpPr>
          <p:cNvPr id="11" name="Title 1"/>
          <p:cNvSpPr>
            <a:spLocks noGrp="1"/>
          </p:cNvSpPr>
          <p:nvPr>
            <p:ph type="title" hasCustomPrompt="1"/>
          </p:nvPr>
        </p:nvSpPr>
        <p:spPr>
          <a:xfrm>
            <a:off x="6455368" y="1776110"/>
            <a:ext cx="5384800" cy="1239243"/>
          </a:xfrm>
        </p:spPr>
        <p:txBody>
          <a:bodyPr>
            <a:noAutofit/>
          </a:bodyPr>
          <a:lstStyle>
            <a:lvl1pPr algn="l">
              <a:lnSpc>
                <a:spcPct val="70000"/>
              </a:lnSpc>
              <a:defRPr sz="4400" b="1" i="0" cap="none" spc="0">
                <a:ln w="18415" cmpd="sng">
                  <a:noFill/>
                  <a:prstDash val="solid"/>
                </a:ln>
                <a:solidFill>
                  <a:srgbClr val="00769C"/>
                </a:solidFill>
                <a:effectLst/>
                <a:latin typeface="Helvetica"/>
                <a:cs typeface="Helvetica"/>
              </a:defRPr>
            </a:lvl1pPr>
          </a:lstStyle>
          <a:p>
            <a:r>
              <a:rPr lang="en-US" dirty="0"/>
              <a:t>Vegas PBS</a:t>
            </a:r>
          </a:p>
        </p:txBody>
      </p:sp>
      <p:sp>
        <p:nvSpPr>
          <p:cNvPr id="5" name="Content Placeholder 3"/>
          <p:cNvSpPr>
            <a:spLocks noGrp="1"/>
          </p:cNvSpPr>
          <p:nvPr>
            <p:ph sz="half" idx="2"/>
          </p:nvPr>
        </p:nvSpPr>
        <p:spPr>
          <a:xfrm>
            <a:off x="6455368" y="3131345"/>
            <a:ext cx="5384800" cy="3360333"/>
          </a:xfrm>
        </p:spPr>
        <p:txBody>
          <a:bodyPr>
            <a:normAutofit/>
          </a:bodyPr>
          <a:lstStyle>
            <a:lvl1pPr algn="l">
              <a:lnSpc>
                <a:spcPct val="80000"/>
              </a:lnSpc>
              <a:defRPr sz="3200" b="0" i="0">
                <a:solidFill>
                  <a:srgbClr val="00769C">
                    <a:alpha val="95000"/>
                  </a:srgbClr>
                </a:solidFill>
                <a:latin typeface="Helvetica Light"/>
                <a:cs typeface="Helvetica Light"/>
              </a:defRPr>
            </a:lvl1pPr>
            <a:lvl2pPr algn="l">
              <a:lnSpc>
                <a:spcPct val="80000"/>
              </a:lnSpc>
              <a:defRPr sz="3200" b="0" i="0">
                <a:solidFill>
                  <a:srgbClr val="00769C">
                    <a:alpha val="95000"/>
                  </a:srgbClr>
                </a:solidFill>
                <a:latin typeface="Helvetica Light"/>
                <a:cs typeface="Helvetica Light"/>
              </a:defRPr>
            </a:lvl2pPr>
            <a:lvl3pPr algn="l">
              <a:lnSpc>
                <a:spcPct val="80000"/>
              </a:lnSpc>
              <a:defRPr sz="3200" b="0" i="0">
                <a:solidFill>
                  <a:srgbClr val="00769C">
                    <a:alpha val="95000"/>
                  </a:srgbClr>
                </a:solidFill>
                <a:latin typeface="Helvetica Light"/>
                <a:cs typeface="Helvetica Light"/>
              </a:defRPr>
            </a:lvl3pPr>
            <a:lvl4pPr algn="l">
              <a:lnSpc>
                <a:spcPct val="80000"/>
              </a:lnSpc>
              <a:defRPr sz="3200" b="0" i="0">
                <a:solidFill>
                  <a:srgbClr val="00769C">
                    <a:alpha val="95000"/>
                  </a:srgbClr>
                </a:solidFill>
                <a:latin typeface="Helvetica Light"/>
                <a:cs typeface="Helvetica Light"/>
              </a:defRPr>
            </a:lvl4pPr>
            <a:lvl5pPr algn="l">
              <a:lnSpc>
                <a:spcPct val="80000"/>
              </a:lnSpc>
              <a:defRPr sz="3200" b="0" i="0">
                <a:solidFill>
                  <a:srgbClr val="00769C">
                    <a:alpha val="95000"/>
                  </a:srgbClr>
                </a:solidFill>
                <a:latin typeface="Helvetica Light"/>
                <a:cs typeface="Helvetica Light"/>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86589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6" name="Picture Placeholder 24"/>
          <p:cNvSpPr>
            <a:spLocks noGrp="1"/>
          </p:cNvSpPr>
          <p:nvPr>
            <p:ph type="pic" sz="quarter" idx="13"/>
          </p:nvPr>
        </p:nvSpPr>
        <p:spPr>
          <a:xfrm>
            <a:off x="1" y="-57316"/>
            <a:ext cx="6216063" cy="6380996"/>
          </a:xfrm>
          <a:custGeom>
            <a:avLst/>
            <a:gdLst/>
            <a:ahLst/>
            <a:cxnLst/>
            <a:rect l="l" t="t" r="r" b="b"/>
            <a:pathLst>
              <a:path w="4662047" h="6380996">
                <a:moveTo>
                  <a:pt x="0" y="0"/>
                </a:moveTo>
                <a:lnTo>
                  <a:pt x="2410849" y="0"/>
                </a:lnTo>
                <a:lnTo>
                  <a:pt x="2417853" y="4132"/>
                </a:lnTo>
                <a:cubicBezTo>
                  <a:pt x="3771839" y="845929"/>
                  <a:pt x="4662047" y="2271495"/>
                  <a:pt x="4662047" y="3888401"/>
                </a:cubicBezTo>
                <a:cubicBezTo>
                  <a:pt x="4662047" y="4777700"/>
                  <a:pt x="4392759" y="5609118"/>
                  <a:pt x="3925131" y="6317365"/>
                </a:cubicBezTo>
                <a:lnTo>
                  <a:pt x="3896542" y="6358403"/>
                </a:lnTo>
                <a:lnTo>
                  <a:pt x="3660779" y="6374901"/>
                </a:lnTo>
                <a:cubicBezTo>
                  <a:pt x="3574021" y="6378948"/>
                  <a:pt x="3486691" y="6380996"/>
                  <a:pt x="3398841" y="6380996"/>
                </a:cubicBezTo>
                <a:cubicBezTo>
                  <a:pt x="2168939" y="6380996"/>
                  <a:pt x="1040916" y="5979576"/>
                  <a:pt x="161040" y="5311337"/>
                </a:cubicBezTo>
                <a:lnTo>
                  <a:pt x="0" y="5182964"/>
                </a:lnTo>
                <a:close/>
              </a:path>
            </a:pathLst>
          </a:custGeom>
          <a:solidFill>
            <a:schemeClr val="accent5">
              <a:lumMod val="40000"/>
              <a:lumOff val="60000"/>
            </a:schemeClr>
          </a:solidFill>
          <a:ln>
            <a:solidFill>
              <a:srgbClr val="FFFFFF"/>
            </a:solidFill>
          </a:ln>
        </p:spPr>
        <p:txBody>
          <a:bodyPr/>
          <a:lstStyle>
            <a:lvl1pPr>
              <a:defRPr>
                <a:noFill/>
              </a:defRPr>
            </a:lvl1pPr>
          </a:lstStyle>
          <a:p>
            <a:pPr lvl="0"/>
            <a:r>
              <a:rPr lang="en-US" noProof="0" dirty="0"/>
              <a:t>Click icon to add picture</a:t>
            </a:r>
          </a:p>
        </p:txBody>
      </p:sp>
      <p:sp>
        <p:nvSpPr>
          <p:cNvPr id="6" name="Title 1"/>
          <p:cNvSpPr>
            <a:spLocks noGrp="1"/>
          </p:cNvSpPr>
          <p:nvPr>
            <p:ph type="title" hasCustomPrompt="1"/>
          </p:nvPr>
        </p:nvSpPr>
        <p:spPr>
          <a:xfrm>
            <a:off x="6455368" y="1776110"/>
            <a:ext cx="5384800" cy="1239243"/>
          </a:xfrm>
        </p:spPr>
        <p:txBody>
          <a:bodyPr>
            <a:noAutofit/>
          </a:bodyPr>
          <a:lstStyle>
            <a:lvl1pPr algn="l">
              <a:lnSpc>
                <a:spcPct val="70000"/>
              </a:lnSpc>
              <a:defRPr sz="4400" b="1" i="0" cap="none" spc="0">
                <a:ln w="18415" cmpd="sng">
                  <a:noFill/>
                  <a:prstDash val="solid"/>
                </a:ln>
                <a:solidFill>
                  <a:srgbClr val="00769C"/>
                </a:solidFill>
                <a:effectLst/>
                <a:latin typeface="Helvetica"/>
                <a:cs typeface="Helvetica"/>
              </a:defRPr>
            </a:lvl1pPr>
          </a:lstStyle>
          <a:p>
            <a:r>
              <a:rPr lang="en-US" dirty="0"/>
              <a:t>Vegas PBS</a:t>
            </a:r>
          </a:p>
        </p:txBody>
      </p:sp>
      <p:sp>
        <p:nvSpPr>
          <p:cNvPr id="5" name="Text Placeholder 4"/>
          <p:cNvSpPr>
            <a:spLocks noGrp="1"/>
          </p:cNvSpPr>
          <p:nvPr>
            <p:ph type="body" sz="quarter" idx="14"/>
          </p:nvPr>
        </p:nvSpPr>
        <p:spPr>
          <a:xfrm>
            <a:off x="6455368" y="3129304"/>
            <a:ext cx="5384800" cy="3406776"/>
          </a:xfrm>
        </p:spPr>
        <p:txBody>
          <a:bodyPr>
            <a:normAutofit/>
          </a:bodyPr>
          <a:lstStyle>
            <a:lvl1pPr>
              <a:lnSpc>
                <a:spcPct val="80000"/>
              </a:lnSpc>
              <a:defRPr sz="3200"/>
            </a:lvl1pPr>
            <a:lvl2pPr>
              <a:lnSpc>
                <a:spcPct val="80000"/>
              </a:lnSpc>
              <a:defRPr sz="3200"/>
            </a:lvl2pPr>
            <a:lvl3pPr>
              <a:lnSpc>
                <a:spcPct val="80000"/>
              </a:lnSpc>
              <a:defRPr sz="3200"/>
            </a:lvl3pPr>
            <a:lvl4pPr>
              <a:lnSpc>
                <a:spcPct val="80000"/>
              </a:lnSpc>
              <a:defRPr sz="3200"/>
            </a:lvl4pPr>
            <a:lvl5pPr>
              <a:lnSpc>
                <a:spcPct val="80000"/>
              </a:lnSpc>
              <a:defRPr sz="3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6774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Picture and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89221" y="341942"/>
            <a:ext cx="5621868" cy="4063836"/>
          </a:xfrm>
          <a:prstGeom prst="ellipse">
            <a:avLst/>
          </a:prstGeom>
          <a:solidFill>
            <a:srgbClr val="B7DEE8"/>
          </a:solidFill>
          <a:ln>
            <a:solidFill>
              <a:srgbClr val="FFFFFF"/>
            </a:solidFill>
          </a:ln>
        </p:spPr>
        <p:txBody>
          <a:bodyPr/>
          <a:lstStyle>
            <a:lvl1pPr>
              <a:defRPr>
                <a:noFill/>
              </a:defRPr>
            </a:lvl1pPr>
          </a:lstStyle>
          <a:p>
            <a:pPr lvl="0"/>
            <a:r>
              <a:rPr lang="en-US" noProof="0" dirty="0"/>
              <a:t>Click icon to add picture</a:t>
            </a:r>
          </a:p>
        </p:txBody>
      </p:sp>
      <p:sp>
        <p:nvSpPr>
          <p:cNvPr id="8" name="Picture Placeholder 4"/>
          <p:cNvSpPr>
            <a:spLocks noGrp="1"/>
          </p:cNvSpPr>
          <p:nvPr>
            <p:ph type="pic" sz="quarter" idx="11"/>
          </p:nvPr>
        </p:nvSpPr>
        <p:spPr>
          <a:xfrm>
            <a:off x="2438400" y="3650373"/>
            <a:ext cx="3472688" cy="2547227"/>
          </a:xfrm>
          <a:prstGeom prst="ellipse">
            <a:avLst/>
          </a:prstGeom>
          <a:solidFill>
            <a:srgbClr val="B7DEE8"/>
          </a:solidFill>
          <a:ln>
            <a:solidFill>
              <a:srgbClr val="FFFFFF"/>
            </a:solidFill>
          </a:ln>
        </p:spPr>
        <p:txBody>
          <a:bodyPr/>
          <a:lstStyle>
            <a:lvl1pPr>
              <a:defRPr>
                <a:noFill/>
              </a:defRPr>
            </a:lvl1pPr>
          </a:lstStyle>
          <a:p>
            <a:pPr lvl="0"/>
            <a:r>
              <a:rPr lang="en-US" noProof="0" dirty="0"/>
              <a:t>Click icon to add picture</a:t>
            </a:r>
          </a:p>
        </p:txBody>
      </p:sp>
      <p:sp>
        <p:nvSpPr>
          <p:cNvPr id="6" name="Title 1"/>
          <p:cNvSpPr>
            <a:spLocks noGrp="1"/>
          </p:cNvSpPr>
          <p:nvPr>
            <p:ph type="title" hasCustomPrompt="1"/>
          </p:nvPr>
        </p:nvSpPr>
        <p:spPr>
          <a:xfrm>
            <a:off x="6455368" y="1776110"/>
            <a:ext cx="5384800" cy="1239243"/>
          </a:xfrm>
        </p:spPr>
        <p:txBody>
          <a:bodyPr>
            <a:noAutofit/>
          </a:bodyPr>
          <a:lstStyle>
            <a:lvl1pPr algn="l">
              <a:lnSpc>
                <a:spcPct val="70000"/>
              </a:lnSpc>
              <a:defRPr sz="4400" b="1" i="0" cap="none" spc="0">
                <a:ln w="18415" cmpd="sng">
                  <a:noFill/>
                  <a:prstDash val="solid"/>
                </a:ln>
                <a:solidFill>
                  <a:srgbClr val="00769C"/>
                </a:solidFill>
                <a:effectLst/>
                <a:latin typeface="Helvetica"/>
                <a:cs typeface="Helvetica"/>
              </a:defRPr>
            </a:lvl1pPr>
          </a:lstStyle>
          <a:p>
            <a:r>
              <a:rPr lang="en-US" dirty="0"/>
              <a:t>Vegas PBS</a:t>
            </a:r>
          </a:p>
        </p:txBody>
      </p:sp>
      <p:sp>
        <p:nvSpPr>
          <p:cNvPr id="9" name="Content Placeholder 3"/>
          <p:cNvSpPr>
            <a:spLocks noGrp="1"/>
          </p:cNvSpPr>
          <p:nvPr>
            <p:ph sz="half" idx="2"/>
          </p:nvPr>
        </p:nvSpPr>
        <p:spPr>
          <a:xfrm>
            <a:off x="6455368" y="3131345"/>
            <a:ext cx="5384800" cy="3360333"/>
          </a:xfrm>
        </p:spPr>
        <p:txBody>
          <a:bodyPr>
            <a:normAutofit/>
          </a:bodyPr>
          <a:lstStyle>
            <a:lvl1pPr algn="l">
              <a:lnSpc>
                <a:spcPct val="80000"/>
              </a:lnSpc>
              <a:defRPr sz="3200" b="0" i="0">
                <a:solidFill>
                  <a:srgbClr val="00769C">
                    <a:alpha val="95000"/>
                  </a:srgbClr>
                </a:solidFill>
                <a:latin typeface="Helvetica Light"/>
                <a:cs typeface="Helvetica Light"/>
              </a:defRPr>
            </a:lvl1pPr>
            <a:lvl2pPr algn="l">
              <a:lnSpc>
                <a:spcPct val="80000"/>
              </a:lnSpc>
              <a:defRPr sz="3200" b="0" i="0">
                <a:solidFill>
                  <a:srgbClr val="00769C">
                    <a:alpha val="95000"/>
                  </a:srgbClr>
                </a:solidFill>
                <a:latin typeface="Helvetica Light"/>
                <a:cs typeface="Helvetica Light"/>
              </a:defRPr>
            </a:lvl2pPr>
            <a:lvl3pPr algn="l">
              <a:lnSpc>
                <a:spcPct val="80000"/>
              </a:lnSpc>
              <a:defRPr sz="3200" b="0" i="0">
                <a:solidFill>
                  <a:srgbClr val="00769C">
                    <a:alpha val="95000"/>
                  </a:srgbClr>
                </a:solidFill>
                <a:latin typeface="Helvetica Light"/>
                <a:cs typeface="Helvetica Light"/>
              </a:defRPr>
            </a:lvl3pPr>
            <a:lvl4pPr algn="l">
              <a:lnSpc>
                <a:spcPct val="80000"/>
              </a:lnSpc>
              <a:defRPr sz="3200" b="0" i="0">
                <a:solidFill>
                  <a:srgbClr val="00769C">
                    <a:alpha val="95000"/>
                  </a:srgbClr>
                </a:solidFill>
                <a:latin typeface="Helvetica Light"/>
                <a:cs typeface="Helvetica Light"/>
              </a:defRPr>
            </a:lvl4pPr>
            <a:lvl5pPr algn="l">
              <a:lnSpc>
                <a:spcPct val="80000"/>
              </a:lnSpc>
              <a:defRPr sz="3200" b="0" i="0">
                <a:solidFill>
                  <a:srgbClr val="00769C">
                    <a:alpha val="95000"/>
                  </a:srgbClr>
                </a:solidFill>
                <a:latin typeface="Helvetica Light"/>
                <a:cs typeface="Helvetica Light"/>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492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Picture and Text Option 2">
    <p:spTree>
      <p:nvGrpSpPr>
        <p:cNvPr id="1" name=""/>
        <p:cNvGrpSpPr/>
        <p:nvPr/>
      </p:nvGrpSpPr>
      <p:grpSpPr>
        <a:xfrm>
          <a:off x="0" y="0"/>
          <a:ext cx="0" cy="0"/>
          <a:chOff x="0" y="0"/>
          <a:chExt cx="0" cy="0"/>
        </a:xfrm>
      </p:grpSpPr>
      <p:sp>
        <p:nvSpPr>
          <p:cNvPr id="21" name="Picture Placeholder 4"/>
          <p:cNvSpPr>
            <a:spLocks noGrp="1"/>
          </p:cNvSpPr>
          <p:nvPr>
            <p:ph type="pic" sz="quarter" idx="13"/>
          </p:nvPr>
        </p:nvSpPr>
        <p:spPr>
          <a:xfrm>
            <a:off x="0" y="1"/>
            <a:ext cx="5994400" cy="5963405"/>
          </a:xfrm>
          <a:custGeom>
            <a:avLst/>
            <a:gdLst/>
            <a:ahLst/>
            <a:cxnLst/>
            <a:rect l="l" t="t" r="r" b="b"/>
            <a:pathLst>
              <a:path w="4495800" h="5963405">
                <a:moveTo>
                  <a:pt x="0" y="0"/>
                </a:moveTo>
                <a:lnTo>
                  <a:pt x="3773246" y="0"/>
                </a:lnTo>
                <a:lnTo>
                  <a:pt x="3846438" y="96861"/>
                </a:lnTo>
                <a:cubicBezTo>
                  <a:pt x="4256412" y="697400"/>
                  <a:pt x="4495800" y="1421361"/>
                  <a:pt x="4495800" y="2200652"/>
                </a:cubicBezTo>
                <a:cubicBezTo>
                  <a:pt x="4495800" y="4278763"/>
                  <a:pt x="2793481" y="5963405"/>
                  <a:pt x="693563" y="5963405"/>
                </a:cubicBezTo>
                <a:cubicBezTo>
                  <a:pt x="496696" y="5963405"/>
                  <a:pt x="303323" y="5948599"/>
                  <a:pt x="114520" y="5920050"/>
                </a:cubicBezTo>
                <a:lnTo>
                  <a:pt x="0" y="5899811"/>
                </a:lnTo>
                <a:close/>
              </a:path>
            </a:pathLst>
          </a:custGeom>
          <a:solidFill>
            <a:srgbClr val="B7DEE8"/>
          </a:solidFill>
          <a:ln>
            <a:solidFill>
              <a:schemeClr val="bg1"/>
            </a:solidFill>
          </a:ln>
        </p:spPr>
        <p:txBody>
          <a:bodyPr/>
          <a:lstStyle>
            <a:lvl1pPr>
              <a:defRPr>
                <a:noFill/>
              </a:defRPr>
            </a:lvl1pPr>
          </a:lstStyle>
          <a:p>
            <a:pPr lvl="0"/>
            <a:r>
              <a:rPr lang="en-US" noProof="0" dirty="0"/>
              <a:t>Click icon to add picture</a:t>
            </a:r>
          </a:p>
        </p:txBody>
      </p:sp>
      <p:sp>
        <p:nvSpPr>
          <p:cNvPr id="23" name="Picture Placeholder 4"/>
          <p:cNvSpPr>
            <a:spLocks noGrp="1"/>
          </p:cNvSpPr>
          <p:nvPr>
            <p:ph type="pic" sz="quarter" idx="11"/>
          </p:nvPr>
        </p:nvSpPr>
        <p:spPr>
          <a:xfrm>
            <a:off x="2521712" y="3536073"/>
            <a:ext cx="3472688" cy="2547227"/>
          </a:xfrm>
          <a:prstGeom prst="ellipse">
            <a:avLst/>
          </a:prstGeom>
          <a:solidFill>
            <a:srgbClr val="B7DEE8"/>
          </a:solidFill>
          <a:ln>
            <a:solidFill>
              <a:schemeClr val="bg1"/>
            </a:solidFill>
          </a:ln>
        </p:spPr>
        <p:txBody>
          <a:bodyPr/>
          <a:lstStyle>
            <a:lvl1pPr>
              <a:defRPr>
                <a:noFill/>
              </a:defRPr>
            </a:lvl1pPr>
          </a:lstStyle>
          <a:p>
            <a:pPr lvl="0"/>
            <a:r>
              <a:rPr lang="en-US" noProof="0" dirty="0"/>
              <a:t>Click icon to add picture</a:t>
            </a:r>
          </a:p>
        </p:txBody>
      </p:sp>
      <p:sp>
        <p:nvSpPr>
          <p:cNvPr id="7" name="Title 1"/>
          <p:cNvSpPr>
            <a:spLocks noGrp="1"/>
          </p:cNvSpPr>
          <p:nvPr>
            <p:ph type="title" hasCustomPrompt="1"/>
          </p:nvPr>
        </p:nvSpPr>
        <p:spPr>
          <a:xfrm>
            <a:off x="6455368" y="1776110"/>
            <a:ext cx="5384800" cy="1239243"/>
          </a:xfrm>
        </p:spPr>
        <p:txBody>
          <a:bodyPr>
            <a:noAutofit/>
          </a:bodyPr>
          <a:lstStyle>
            <a:lvl1pPr algn="l">
              <a:lnSpc>
                <a:spcPct val="70000"/>
              </a:lnSpc>
              <a:defRPr sz="4400" b="1" i="0" cap="none" spc="0">
                <a:ln w="18415" cmpd="sng">
                  <a:noFill/>
                  <a:prstDash val="solid"/>
                </a:ln>
                <a:solidFill>
                  <a:srgbClr val="00769C"/>
                </a:solidFill>
                <a:effectLst/>
                <a:latin typeface="Helvetica"/>
                <a:cs typeface="Helvetica"/>
              </a:defRPr>
            </a:lvl1pPr>
          </a:lstStyle>
          <a:p>
            <a:r>
              <a:rPr lang="en-US" dirty="0"/>
              <a:t>Vegas PBS</a:t>
            </a:r>
          </a:p>
        </p:txBody>
      </p:sp>
      <p:sp>
        <p:nvSpPr>
          <p:cNvPr id="8" name="Content Placeholder 3"/>
          <p:cNvSpPr>
            <a:spLocks noGrp="1"/>
          </p:cNvSpPr>
          <p:nvPr>
            <p:ph sz="half" idx="2"/>
          </p:nvPr>
        </p:nvSpPr>
        <p:spPr>
          <a:xfrm>
            <a:off x="6455368" y="3131345"/>
            <a:ext cx="5384800" cy="3360333"/>
          </a:xfrm>
        </p:spPr>
        <p:txBody>
          <a:bodyPr>
            <a:normAutofit/>
          </a:bodyPr>
          <a:lstStyle>
            <a:lvl1pPr algn="l">
              <a:lnSpc>
                <a:spcPct val="80000"/>
              </a:lnSpc>
              <a:defRPr sz="3200" b="0" i="0">
                <a:solidFill>
                  <a:srgbClr val="00769C">
                    <a:alpha val="95000"/>
                  </a:srgbClr>
                </a:solidFill>
                <a:latin typeface="Helvetica Light"/>
                <a:cs typeface="Helvetica Light"/>
              </a:defRPr>
            </a:lvl1pPr>
            <a:lvl2pPr algn="l">
              <a:lnSpc>
                <a:spcPct val="80000"/>
              </a:lnSpc>
              <a:defRPr sz="3200" b="0" i="0">
                <a:solidFill>
                  <a:srgbClr val="00769C">
                    <a:alpha val="95000"/>
                  </a:srgbClr>
                </a:solidFill>
                <a:latin typeface="Helvetica Light"/>
                <a:cs typeface="Helvetica Light"/>
              </a:defRPr>
            </a:lvl2pPr>
            <a:lvl3pPr algn="l">
              <a:lnSpc>
                <a:spcPct val="80000"/>
              </a:lnSpc>
              <a:defRPr sz="3200" b="0" i="0">
                <a:solidFill>
                  <a:srgbClr val="00769C">
                    <a:alpha val="95000"/>
                  </a:srgbClr>
                </a:solidFill>
                <a:latin typeface="Helvetica Light"/>
                <a:cs typeface="Helvetica Light"/>
              </a:defRPr>
            </a:lvl3pPr>
            <a:lvl4pPr algn="l">
              <a:lnSpc>
                <a:spcPct val="80000"/>
              </a:lnSpc>
              <a:defRPr sz="3200" b="0" i="0">
                <a:solidFill>
                  <a:srgbClr val="00769C">
                    <a:alpha val="95000"/>
                  </a:srgbClr>
                </a:solidFill>
                <a:latin typeface="Helvetica Light"/>
                <a:cs typeface="Helvetica Light"/>
              </a:defRPr>
            </a:lvl4pPr>
            <a:lvl5pPr algn="l">
              <a:lnSpc>
                <a:spcPct val="80000"/>
              </a:lnSpc>
              <a:defRPr sz="3200" b="0" i="0">
                <a:solidFill>
                  <a:srgbClr val="00769C">
                    <a:alpha val="95000"/>
                  </a:srgbClr>
                </a:solidFill>
                <a:latin typeface="Helvetica Light"/>
                <a:cs typeface="Helvetica Light"/>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04998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Content Placeholder 3"/>
          <p:cNvSpPr>
            <a:spLocks noGrp="1"/>
          </p:cNvSpPr>
          <p:nvPr>
            <p:ph sz="half" idx="2"/>
          </p:nvPr>
        </p:nvSpPr>
        <p:spPr>
          <a:xfrm>
            <a:off x="611513" y="2842820"/>
            <a:ext cx="5335639" cy="3618921"/>
          </a:xfrm>
        </p:spPr>
        <p:txBody>
          <a:bodyPr>
            <a:normAutofit/>
          </a:bodyPr>
          <a:lstStyle>
            <a:lvl1pPr algn="l">
              <a:lnSpc>
                <a:spcPct val="80000"/>
              </a:lnSpc>
              <a:defRPr sz="3200" b="0" i="0">
                <a:solidFill>
                  <a:srgbClr val="00769C">
                    <a:alpha val="95000"/>
                  </a:srgbClr>
                </a:solidFill>
                <a:latin typeface="Helvetica Light"/>
                <a:cs typeface="Helvetica Light"/>
              </a:defRPr>
            </a:lvl1pPr>
            <a:lvl2pPr algn="l">
              <a:lnSpc>
                <a:spcPct val="80000"/>
              </a:lnSpc>
              <a:defRPr sz="3200" b="0" i="0">
                <a:solidFill>
                  <a:srgbClr val="00769C">
                    <a:alpha val="95000"/>
                  </a:srgbClr>
                </a:solidFill>
                <a:latin typeface="Helvetica Light"/>
                <a:cs typeface="Helvetica Light"/>
              </a:defRPr>
            </a:lvl2pPr>
            <a:lvl3pPr algn="l">
              <a:lnSpc>
                <a:spcPct val="80000"/>
              </a:lnSpc>
              <a:defRPr sz="3200" b="0" i="0">
                <a:solidFill>
                  <a:srgbClr val="00769C">
                    <a:alpha val="95000"/>
                  </a:srgbClr>
                </a:solidFill>
                <a:latin typeface="Helvetica Light"/>
                <a:cs typeface="Helvetica Light"/>
              </a:defRPr>
            </a:lvl3pPr>
            <a:lvl4pPr algn="l">
              <a:lnSpc>
                <a:spcPct val="80000"/>
              </a:lnSpc>
              <a:defRPr sz="3200" b="0" i="0">
                <a:solidFill>
                  <a:srgbClr val="00769C">
                    <a:alpha val="95000"/>
                  </a:srgbClr>
                </a:solidFill>
                <a:latin typeface="Helvetica Light"/>
                <a:cs typeface="Helvetica Light"/>
              </a:defRPr>
            </a:lvl4pPr>
            <a:lvl5pPr algn="l">
              <a:lnSpc>
                <a:spcPct val="80000"/>
              </a:lnSpc>
              <a:defRPr sz="3200" b="0" i="0">
                <a:solidFill>
                  <a:srgbClr val="00769C">
                    <a:alpha val="95000"/>
                  </a:srgbClr>
                </a:solidFill>
                <a:latin typeface="Helvetica Light"/>
                <a:cs typeface="Helvetica Ligh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5"/>
          <p:cNvSpPr>
            <a:spLocks noGrp="1"/>
          </p:cNvSpPr>
          <p:nvPr>
            <p:ph sz="quarter" idx="4"/>
          </p:nvPr>
        </p:nvSpPr>
        <p:spPr>
          <a:xfrm>
            <a:off x="6194324" y="2842820"/>
            <a:ext cx="5389033" cy="3618921"/>
          </a:xfrm>
        </p:spPr>
        <p:txBody>
          <a:bodyPr>
            <a:normAutofit/>
          </a:bodyPr>
          <a:lstStyle>
            <a:lvl1pPr algn="l">
              <a:lnSpc>
                <a:spcPct val="80000"/>
              </a:lnSpc>
              <a:defRPr sz="3200" b="0" i="0">
                <a:solidFill>
                  <a:srgbClr val="00769C">
                    <a:alpha val="95000"/>
                  </a:srgbClr>
                </a:solidFill>
                <a:latin typeface="Helvetica Light"/>
                <a:cs typeface="Helvetica Light"/>
              </a:defRPr>
            </a:lvl1pPr>
            <a:lvl2pPr algn="l">
              <a:lnSpc>
                <a:spcPct val="80000"/>
              </a:lnSpc>
              <a:defRPr sz="3200" b="0" i="0">
                <a:solidFill>
                  <a:srgbClr val="00769C">
                    <a:alpha val="95000"/>
                  </a:srgbClr>
                </a:solidFill>
                <a:latin typeface="Helvetica Light"/>
                <a:cs typeface="Helvetica Light"/>
              </a:defRPr>
            </a:lvl2pPr>
            <a:lvl3pPr algn="l">
              <a:lnSpc>
                <a:spcPct val="80000"/>
              </a:lnSpc>
              <a:defRPr sz="3200" b="0" i="0">
                <a:solidFill>
                  <a:srgbClr val="00769C">
                    <a:alpha val="95000"/>
                  </a:srgbClr>
                </a:solidFill>
                <a:latin typeface="Helvetica Light"/>
                <a:cs typeface="Helvetica Light"/>
              </a:defRPr>
            </a:lvl3pPr>
            <a:lvl4pPr algn="l">
              <a:lnSpc>
                <a:spcPct val="80000"/>
              </a:lnSpc>
              <a:defRPr sz="3200" b="0" i="0">
                <a:solidFill>
                  <a:srgbClr val="00769C">
                    <a:alpha val="95000"/>
                  </a:srgbClr>
                </a:solidFill>
                <a:latin typeface="Helvetica Light"/>
                <a:cs typeface="Helvetica Light"/>
              </a:defRPr>
            </a:lvl4pPr>
            <a:lvl5pPr algn="l">
              <a:lnSpc>
                <a:spcPct val="80000"/>
              </a:lnSpc>
              <a:defRPr sz="3200" b="0" i="0">
                <a:solidFill>
                  <a:srgbClr val="00769C">
                    <a:alpha val="95000"/>
                  </a:srgbClr>
                </a:solidFill>
                <a:latin typeface="Helvetica Light"/>
                <a:cs typeface="Helvetica Ligh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
          </p:nvPr>
        </p:nvSpPr>
        <p:spPr>
          <a:xfrm>
            <a:off x="610557" y="2190247"/>
            <a:ext cx="5335639" cy="588321"/>
          </a:xfrm>
        </p:spPr>
        <p:txBody>
          <a:bodyPr anchor="b">
            <a:noAutofit/>
          </a:bodyPr>
          <a:lstStyle>
            <a:lvl1pPr marL="0" indent="0" algn="l">
              <a:lnSpc>
                <a:spcPct val="70000"/>
              </a:lnSpc>
              <a:buNone/>
              <a:defRPr sz="2400" b="0" i="0" cap="none" spc="0">
                <a:ln w="18415" cmpd="sng">
                  <a:noFill/>
                  <a:prstDash val="solid"/>
                </a:ln>
                <a:solidFill>
                  <a:srgbClr val="00769C"/>
                </a:solidFill>
                <a:effectLst/>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4"/>
          <p:cNvSpPr>
            <a:spLocks noGrp="1"/>
          </p:cNvSpPr>
          <p:nvPr>
            <p:ph type="body" sz="quarter" idx="3"/>
          </p:nvPr>
        </p:nvSpPr>
        <p:spPr>
          <a:xfrm>
            <a:off x="6194324" y="2190247"/>
            <a:ext cx="5389033" cy="588321"/>
          </a:xfrm>
        </p:spPr>
        <p:txBody>
          <a:bodyPr anchor="b">
            <a:noAutofit/>
          </a:bodyPr>
          <a:lstStyle>
            <a:lvl1pPr marL="0" indent="0" algn="l">
              <a:lnSpc>
                <a:spcPct val="70000"/>
              </a:lnSpc>
              <a:buNone/>
              <a:defRPr sz="2400" b="0" i="0" cap="none" spc="0">
                <a:ln w="18415" cmpd="sng">
                  <a:noFill/>
                  <a:prstDash val="solid"/>
                </a:ln>
                <a:solidFill>
                  <a:srgbClr val="00769C"/>
                </a:solidFill>
                <a:effectLst/>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9" name="Title Placeholder 1"/>
          <p:cNvSpPr txBox="1">
            <a:spLocks/>
          </p:cNvSpPr>
          <p:nvPr userDrawn="1"/>
        </p:nvSpPr>
        <p:spPr>
          <a:xfrm>
            <a:off x="609601" y="1047246"/>
            <a:ext cx="8358647" cy="1143000"/>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None/>
              <a:defRPr sz="4400" b="1" i="0" kern="1200" cap="none" spc="0">
                <a:ln w="18415" cmpd="sng">
                  <a:noFill/>
                  <a:prstDash val="solid"/>
                </a:ln>
                <a:solidFill>
                  <a:srgbClr val="00769C"/>
                </a:solidFill>
                <a:effectLst/>
                <a:latin typeface="Helvetica"/>
                <a:ea typeface="+mj-ea"/>
                <a:cs typeface="Helvetica"/>
              </a:defRPr>
            </a:lvl1pPr>
          </a:lstStyle>
          <a:p>
            <a:r>
              <a:rPr lang="en-US" sz="4400" dirty="0"/>
              <a:t>Vegas PBS</a:t>
            </a:r>
          </a:p>
        </p:txBody>
      </p:sp>
    </p:spTree>
    <p:extLst>
      <p:ext uri="{BB962C8B-B14F-4D97-AF65-F5344CB8AC3E}">
        <p14:creationId xmlns:p14="http://schemas.microsoft.com/office/powerpoint/2010/main" val="2861340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x Picture and Text">
    <p:spTree>
      <p:nvGrpSpPr>
        <p:cNvPr id="1" name=""/>
        <p:cNvGrpSpPr/>
        <p:nvPr/>
      </p:nvGrpSpPr>
      <p:grpSpPr>
        <a:xfrm>
          <a:off x="0" y="0"/>
          <a:ext cx="0" cy="0"/>
          <a:chOff x="0" y="0"/>
          <a:chExt cx="0" cy="0"/>
        </a:xfrm>
      </p:grpSpPr>
      <p:sp>
        <p:nvSpPr>
          <p:cNvPr id="5" name="Picture Placeholder 29"/>
          <p:cNvSpPr>
            <a:spLocks noGrp="1"/>
          </p:cNvSpPr>
          <p:nvPr>
            <p:ph type="pic" sz="quarter" idx="16" hasCustomPrompt="1"/>
          </p:nvPr>
        </p:nvSpPr>
        <p:spPr>
          <a:xfrm>
            <a:off x="6904476" y="1587606"/>
            <a:ext cx="2689931" cy="1733830"/>
          </a:xfrm>
          <a:solidFill>
            <a:schemeClr val="accent5">
              <a:lumMod val="40000"/>
              <a:lumOff val="60000"/>
            </a:schemeClr>
          </a:solidFill>
        </p:spPr>
        <p:txBody>
          <a:bodyPr/>
          <a:lstStyle>
            <a:lvl1pPr marL="0" indent="0">
              <a:buNone/>
              <a:defRPr/>
            </a:lvl1pPr>
          </a:lstStyle>
          <a:p>
            <a:r>
              <a:rPr lang="en-US" dirty="0"/>
              <a:t> </a:t>
            </a:r>
          </a:p>
        </p:txBody>
      </p:sp>
      <p:sp>
        <p:nvSpPr>
          <p:cNvPr id="6" name="Picture Placeholder 29"/>
          <p:cNvSpPr>
            <a:spLocks noGrp="1"/>
          </p:cNvSpPr>
          <p:nvPr>
            <p:ph type="pic" sz="quarter" idx="20" hasCustomPrompt="1"/>
          </p:nvPr>
        </p:nvSpPr>
        <p:spPr>
          <a:xfrm>
            <a:off x="6904476" y="3836863"/>
            <a:ext cx="2689931" cy="1733830"/>
          </a:xfrm>
          <a:solidFill>
            <a:schemeClr val="accent5">
              <a:lumMod val="40000"/>
              <a:lumOff val="60000"/>
            </a:schemeClr>
          </a:solidFill>
        </p:spPr>
        <p:txBody>
          <a:bodyPr/>
          <a:lstStyle>
            <a:lvl1pPr marL="0" indent="0">
              <a:buNone/>
              <a:defRPr/>
            </a:lvl1pPr>
          </a:lstStyle>
          <a:p>
            <a:r>
              <a:rPr lang="en-US" dirty="0"/>
              <a:t> </a:t>
            </a:r>
          </a:p>
        </p:txBody>
      </p:sp>
      <p:sp>
        <p:nvSpPr>
          <p:cNvPr id="7" name="Picture Placeholder 29"/>
          <p:cNvSpPr>
            <a:spLocks noGrp="1"/>
          </p:cNvSpPr>
          <p:nvPr>
            <p:ph type="pic" sz="quarter" idx="21" hasCustomPrompt="1"/>
          </p:nvPr>
        </p:nvSpPr>
        <p:spPr>
          <a:xfrm>
            <a:off x="682792" y="1587606"/>
            <a:ext cx="2689931" cy="1733830"/>
          </a:xfrm>
          <a:solidFill>
            <a:schemeClr val="accent5">
              <a:lumMod val="40000"/>
              <a:lumOff val="60000"/>
            </a:schemeClr>
          </a:solidFill>
        </p:spPr>
        <p:txBody>
          <a:bodyPr/>
          <a:lstStyle>
            <a:lvl1pPr marL="0" indent="0">
              <a:buNone/>
              <a:defRPr/>
            </a:lvl1pPr>
          </a:lstStyle>
          <a:p>
            <a:r>
              <a:rPr lang="en-US" dirty="0"/>
              <a:t> </a:t>
            </a:r>
          </a:p>
        </p:txBody>
      </p:sp>
      <p:sp>
        <p:nvSpPr>
          <p:cNvPr id="8" name="Picture Placeholder 29"/>
          <p:cNvSpPr>
            <a:spLocks noGrp="1"/>
          </p:cNvSpPr>
          <p:nvPr>
            <p:ph type="pic" sz="quarter" idx="22" hasCustomPrompt="1"/>
          </p:nvPr>
        </p:nvSpPr>
        <p:spPr>
          <a:xfrm>
            <a:off x="3817076" y="1587606"/>
            <a:ext cx="2689931" cy="1733830"/>
          </a:xfrm>
          <a:solidFill>
            <a:schemeClr val="accent5">
              <a:lumMod val="40000"/>
              <a:lumOff val="60000"/>
            </a:schemeClr>
          </a:solidFill>
        </p:spPr>
        <p:txBody>
          <a:bodyPr/>
          <a:lstStyle>
            <a:lvl1pPr marL="0" indent="0">
              <a:buNone/>
              <a:defRPr/>
            </a:lvl1pPr>
          </a:lstStyle>
          <a:p>
            <a:r>
              <a:rPr lang="en-US" dirty="0"/>
              <a:t> </a:t>
            </a:r>
          </a:p>
        </p:txBody>
      </p:sp>
      <p:sp>
        <p:nvSpPr>
          <p:cNvPr id="9" name="Picture Placeholder 29"/>
          <p:cNvSpPr>
            <a:spLocks noGrp="1"/>
          </p:cNvSpPr>
          <p:nvPr>
            <p:ph type="pic" sz="quarter" idx="23" hasCustomPrompt="1"/>
          </p:nvPr>
        </p:nvSpPr>
        <p:spPr>
          <a:xfrm>
            <a:off x="682792" y="3836863"/>
            <a:ext cx="2689931" cy="1733830"/>
          </a:xfrm>
          <a:solidFill>
            <a:schemeClr val="accent5">
              <a:lumMod val="40000"/>
              <a:lumOff val="60000"/>
            </a:schemeClr>
          </a:solidFill>
        </p:spPr>
        <p:txBody>
          <a:bodyPr/>
          <a:lstStyle>
            <a:lvl1pPr marL="0" indent="0">
              <a:buNone/>
              <a:defRPr/>
            </a:lvl1pPr>
          </a:lstStyle>
          <a:p>
            <a:r>
              <a:rPr lang="en-US" dirty="0"/>
              <a:t> </a:t>
            </a:r>
          </a:p>
        </p:txBody>
      </p:sp>
      <p:sp>
        <p:nvSpPr>
          <p:cNvPr id="10" name="Picture Placeholder 29"/>
          <p:cNvSpPr>
            <a:spLocks noGrp="1"/>
          </p:cNvSpPr>
          <p:nvPr>
            <p:ph type="pic" sz="quarter" idx="24" hasCustomPrompt="1"/>
          </p:nvPr>
        </p:nvSpPr>
        <p:spPr>
          <a:xfrm>
            <a:off x="3817076" y="3836863"/>
            <a:ext cx="2689931" cy="1733830"/>
          </a:xfrm>
          <a:solidFill>
            <a:schemeClr val="accent5">
              <a:lumMod val="40000"/>
              <a:lumOff val="60000"/>
            </a:schemeClr>
          </a:solidFill>
        </p:spPr>
        <p:txBody>
          <a:bodyPr/>
          <a:lstStyle>
            <a:lvl1pPr marL="0" indent="0">
              <a:buNone/>
              <a:defRPr/>
            </a:lvl1pPr>
          </a:lstStyle>
          <a:p>
            <a:r>
              <a:rPr lang="en-US" dirty="0"/>
              <a:t> </a:t>
            </a:r>
          </a:p>
        </p:txBody>
      </p:sp>
      <p:sp>
        <p:nvSpPr>
          <p:cNvPr id="13" name="Text Placeholder 11"/>
          <p:cNvSpPr>
            <a:spLocks noGrp="1"/>
          </p:cNvSpPr>
          <p:nvPr>
            <p:ph type="body" sz="quarter" idx="26" hasCustomPrompt="1"/>
          </p:nvPr>
        </p:nvSpPr>
        <p:spPr>
          <a:xfrm>
            <a:off x="8028336" y="2884186"/>
            <a:ext cx="1943739" cy="374382"/>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14" name="Text Placeholder 11"/>
          <p:cNvSpPr>
            <a:spLocks noGrp="1"/>
          </p:cNvSpPr>
          <p:nvPr>
            <p:ph type="body" sz="quarter" idx="27" hasCustomPrompt="1"/>
          </p:nvPr>
        </p:nvSpPr>
        <p:spPr>
          <a:xfrm>
            <a:off x="8028336" y="5127642"/>
            <a:ext cx="1943739" cy="374382"/>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16" name="Text Placeholder 11"/>
          <p:cNvSpPr>
            <a:spLocks noGrp="1"/>
          </p:cNvSpPr>
          <p:nvPr>
            <p:ph type="body" sz="quarter" idx="28" hasCustomPrompt="1"/>
          </p:nvPr>
        </p:nvSpPr>
        <p:spPr>
          <a:xfrm>
            <a:off x="1765796" y="2886859"/>
            <a:ext cx="1943739" cy="374382"/>
          </a:xfrm>
          <a:solidFill>
            <a:srgbClr val="00506B"/>
          </a:solidFill>
          <a:ln>
            <a:solidFill>
              <a:srgbClr val="00506B"/>
            </a:solidFill>
          </a:ln>
          <a:effectLst/>
        </p:spPr>
        <p:txBody>
          <a:bodyPr>
            <a:normAutofit/>
          </a:bodyPr>
          <a:lstStyle>
            <a:lvl1pPr marL="0" indent="0" algn="ctr">
              <a:lnSpc>
                <a:spcPct val="70000"/>
              </a:lnSpc>
              <a:buNone/>
              <a:defRPr sz="1400" b="1">
                <a:ln w="18415" cmpd="sng">
                  <a:noFill/>
                  <a:prstDash val="solid"/>
                </a:ln>
                <a:solidFill>
                  <a:schemeClr val="bg1"/>
                </a:solidFill>
                <a:effectLst/>
              </a:defRPr>
            </a:lvl1pPr>
          </a:lstStyle>
          <a:p>
            <a:pPr lvl="0"/>
            <a:r>
              <a:rPr lang="en-US" dirty="0"/>
              <a:t>Vegas PBS</a:t>
            </a:r>
          </a:p>
        </p:txBody>
      </p:sp>
      <p:sp>
        <p:nvSpPr>
          <p:cNvPr id="17" name="Text Placeholder 11"/>
          <p:cNvSpPr>
            <a:spLocks noGrp="1"/>
          </p:cNvSpPr>
          <p:nvPr>
            <p:ph type="body" sz="quarter" idx="29" hasCustomPrompt="1"/>
          </p:nvPr>
        </p:nvSpPr>
        <p:spPr>
          <a:xfrm>
            <a:off x="4842328" y="2886859"/>
            <a:ext cx="1943739" cy="374382"/>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18" name="Text Placeholder 11"/>
          <p:cNvSpPr>
            <a:spLocks noGrp="1"/>
          </p:cNvSpPr>
          <p:nvPr>
            <p:ph type="body" sz="quarter" idx="30" hasCustomPrompt="1"/>
          </p:nvPr>
        </p:nvSpPr>
        <p:spPr>
          <a:xfrm>
            <a:off x="1765796" y="5127642"/>
            <a:ext cx="1943739" cy="374382"/>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19" name="Text Placeholder 11"/>
          <p:cNvSpPr>
            <a:spLocks noGrp="1"/>
          </p:cNvSpPr>
          <p:nvPr>
            <p:ph type="body" sz="quarter" idx="31" hasCustomPrompt="1"/>
          </p:nvPr>
        </p:nvSpPr>
        <p:spPr>
          <a:xfrm>
            <a:off x="4842328" y="5127642"/>
            <a:ext cx="1943739" cy="374382"/>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4" name="Text Placeholder 4"/>
          <p:cNvSpPr>
            <a:spLocks noGrp="1"/>
          </p:cNvSpPr>
          <p:nvPr>
            <p:ph type="body" sz="quarter" idx="15"/>
          </p:nvPr>
        </p:nvSpPr>
        <p:spPr>
          <a:xfrm>
            <a:off x="682791" y="5807876"/>
            <a:ext cx="7535004" cy="745964"/>
          </a:xfrm>
        </p:spPr>
        <p:txBody>
          <a:bodyPr>
            <a:normAutofit/>
          </a:bodyPr>
          <a:lstStyle>
            <a:lvl1pPr marL="0" indent="0">
              <a:lnSpc>
                <a:spcPct val="80000"/>
              </a:lnSpc>
              <a:buNone/>
              <a:defRPr sz="3200"/>
            </a:lvl1pPr>
            <a:lvl2pPr marL="457200" indent="0">
              <a:lnSpc>
                <a:spcPct val="80000"/>
              </a:lnSpc>
              <a:buNone/>
              <a:defRPr sz="3200"/>
            </a:lvl2pPr>
            <a:lvl3pPr>
              <a:lnSpc>
                <a:spcPct val="80000"/>
              </a:lnSpc>
              <a:defRPr sz="3200"/>
            </a:lvl3pPr>
            <a:lvl4pPr>
              <a:lnSpc>
                <a:spcPct val="80000"/>
              </a:lnSpc>
              <a:defRPr sz="3200"/>
            </a:lvl4pPr>
            <a:lvl5pPr>
              <a:lnSpc>
                <a:spcPct val="80000"/>
              </a:lnSpc>
              <a:defRPr sz="3200"/>
            </a:lvl5pPr>
          </a:lstStyle>
          <a:p>
            <a:pPr lvl="0"/>
            <a:r>
              <a:rPr lang="en-US"/>
              <a:t>Edit Master text styles</a:t>
            </a:r>
          </a:p>
        </p:txBody>
      </p:sp>
    </p:spTree>
    <p:extLst>
      <p:ext uri="{BB962C8B-B14F-4D97-AF65-F5344CB8AC3E}">
        <p14:creationId xmlns:p14="http://schemas.microsoft.com/office/powerpoint/2010/main" val="3666103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Picture and Content">
    <p:spTree>
      <p:nvGrpSpPr>
        <p:cNvPr id="1" name=""/>
        <p:cNvGrpSpPr/>
        <p:nvPr/>
      </p:nvGrpSpPr>
      <p:grpSpPr>
        <a:xfrm>
          <a:off x="0" y="0"/>
          <a:ext cx="0" cy="0"/>
          <a:chOff x="0" y="0"/>
          <a:chExt cx="0" cy="0"/>
        </a:xfrm>
      </p:grpSpPr>
      <p:sp>
        <p:nvSpPr>
          <p:cNvPr id="3" name="Picture Placeholder 29"/>
          <p:cNvSpPr>
            <a:spLocks noGrp="1"/>
          </p:cNvSpPr>
          <p:nvPr>
            <p:ph type="pic" sz="quarter" idx="21" hasCustomPrompt="1"/>
          </p:nvPr>
        </p:nvSpPr>
        <p:spPr>
          <a:xfrm>
            <a:off x="609601" y="2327353"/>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4" name="Picture Placeholder 29"/>
          <p:cNvSpPr>
            <a:spLocks noGrp="1"/>
          </p:cNvSpPr>
          <p:nvPr>
            <p:ph type="pic" sz="quarter" idx="22" hasCustomPrompt="1"/>
          </p:nvPr>
        </p:nvSpPr>
        <p:spPr>
          <a:xfrm>
            <a:off x="4071599" y="2327353"/>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5" name="Picture Placeholder 29"/>
          <p:cNvSpPr>
            <a:spLocks noGrp="1"/>
          </p:cNvSpPr>
          <p:nvPr>
            <p:ph type="pic" sz="quarter" idx="23" hasCustomPrompt="1"/>
          </p:nvPr>
        </p:nvSpPr>
        <p:spPr>
          <a:xfrm>
            <a:off x="609601" y="4576610"/>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6" name="Picture Placeholder 29"/>
          <p:cNvSpPr>
            <a:spLocks noGrp="1"/>
          </p:cNvSpPr>
          <p:nvPr>
            <p:ph type="pic" sz="quarter" idx="24" hasCustomPrompt="1"/>
          </p:nvPr>
        </p:nvSpPr>
        <p:spPr>
          <a:xfrm>
            <a:off x="4071599" y="4576610"/>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7" name="Text Placeholder 11"/>
          <p:cNvSpPr>
            <a:spLocks noGrp="1"/>
          </p:cNvSpPr>
          <p:nvPr>
            <p:ph type="body" sz="quarter" idx="28" hasCustomPrompt="1"/>
          </p:nvPr>
        </p:nvSpPr>
        <p:spPr>
          <a:xfrm>
            <a:off x="1692605" y="3783220"/>
            <a:ext cx="2167665" cy="417513"/>
          </a:xfrm>
          <a:solidFill>
            <a:srgbClr val="00506B"/>
          </a:solidFill>
          <a:ln>
            <a:solidFill>
              <a:srgbClr val="00506B"/>
            </a:solidFill>
          </a:ln>
          <a:effectLst/>
        </p:spPr>
        <p:txBody>
          <a:bodyPr>
            <a:normAutofit/>
          </a:bodyPr>
          <a:lstStyle>
            <a:lvl1pPr marL="0" indent="0" algn="ctr">
              <a:lnSpc>
                <a:spcPct val="70000"/>
              </a:lnSpc>
              <a:buNone/>
              <a:defRPr sz="1400" b="1">
                <a:ln w="18415" cmpd="sng">
                  <a:noFill/>
                  <a:prstDash val="solid"/>
                </a:ln>
                <a:solidFill>
                  <a:schemeClr val="bg1"/>
                </a:solidFill>
                <a:effectLst/>
              </a:defRPr>
            </a:lvl1pPr>
          </a:lstStyle>
          <a:p>
            <a:pPr lvl="0"/>
            <a:r>
              <a:rPr lang="en-US" dirty="0"/>
              <a:t>Vegas PBS</a:t>
            </a:r>
          </a:p>
        </p:txBody>
      </p:sp>
      <p:sp>
        <p:nvSpPr>
          <p:cNvPr id="8" name="Text Placeholder 11"/>
          <p:cNvSpPr>
            <a:spLocks noGrp="1"/>
          </p:cNvSpPr>
          <p:nvPr>
            <p:ph type="body" sz="quarter" idx="29" hasCustomPrompt="1"/>
          </p:nvPr>
        </p:nvSpPr>
        <p:spPr>
          <a:xfrm>
            <a:off x="5088850" y="3794522"/>
            <a:ext cx="2167665" cy="417513"/>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9" name="Text Placeholder 11"/>
          <p:cNvSpPr>
            <a:spLocks noGrp="1"/>
          </p:cNvSpPr>
          <p:nvPr>
            <p:ph type="body" sz="quarter" idx="30" hasCustomPrompt="1"/>
          </p:nvPr>
        </p:nvSpPr>
        <p:spPr>
          <a:xfrm>
            <a:off x="1692605" y="6024004"/>
            <a:ext cx="2167665" cy="417513"/>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10" name="Text Placeholder 11"/>
          <p:cNvSpPr>
            <a:spLocks noGrp="1"/>
          </p:cNvSpPr>
          <p:nvPr>
            <p:ph type="body" sz="quarter" idx="31" hasCustomPrompt="1"/>
          </p:nvPr>
        </p:nvSpPr>
        <p:spPr>
          <a:xfrm>
            <a:off x="5088850" y="6024004"/>
            <a:ext cx="2167665" cy="417513"/>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11" name="Content Placeholder 5"/>
          <p:cNvSpPr>
            <a:spLocks noGrp="1"/>
          </p:cNvSpPr>
          <p:nvPr>
            <p:ph sz="quarter" idx="4"/>
          </p:nvPr>
        </p:nvSpPr>
        <p:spPr>
          <a:xfrm>
            <a:off x="7531006" y="2327352"/>
            <a:ext cx="3647092" cy="4182832"/>
          </a:xfrm>
        </p:spPr>
        <p:txBody>
          <a:bodyPr>
            <a:normAutofit/>
          </a:bodyPr>
          <a:lstStyle>
            <a:lvl1pPr marL="0" indent="0" algn="l">
              <a:lnSpc>
                <a:spcPct val="80000"/>
              </a:lnSpc>
              <a:buNone/>
              <a:defRPr sz="3200" b="0" i="0">
                <a:solidFill>
                  <a:srgbClr val="00769C">
                    <a:alpha val="95000"/>
                  </a:srgbClr>
                </a:solidFill>
                <a:latin typeface="Helvetica Light"/>
                <a:cs typeface="Helvetica Light"/>
              </a:defRPr>
            </a:lvl1pPr>
            <a:lvl2pPr algn="l">
              <a:lnSpc>
                <a:spcPct val="80000"/>
              </a:lnSpc>
              <a:defRPr sz="3200" b="0" i="0">
                <a:solidFill>
                  <a:srgbClr val="FFE9BC">
                    <a:alpha val="95000"/>
                  </a:srgbClr>
                </a:solidFill>
                <a:latin typeface="Helvetica Light"/>
                <a:cs typeface="Helvetica Light"/>
              </a:defRPr>
            </a:lvl2pPr>
            <a:lvl3pPr algn="l">
              <a:lnSpc>
                <a:spcPct val="80000"/>
              </a:lnSpc>
              <a:defRPr sz="3200" b="0" i="0">
                <a:solidFill>
                  <a:srgbClr val="FFE9BC">
                    <a:alpha val="95000"/>
                  </a:srgbClr>
                </a:solidFill>
                <a:latin typeface="Helvetica Light"/>
                <a:cs typeface="Helvetica Light"/>
              </a:defRPr>
            </a:lvl3pPr>
            <a:lvl4pPr algn="l">
              <a:lnSpc>
                <a:spcPct val="80000"/>
              </a:lnSpc>
              <a:defRPr sz="3200" b="0" i="0">
                <a:solidFill>
                  <a:srgbClr val="FFE9BC">
                    <a:alpha val="95000"/>
                  </a:srgbClr>
                </a:solidFill>
                <a:latin typeface="Helvetica Light"/>
                <a:cs typeface="Helvetica Light"/>
              </a:defRPr>
            </a:lvl4pPr>
            <a:lvl5pPr algn="l">
              <a:lnSpc>
                <a:spcPct val="80000"/>
              </a:lnSpc>
              <a:defRPr sz="3200" b="0" i="0">
                <a:solidFill>
                  <a:srgbClr val="FFE9BC">
                    <a:alpha val="95000"/>
                  </a:srgbClr>
                </a:solidFill>
                <a:latin typeface="Helvetica Light"/>
                <a:cs typeface="Helvetica Light"/>
              </a:defRPr>
            </a:lvl5pPr>
            <a:lvl6pPr>
              <a:defRPr sz="1600"/>
            </a:lvl6pPr>
            <a:lvl7pPr>
              <a:defRPr sz="1600"/>
            </a:lvl7pPr>
            <a:lvl8pPr>
              <a:defRPr sz="1600"/>
            </a:lvl8pPr>
            <a:lvl9pPr>
              <a:defRPr sz="1600"/>
            </a:lvl9pPr>
          </a:lstStyle>
          <a:p>
            <a:pPr lvl="0"/>
            <a:r>
              <a:rPr lang="en-US"/>
              <a:t>Edit Master text styles</a:t>
            </a:r>
          </a:p>
        </p:txBody>
      </p:sp>
      <p:sp>
        <p:nvSpPr>
          <p:cNvPr id="17" name="Title Placeholder 1"/>
          <p:cNvSpPr>
            <a:spLocks noGrp="1"/>
          </p:cNvSpPr>
          <p:nvPr>
            <p:ph type="title"/>
          </p:nvPr>
        </p:nvSpPr>
        <p:spPr>
          <a:xfrm>
            <a:off x="609601" y="1047246"/>
            <a:ext cx="8358647" cy="1143000"/>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704463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09600" y="1576440"/>
            <a:ext cx="10363200" cy="1916060"/>
          </a:xfrm>
        </p:spPr>
        <p:txBody>
          <a:bodyPr>
            <a:noAutofit/>
          </a:bodyPr>
          <a:lstStyle>
            <a:lvl1pPr algn="l">
              <a:lnSpc>
                <a:spcPct val="80000"/>
              </a:lnSpc>
              <a:defRPr sz="60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a:cs typeface="Helvetica"/>
              </a:defRPr>
            </a:lvl1pPr>
          </a:lstStyle>
          <a:p>
            <a:r>
              <a:rPr lang="en-US" dirty="0"/>
              <a:t>Vegas PBS</a:t>
            </a:r>
          </a:p>
        </p:txBody>
      </p:sp>
      <p:sp>
        <p:nvSpPr>
          <p:cNvPr id="5" name="Subtitle 2"/>
          <p:cNvSpPr>
            <a:spLocks noGrp="1"/>
          </p:cNvSpPr>
          <p:nvPr>
            <p:ph type="subTitle" idx="1" hasCustomPrompt="1"/>
          </p:nvPr>
        </p:nvSpPr>
        <p:spPr>
          <a:xfrm>
            <a:off x="609600" y="3760158"/>
            <a:ext cx="8534400" cy="1752600"/>
          </a:xfrm>
          <a:noFill/>
          <a:ln>
            <a:noFill/>
          </a:ln>
        </p:spPr>
        <p:txBody>
          <a:bodyPr/>
          <a:lstStyle>
            <a:lvl1pPr marL="0" indent="0" algn="l">
              <a:lnSpc>
                <a:spcPct val="80000"/>
              </a:lnSpc>
              <a:buNone/>
              <a:defRPr lang="en-US" sz="3600" b="0" i="0" cap="none" spc="0" baseline="0" dirty="0">
                <a:ln w="18415" cmpd="sng">
                  <a:noFill/>
                  <a:prstDash val="solid"/>
                </a:ln>
                <a:solidFill>
                  <a:srgbClr val="FFE9BC"/>
                </a:solidFill>
                <a:effectLst>
                  <a:outerShdw blurRad="50800" dist="38100" dir="5400000" algn="t" rotWithShape="0">
                    <a:prstClr val="black">
                      <a:alpha val="40000"/>
                    </a:prstClr>
                  </a:outerShdw>
                </a:effectLst>
                <a:latin typeface="Helvetica Light"/>
                <a:cs typeface="Helvetic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Blue Segment Theme</a:t>
            </a:r>
          </a:p>
        </p:txBody>
      </p:sp>
    </p:spTree>
    <p:extLst>
      <p:ext uri="{BB962C8B-B14F-4D97-AF65-F5344CB8AC3E}">
        <p14:creationId xmlns:p14="http://schemas.microsoft.com/office/powerpoint/2010/main" val="255693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68CC54-FCB8-41FB-A3DE-0998425B42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228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604789" y="1608668"/>
            <a:ext cx="10972784" cy="4699000"/>
          </a:xfrm>
        </p:spPr>
        <p:txBody>
          <a:bodyPr>
            <a:normAutofit/>
          </a:bodyPr>
          <a:lstStyle>
            <a:lvl1pPr algn="l">
              <a:lnSpc>
                <a:spcPct val="80000"/>
              </a:lnSpc>
              <a:defRPr sz="3200" b="0" i="0" cap="none" spc="0">
                <a:ln w="18415" cmpd="sng">
                  <a:noFill/>
                  <a:prstDash val="solid"/>
                </a:ln>
                <a:solidFill>
                  <a:srgbClr val="FFE9BC"/>
                </a:solidFill>
                <a:effectLst>
                  <a:outerShdw blurRad="63500" dir="3600000" algn="tl" rotWithShape="0">
                    <a:srgbClr val="000000">
                      <a:alpha val="70000"/>
                    </a:srgbClr>
                  </a:outerShdw>
                </a:effectLst>
                <a:latin typeface="Helvetica Light"/>
                <a:cs typeface="Helvetica Light"/>
              </a:defRPr>
            </a:lvl1pPr>
            <a:lvl2pPr algn="l">
              <a:lnSpc>
                <a:spcPct val="80000"/>
              </a:lnSpc>
              <a:defRPr sz="3200" b="0" i="0" cap="none" spc="0">
                <a:ln w="18415" cmpd="sng">
                  <a:noFill/>
                  <a:prstDash val="solid"/>
                </a:ln>
                <a:solidFill>
                  <a:srgbClr val="FFE9BC"/>
                </a:solidFill>
                <a:effectLst>
                  <a:outerShdw blurRad="63500" dir="3600000" algn="tl" rotWithShape="0">
                    <a:srgbClr val="000000">
                      <a:alpha val="70000"/>
                    </a:srgbClr>
                  </a:outerShdw>
                </a:effectLst>
                <a:latin typeface="Helvetica Light"/>
                <a:cs typeface="Helvetica Light"/>
              </a:defRPr>
            </a:lvl2pPr>
            <a:lvl3pPr algn="l">
              <a:lnSpc>
                <a:spcPct val="80000"/>
              </a:lnSpc>
              <a:defRPr sz="3200" b="0" i="0" cap="none" spc="0">
                <a:ln w="18415" cmpd="sng">
                  <a:noFill/>
                  <a:prstDash val="solid"/>
                </a:ln>
                <a:solidFill>
                  <a:srgbClr val="FFE9BC"/>
                </a:solidFill>
                <a:effectLst>
                  <a:outerShdw blurRad="63500" dir="3600000" algn="tl" rotWithShape="0">
                    <a:srgbClr val="000000">
                      <a:alpha val="70000"/>
                    </a:srgbClr>
                  </a:outerShdw>
                </a:effectLst>
                <a:latin typeface="Helvetica Light"/>
                <a:cs typeface="Helvetica Light"/>
              </a:defRPr>
            </a:lvl3pPr>
            <a:lvl4pPr algn="l">
              <a:lnSpc>
                <a:spcPct val="80000"/>
              </a:lnSpc>
              <a:defRPr sz="3200" b="0" i="0" cap="none" spc="0">
                <a:ln w="18415" cmpd="sng">
                  <a:noFill/>
                  <a:prstDash val="solid"/>
                </a:ln>
                <a:solidFill>
                  <a:srgbClr val="FFE9BC"/>
                </a:solidFill>
                <a:effectLst>
                  <a:outerShdw blurRad="63500" dir="3600000" algn="tl" rotWithShape="0">
                    <a:srgbClr val="000000">
                      <a:alpha val="70000"/>
                    </a:srgbClr>
                  </a:outerShdw>
                </a:effectLst>
                <a:latin typeface="Helvetica Light"/>
                <a:cs typeface="Helvetica Light"/>
              </a:defRPr>
            </a:lvl4pPr>
            <a:lvl5pPr algn="l">
              <a:lnSpc>
                <a:spcPct val="80000"/>
              </a:lnSpc>
              <a:defRPr sz="3200" b="0" i="0" cap="none" spc="0">
                <a:ln w="18415" cmpd="sng">
                  <a:noFill/>
                  <a:prstDash val="solid"/>
                </a:ln>
                <a:solidFill>
                  <a:srgbClr val="FFE9BC"/>
                </a:solidFill>
                <a:effectLst>
                  <a:outerShdw blurRad="63500" dir="3600000" algn="tl" rotWithShape="0">
                    <a:srgbClr val="000000">
                      <a:alpha val="70000"/>
                    </a:srgbClr>
                  </a:outerShdw>
                </a:effectLst>
                <a:latin typeface="Helvetica Light"/>
                <a:cs typeface="Helvetic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defRPr sz="4400"/>
            </a:lvl1pPr>
          </a:lstStyle>
          <a:p>
            <a:r>
              <a:rPr lang="en-US" dirty="0"/>
              <a:t>Vegas PBS</a:t>
            </a:r>
          </a:p>
        </p:txBody>
      </p:sp>
    </p:spTree>
    <p:extLst>
      <p:ext uri="{BB962C8B-B14F-4D97-AF65-F5344CB8AC3E}">
        <p14:creationId xmlns:p14="http://schemas.microsoft.com/office/powerpoint/2010/main" val="24437584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6" name="Oval 2"/>
          <p:cNvSpPr/>
          <p:nvPr userDrawn="1"/>
        </p:nvSpPr>
        <p:spPr>
          <a:xfrm rot="15130448">
            <a:off x="-888423" y="-261261"/>
            <a:ext cx="7598520" cy="7087179"/>
          </a:xfrm>
          <a:custGeom>
            <a:avLst/>
            <a:gdLst>
              <a:gd name="connsiteX0" fmla="*/ 3219549 w 5578247"/>
              <a:gd name="connsiteY0" fmla="*/ 0 h 4186527"/>
              <a:gd name="connsiteX1" fmla="*/ 5498289 w 5578247"/>
              <a:gd name="connsiteY1" fmla="*/ 943885 h 4186527"/>
              <a:gd name="connsiteX2" fmla="*/ 5578247 w 5578247"/>
              <a:gd name="connsiteY2" fmla="*/ 1031860 h 4186527"/>
              <a:gd name="connsiteX3" fmla="*/ 4792580 w 5578247"/>
              <a:gd name="connsiteY3" fmla="*/ 1758452 h 4186527"/>
              <a:gd name="connsiteX4" fmla="*/ 2358697 w 5578247"/>
              <a:gd name="connsiteY4" fmla="*/ 4132850 h 4186527"/>
              <a:gd name="connsiteX5" fmla="*/ 79957 w 5578247"/>
              <a:gd name="connsiteY5" fmla="*/ 3188965 h 4186527"/>
              <a:gd name="connsiteX6" fmla="*/ 0 w 5578247"/>
              <a:gd name="connsiteY6" fmla="*/ 3100990 h 4186527"/>
              <a:gd name="connsiteX7" fmla="*/ 1117 w 5578247"/>
              <a:gd name="connsiteY7" fmla="*/ 3056789 h 4186527"/>
              <a:gd name="connsiteX8" fmla="*/ 3219549 w 5578247"/>
              <a:gd name="connsiteY8" fmla="*/ 0 h 4186527"/>
              <a:gd name="connsiteX0" fmla="*/ 3219549 w 5498289"/>
              <a:gd name="connsiteY0" fmla="*/ 0 h 4186527"/>
              <a:gd name="connsiteX1" fmla="*/ 5498289 w 5498289"/>
              <a:gd name="connsiteY1" fmla="*/ 943885 h 4186527"/>
              <a:gd name="connsiteX2" fmla="*/ 4793953 w 5498289"/>
              <a:gd name="connsiteY2" fmla="*/ 1738842 h 4186527"/>
              <a:gd name="connsiteX3" fmla="*/ 4792580 w 5498289"/>
              <a:gd name="connsiteY3" fmla="*/ 1758452 h 4186527"/>
              <a:gd name="connsiteX4" fmla="*/ 2358697 w 5498289"/>
              <a:gd name="connsiteY4" fmla="*/ 4132850 h 4186527"/>
              <a:gd name="connsiteX5" fmla="*/ 79957 w 5498289"/>
              <a:gd name="connsiteY5" fmla="*/ 3188965 h 4186527"/>
              <a:gd name="connsiteX6" fmla="*/ 0 w 5498289"/>
              <a:gd name="connsiteY6" fmla="*/ 3100990 h 4186527"/>
              <a:gd name="connsiteX7" fmla="*/ 1117 w 5498289"/>
              <a:gd name="connsiteY7" fmla="*/ 3056789 h 4186527"/>
              <a:gd name="connsiteX8" fmla="*/ 3219549 w 5498289"/>
              <a:gd name="connsiteY8" fmla="*/ 0 h 4186527"/>
              <a:gd name="connsiteX0" fmla="*/ 3219549 w 4793953"/>
              <a:gd name="connsiteY0" fmla="*/ 0 h 4186527"/>
              <a:gd name="connsiteX1" fmla="*/ 4677924 w 4793953"/>
              <a:gd name="connsiteY1" fmla="*/ 1663554 h 4186527"/>
              <a:gd name="connsiteX2" fmla="*/ 4793953 w 4793953"/>
              <a:gd name="connsiteY2" fmla="*/ 1738842 h 4186527"/>
              <a:gd name="connsiteX3" fmla="*/ 4792580 w 4793953"/>
              <a:gd name="connsiteY3" fmla="*/ 1758452 h 4186527"/>
              <a:gd name="connsiteX4" fmla="*/ 2358697 w 4793953"/>
              <a:gd name="connsiteY4" fmla="*/ 4132850 h 4186527"/>
              <a:gd name="connsiteX5" fmla="*/ 79957 w 4793953"/>
              <a:gd name="connsiteY5" fmla="*/ 3188965 h 4186527"/>
              <a:gd name="connsiteX6" fmla="*/ 0 w 4793953"/>
              <a:gd name="connsiteY6" fmla="*/ 3100990 h 4186527"/>
              <a:gd name="connsiteX7" fmla="*/ 1117 w 4793953"/>
              <a:gd name="connsiteY7" fmla="*/ 3056789 h 4186527"/>
              <a:gd name="connsiteX8" fmla="*/ 3219549 w 4793953"/>
              <a:gd name="connsiteY8" fmla="*/ 0 h 4186527"/>
              <a:gd name="connsiteX0" fmla="*/ 3173465 w 4793953"/>
              <a:gd name="connsiteY0" fmla="*/ 1480 h 3051258"/>
              <a:gd name="connsiteX1" fmla="*/ 4677924 w 4793953"/>
              <a:gd name="connsiteY1" fmla="*/ 528285 h 3051258"/>
              <a:gd name="connsiteX2" fmla="*/ 4793953 w 4793953"/>
              <a:gd name="connsiteY2" fmla="*/ 603573 h 3051258"/>
              <a:gd name="connsiteX3" fmla="*/ 4792580 w 4793953"/>
              <a:gd name="connsiteY3" fmla="*/ 623183 h 3051258"/>
              <a:gd name="connsiteX4" fmla="*/ 2358697 w 4793953"/>
              <a:gd name="connsiteY4" fmla="*/ 2997581 h 3051258"/>
              <a:gd name="connsiteX5" fmla="*/ 79957 w 4793953"/>
              <a:gd name="connsiteY5" fmla="*/ 2053696 h 3051258"/>
              <a:gd name="connsiteX6" fmla="*/ 0 w 4793953"/>
              <a:gd name="connsiteY6" fmla="*/ 1965721 h 3051258"/>
              <a:gd name="connsiteX7" fmla="*/ 1117 w 4793953"/>
              <a:gd name="connsiteY7" fmla="*/ 1921520 h 3051258"/>
              <a:gd name="connsiteX8" fmla="*/ 3173465 w 4793953"/>
              <a:gd name="connsiteY8" fmla="*/ 1480 h 3051258"/>
              <a:gd name="connsiteX0" fmla="*/ 3173465 w 4793953"/>
              <a:gd name="connsiteY0" fmla="*/ 0 h 3049778"/>
              <a:gd name="connsiteX1" fmla="*/ 4677924 w 4793953"/>
              <a:gd name="connsiteY1" fmla="*/ 526805 h 3049778"/>
              <a:gd name="connsiteX2" fmla="*/ 4793953 w 4793953"/>
              <a:gd name="connsiteY2" fmla="*/ 602093 h 3049778"/>
              <a:gd name="connsiteX3" fmla="*/ 4792580 w 4793953"/>
              <a:gd name="connsiteY3" fmla="*/ 621703 h 3049778"/>
              <a:gd name="connsiteX4" fmla="*/ 2358697 w 4793953"/>
              <a:gd name="connsiteY4" fmla="*/ 2996101 h 3049778"/>
              <a:gd name="connsiteX5" fmla="*/ 79957 w 4793953"/>
              <a:gd name="connsiteY5" fmla="*/ 2052216 h 3049778"/>
              <a:gd name="connsiteX6" fmla="*/ 0 w 4793953"/>
              <a:gd name="connsiteY6" fmla="*/ 1964241 h 3049778"/>
              <a:gd name="connsiteX7" fmla="*/ 1117 w 4793953"/>
              <a:gd name="connsiteY7" fmla="*/ 1920040 h 3049778"/>
              <a:gd name="connsiteX8" fmla="*/ 3173465 w 4793953"/>
              <a:gd name="connsiteY8" fmla="*/ 0 h 3049778"/>
              <a:gd name="connsiteX0" fmla="*/ 3173465 w 4793953"/>
              <a:gd name="connsiteY0" fmla="*/ 0 h 3049778"/>
              <a:gd name="connsiteX1" fmla="*/ 3898172 w 4793953"/>
              <a:gd name="connsiteY1" fmla="*/ 279485 h 3049778"/>
              <a:gd name="connsiteX2" fmla="*/ 4793953 w 4793953"/>
              <a:gd name="connsiteY2" fmla="*/ 602093 h 3049778"/>
              <a:gd name="connsiteX3" fmla="*/ 4792580 w 4793953"/>
              <a:gd name="connsiteY3" fmla="*/ 621703 h 3049778"/>
              <a:gd name="connsiteX4" fmla="*/ 2358697 w 4793953"/>
              <a:gd name="connsiteY4" fmla="*/ 2996101 h 3049778"/>
              <a:gd name="connsiteX5" fmla="*/ 79957 w 4793953"/>
              <a:gd name="connsiteY5" fmla="*/ 2052216 h 3049778"/>
              <a:gd name="connsiteX6" fmla="*/ 0 w 4793953"/>
              <a:gd name="connsiteY6" fmla="*/ 1964241 h 3049778"/>
              <a:gd name="connsiteX7" fmla="*/ 1117 w 4793953"/>
              <a:gd name="connsiteY7" fmla="*/ 1920040 h 3049778"/>
              <a:gd name="connsiteX8" fmla="*/ 3173465 w 4793953"/>
              <a:gd name="connsiteY8" fmla="*/ 0 h 3049778"/>
              <a:gd name="connsiteX0" fmla="*/ 3173465 w 4793953"/>
              <a:gd name="connsiteY0" fmla="*/ 0 h 3049778"/>
              <a:gd name="connsiteX1" fmla="*/ 3898172 w 4793953"/>
              <a:gd name="connsiteY1" fmla="*/ 279485 h 3049778"/>
              <a:gd name="connsiteX2" fmla="*/ 4793953 w 4793953"/>
              <a:gd name="connsiteY2" fmla="*/ 602093 h 3049778"/>
              <a:gd name="connsiteX3" fmla="*/ 4792580 w 4793953"/>
              <a:gd name="connsiteY3" fmla="*/ 621703 h 3049778"/>
              <a:gd name="connsiteX4" fmla="*/ 2358697 w 4793953"/>
              <a:gd name="connsiteY4" fmla="*/ 2996101 h 3049778"/>
              <a:gd name="connsiteX5" fmla="*/ 79957 w 4793953"/>
              <a:gd name="connsiteY5" fmla="*/ 2052216 h 3049778"/>
              <a:gd name="connsiteX6" fmla="*/ 0 w 4793953"/>
              <a:gd name="connsiteY6" fmla="*/ 1964241 h 3049778"/>
              <a:gd name="connsiteX7" fmla="*/ 1117 w 4793953"/>
              <a:gd name="connsiteY7" fmla="*/ 1920040 h 3049778"/>
              <a:gd name="connsiteX8" fmla="*/ 3173465 w 4793953"/>
              <a:gd name="connsiteY8" fmla="*/ 0 h 3049778"/>
              <a:gd name="connsiteX0" fmla="*/ 3173465 w 4793953"/>
              <a:gd name="connsiteY0" fmla="*/ 0 h 3049778"/>
              <a:gd name="connsiteX1" fmla="*/ 3898172 w 4793953"/>
              <a:gd name="connsiteY1" fmla="*/ 279485 h 3049778"/>
              <a:gd name="connsiteX2" fmla="*/ 4793953 w 4793953"/>
              <a:gd name="connsiteY2" fmla="*/ 602093 h 3049778"/>
              <a:gd name="connsiteX3" fmla="*/ 4792580 w 4793953"/>
              <a:gd name="connsiteY3" fmla="*/ 621703 h 3049778"/>
              <a:gd name="connsiteX4" fmla="*/ 2358697 w 4793953"/>
              <a:gd name="connsiteY4" fmla="*/ 2996101 h 3049778"/>
              <a:gd name="connsiteX5" fmla="*/ 79957 w 4793953"/>
              <a:gd name="connsiteY5" fmla="*/ 2052216 h 3049778"/>
              <a:gd name="connsiteX6" fmla="*/ 0 w 4793953"/>
              <a:gd name="connsiteY6" fmla="*/ 1964241 h 3049778"/>
              <a:gd name="connsiteX7" fmla="*/ 1117 w 4793953"/>
              <a:gd name="connsiteY7" fmla="*/ 1920040 h 3049778"/>
              <a:gd name="connsiteX8" fmla="*/ 3173465 w 4793953"/>
              <a:gd name="connsiteY8" fmla="*/ 0 h 3049778"/>
              <a:gd name="connsiteX0" fmla="*/ 3173465 w 4793953"/>
              <a:gd name="connsiteY0" fmla="*/ 0 h 3049778"/>
              <a:gd name="connsiteX1" fmla="*/ 4099272 w 4793953"/>
              <a:gd name="connsiteY1" fmla="*/ 353545 h 3049778"/>
              <a:gd name="connsiteX2" fmla="*/ 4793953 w 4793953"/>
              <a:gd name="connsiteY2" fmla="*/ 602093 h 3049778"/>
              <a:gd name="connsiteX3" fmla="*/ 4792580 w 4793953"/>
              <a:gd name="connsiteY3" fmla="*/ 621703 h 3049778"/>
              <a:gd name="connsiteX4" fmla="*/ 2358697 w 4793953"/>
              <a:gd name="connsiteY4" fmla="*/ 2996101 h 3049778"/>
              <a:gd name="connsiteX5" fmla="*/ 79957 w 4793953"/>
              <a:gd name="connsiteY5" fmla="*/ 2052216 h 3049778"/>
              <a:gd name="connsiteX6" fmla="*/ 0 w 4793953"/>
              <a:gd name="connsiteY6" fmla="*/ 1964241 h 3049778"/>
              <a:gd name="connsiteX7" fmla="*/ 1117 w 4793953"/>
              <a:gd name="connsiteY7" fmla="*/ 1920040 h 3049778"/>
              <a:gd name="connsiteX8" fmla="*/ 3173465 w 4793953"/>
              <a:gd name="connsiteY8" fmla="*/ 0 h 3049778"/>
              <a:gd name="connsiteX0" fmla="*/ 3173465 w 4793953"/>
              <a:gd name="connsiteY0" fmla="*/ 0 h 3049778"/>
              <a:gd name="connsiteX1" fmla="*/ 4099272 w 4793953"/>
              <a:gd name="connsiteY1" fmla="*/ 353545 h 3049778"/>
              <a:gd name="connsiteX2" fmla="*/ 4793953 w 4793953"/>
              <a:gd name="connsiteY2" fmla="*/ 602093 h 3049778"/>
              <a:gd name="connsiteX3" fmla="*/ 4792580 w 4793953"/>
              <a:gd name="connsiteY3" fmla="*/ 621703 h 3049778"/>
              <a:gd name="connsiteX4" fmla="*/ 2358697 w 4793953"/>
              <a:gd name="connsiteY4" fmla="*/ 2996101 h 3049778"/>
              <a:gd name="connsiteX5" fmla="*/ 79957 w 4793953"/>
              <a:gd name="connsiteY5" fmla="*/ 2052216 h 3049778"/>
              <a:gd name="connsiteX6" fmla="*/ 0 w 4793953"/>
              <a:gd name="connsiteY6" fmla="*/ 1964241 h 3049778"/>
              <a:gd name="connsiteX7" fmla="*/ 1117 w 4793953"/>
              <a:gd name="connsiteY7" fmla="*/ 1920040 h 3049778"/>
              <a:gd name="connsiteX8" fmla="*/ 3173465 w 4793953"/>
              <a:gd name="connsiteY8" fmla="*/ 0 h 3049778"/>
              <a:gd name="connsiteX0" fmla="*/ 3098985 w 4793953"/>
              <a:gd name="connsiteY0" fmla="*/ 0 h 3016997"/>
              <a:gd name="connsiteX1" fmla="*/ 4099272 w 4793953"/>
              <a:gd name="connsiteY1" fmla="*/ 320764 h 3016997"/>
              <a:gd name="connsiteX2" fmla="*/ 4793953 w 4793953"/>
              <a:gd name="connsiteY2" fmla="*/ 569312 h 3016997"/>
              <a:gd name="connsiteX3" fmla="*/ 4792580 w 4793953"/>
              <a:gd name="connsiteY3" fmla="*/ 588922 h 3016997"/>
              <a:gd name="connsiteX4" fmla="*/ 2358697 w 4793953"/>
              <a:gd name="connsiteY4" fmla="*/ 2963320 h 3016997"/>
              <a:gd name="connsiteX5" fmla="*/ 79957 w 4793953"/>
              <a:gd name="connsiteY5" fmla="*/ 2019435 h 3016997"/>
              <a:gd name="connsiteX6" fmla="*/ 0 w 4793953"/>
              <a:gd name="connsiteY6" fmla="*/ 1931460 h 3016997"/>
              <a:gd name="connsiteX7" fmla="*/ 1117 w 4793953"/>
              <a:gd name="connsiteY7" fmla="*/ 1887259 h 3016997"/>
              <a:gd name="connsiteX8" fmla="*/ 3098985 w 4793953"/>
              <a:gd name="connsiteY8" fmla="*/ 0 h 3016997"/>
              <a:gd name="connsiteX0" fmla="*/ 3098985 w 4793953"/>
              <a:gd name="connsiteY0" fmla="*/ 172645 h 3189642"/>
              <a:gd name="connsiteX1" fmla="*/ 4099272 w 4793953"/>
              <a:gd name="connsiteY1" fmla="*/ 493409 h 3189642"/>
              <a:gd name="connsiteX2" fmla="*/ 4793953 w 4793953"/>
              <a:gd name="connsiteY2" fmla="*/ 741957 h 3189642"/>
              <a:gd name="connsiteX3" fmla="*/ 4792580 w 4793953"/>
              <a:gd name="connsiteY3" fmla="*/ 761567 h 3189642"/>
              <a:gd name="connsiteX4" fmla="*/ 2358697 w 4793953"/>
              <a:gd name="connsiteY4" fmla="*/ 3135965 h 3189642"/>
              <a:gd name="connsiteX5" fmla="*/ 79957 w 4793953"/>
              <a:gd name="connsiteY5" fmla="*/ 2192080 h 3189642"/>
              <a:gd name="connsiteX6" fmla="*/ 0 w 4793953"/>
              <a:gd name="connsiteY6" fmla="*/ 2104105 h 3189642"/>
              <a:gd name="connsiteX7" fmla="*/ 1117 w 4793953"/>
              <a:gd name="connsiteY7" fmla="*/ 2059904 h 3189642"/>
              <a:gd name="connsiteX8" fmla="*/ 3098985 w 4793953"/>
              <a:gd name="connsiteY8" fmla="*/ 172645 h 3189642"/>
              <a:gd name="connsiteX0" fmla="*/ 3098985 w 4793953"/>
              <a:gd name="connsiteY0" fmla="*/ 172645 h 3146567"/>
              <a:gd name="connsiteX1" fmla="*/ 4099272 w 4793953"/>
              <a:gd name="connsiteY1" fmla="*/ 493409 h 3146567"/>
              <a:gd name="connsiteX2" fmla="*/ 4793953 w 4793953"/>
              <a:gd name="connsiteY2" fmla="*/ 741957 h 3146567"/>
              <a:gd name="connsiteX3" fmla="*/ 4792580 w 4793953"/>
              <a:gd name="connsiteY3" fmla="*/ 761567 h 3146567"/>
              <a:gd name="connsiteX4" fmla="*/ 2990577 w 4793953"/>
              <a:gd name="connsiteY4" fmla="*/ 3089759 h 3146567"/>
              <a:gd name="connsiteX5" fmla="*/ 79957 w 4793953"/>
              <a:gd name="connsiteY5" fmla="*/ 2192080 h 3146567"/>
              <a:gd name="connsiteX6" fmla="*/ 0 w 4793953"/>
              <a:gd name="connsiteY6" fmla="*/ 2104105 h 3146567"/>
              <a:gd name="connsiteX7" fmla="*/ 1117 w 4793953"/>
              <a:gd name="connsiteY7" fmla="*/ 2059904 h 3146567"/>
              <a:gd name="connsiteX8" fmla="*/ 3098985 w 4793953"/>
              <a:gd name="connsiteY8" fmla="*/ 172645 h 3146567"/>
              <a:gd name="connsiteX0" fmla="*/ 3098985 w 4793953"/>
              <a:gd name="connsiteY0" fmla="*/ 172645 h 3219441"/>
              <a:gd name="connsiteX1" fmla="*/ 4099272 w 4793953"/>
              <a:gd name="connsiteY1" fmla="*/ 493409 h 3219441"/>
              <a:gd name="connsiteX2" fmla="*/ 4793953 w 4793953"/>
              <a:gd name="connsiteY2" fmla="*/ 741957 h 3219441"/>
              <a:gd name="connsiteX3" fmla="*/ 4792580 w 4793953"/>
              <a:gd name="connsiteY3" fmla="*/ 761567 h 3219441"/>
              <a:gd name="connsiteX4" fmla="*/ 2990577 w 4793953"/>
              <a:gd name="connsiteY4" fmla="*/ 3089759 h 3219441"/>
              <a:gd name="connsiteX5" fmla="*/ 79957 w 4793953"/>
              <a:gd name="connsiteY5" fmla="*/ 2192080 h 3219441"/>
              <a:gd name="connsiteX6" fmla="*/ 0 w 4793953"/>
              <a:gd name="connsiteY6" fmla="*/ 2104105 h 3219441"/>
              <a:gd name="connsiteX7" fmla="*/ 1117 w 4793953"/>
              <a:gd name="connsiteY7" fmla="*/ 2059904 h 3219441"/>
              <a:gd name="connsiteX8" fmla="*/ 3098985 w 4793953"/>
              <a:gd name="connsiteY8" fmla="*/ 172645 h 3219441"/>
              <a:gd name="connsiteX0" fmla="*/ 3098985 w 4793953"/>
              <a:gd name="connsiteY0" fmla="*/ 172645 h 3168761"/>
              <a:gd name="connsiteX1" fmla="*/ 4099272 w 4793953"/>
              <a:gd name="connsiteY1" fmla="*/ 493409 h 3168761"/>
              <a:gd name="connsiteX2" fmla="*/ 4793953 w 4793953"/>
              <a:gd name="connsiteY2" fmla="*/ 741957 h 3168761"/>
              <a:gd name="connsiteX3" fmla="*/ 4792580 w 4793953"/>
              <a:gd name="connsiteY3" fmla="*/ 761567 h 3168761"/>
              <a:gd name="connsiteX4" fmla="*/ 2990577 w 4793953"/>
              <a:gd name="connsiteY4" fmla="*/ 3089759 h 3168761"/>
              <a:gd name="connsiteX5" fmla="*/ 79957 w 4793953"/>
              <a:gd name="connsiteY5" fmla="*/ 2192080 h 3168761"/>
              <a:gd name="connsiteX6" fmla="*/ 0 w 4793953"/>
              <a:gd name="connsiteY6" fmla="*/ 2104105 h 3168761"/>
              <a:gd name="connsiteX7" fmla="*/ 1117 w 4793953"/>
              <a:gd name="connsiteY7" fmla="*/ 2059904 h 3168761"/>
              <a:gd name="connsiteX8" fmla="*/ 3098985 w 4793953"/>
              <a:gd name="connsiteY8" fmla="*/ 172645 h 3168761"/>
              <a:gd name="connsiteX0" fmla="*/ 3098985 w 4793953"/>
              <a:gd name="connsiteY0" fmla="*/ 172645 h 3106666"/>
              <a:gd name="connsiteX1" fmla="*/ 4099272 w 4793953"/>
              <a:gd name="connsiteY1" fmla="*/ 493409 h 3106666"/>
              <a:gd name="connsiteX2" fmla="*/ 4793953 w 4793953"/>
              <a:gd name="connsiteY2" fmla="*/ 741957 h 3106666"/>
              <a:gd name="connsiteX3" fmla="*/ 4537650 w 4793953"/>
              <a:gd name="connsiteY3" fmla="*/ 1543967 h 3106666"/>
              <a:gd name="connsiteX4" fmla="*/ 2990577 w 4793953"/>
              <a:gd name="connsiteY4" fmla="*/ 3089759 h 3106666"/>
              <a:gd name="connsiteX5" fmla="*/ 79957 w 4793953"/>
              <a:gd name="connsiteY5" fmla="*/ 2192080 h 3106666"/>
              <a:gd name="connsiteX6" fmla="*/ 0 w 4793953"/>
              <a:gd name="connsiteY6" fmla="*/ 2104105 h 3106666"/>
              <a:gd name="connsiteX7" fmla="*/ 1117 w 4793953"/>
              <a:gd name="connsiteY7" fmla="*/ 2059904 h 3106666"/>
              <a:gd name="connsiteX8" fmla="*/ 3098985 w 4793953"/>
              <a:gd name="connsiteY8" fmla="*/ 172645 h 3106666"/>
              <a:gd name="connsiteX0" fmla="*/ 3098985 w 4793953"/>
              <a:gd name="connsiteY0" fmla="*/ 172645 h 3106666"/>
              <a:gd name="connsiteX1" fmla="*/ 4099272 w 4793953"/>
              <a:gd name="connsiteY1" fmla="*/ 493409 h 3106666"/>
              <a:gd name="connsiteX2" fmla="*/ 4793953 w 4793953"/>
              <a:gd name="connsiteY2" fmla="*/ 741957 h 3106666"/>
              <a:gd name="connsiteX3" fmla="*/ 4537650 w 4793953"/>
              <a:gd name="connsiteY3" fmla="*/ 1543967 h 3106666"/>
              <a:gd name="connsiteX4" fmla="*/ 2990577 w 4793953"/>
              <a:gd name="connsiteY4" fmla="*/ 3089759 h 3106666"/>
              <a:gd name="connsiteX5" fmla="*/ 79957 w 4793953"/>
              <a:gd name="connsiteY5" fmla="*/ 2192080 h 3106666"/>
              <a:gd name="connsiteX6" fmla="*/ 0 w 4793953"/>
              <a:gd name="connsiteY6" fmla="*/ 2104105 h 3106666"/>
              <a:gd name="connsiteX7" fmla="*/ 1117 w 4793953"/>
              <a:gd name="connsiteY7" fmla="*/ 2059904 h 3106666"/>
              <a:gd name="connsiteX8" fmla="*/ 3098985 w 4793953"/>
              <a:gd name="connsiteY8" fmla="*/ 172645 h 3106666"/>
              <a:gd name="connsiteX0" fmla="*/ 3098985 w 4793953"/>
              <a:gd name="connsiteY0" fmla="*/ 172645 h 3106666"/>
              <a:gd name="connsiteX1" fmla="*/ 4099272 w 4793953"/>
              <a:gd name="connsiteY1" fmla="*/ 493409 h 3106666"/>
              <a:gd name="connsiteX2" fmla="*/ 4793953 w 4793953"/>
              <a:gd name="connsiteY2" fmla="*/ 741957 h 3106666"/>
              <a:gd name="connsiteX3" fmla="*/ 4537650 w 4793953"/>
              <a:gd name="connsiteY3" fmla="*/ 1543967 h 3106666"/>
              <a:gd name="connsiteX4" fmla="*/ 2990577 w 4793953"/>
              <a:gd name="connsiteY4" fmla="*/ 3089759 h 3106666"/>
              <a:gd name="connsiteX5" fmla="*/ 79957 w 4793953"/>
              <a:gd name="connsiteY5" fmla="*/ 2192080 h 3106666"/>
              <a:gd name="connsiteX6" fmla="*/ 0 w 4793953"/>
              <a:gd name="connsiteY6" fmla="*/ 2104105 h 3106666"/>
              <a:gd name="connsiteX7" fmla="*/ 1117 w 4793953"/>
              <a:gd name="connsiteY7" fmla="*/ 2059904 h 3106666"/>
              <a:gd name="connsiteX8" fmla="*/ 3098985 w 4793953"/>
              <a:gd name="connsiteY8" fmla="*/ 172645 h 3106666"/>
              <a:gd name="connsiteX0" fmla="*/ 3098985 w 4793953"/>
              <a:gd name="connsiteY0" fmla="*/ 172645 h 3126131"/>
              <a:gd name="connsiteX1" fmla="*/ 4099272 w 4793953"/>
              <a:gd name="connsiteY1" fmla="*/ 493409 h 3126131"/>
              <a:gd name="connsiteX2" fmla="*/ 4793953 w 4793953"/>
              <a:gd name="connsiteY2" fmla="*/ 741957 h 3126131"/>
              <a:gd name="connsiteX3" fmla="*/ 4537650 w 4793953"/>
              <a:gd name="connsiteY3" fmla="*/ 1543967 h 3126131"/>
              <a:gd name="connsiteX4" fmla="*/ 2727705 w 4793953"/>
              <a:gd name="connsiteY4" fmla="*/ 3109828 h 3126131"/>
              <a:gd name="connsiteX5" fmla="*/ 79957 w 4793953"/>
              <a:gd name="connsiteY5" fmla="*/ 2192080 h 3126131"/>
              <a:gd name="connsiteX6" fmla="*/ 0 w 4793953"/>
              <a:gd name="connsiteY6" fmla="*/ 2104105 h 3126131"/>
              <a:gd name="connsiteX7" fmla="*/ 1117 w 4793953"/>
              <a:gd name="connsiteY7" fmla="*/ 2059904 h 3126131"/>
              <a:gd name="connsiteX8" fmla="*/ 3098985 w 4793953"/>
              <a:gd name="connsiteY8" fmla="*/ 172645 h 3126131"/>
              <a:gd name="connsiteX0" fmla="*/ 3098985 w 4793953"/>
              <a:gd name="connsiteY0" fmla="*/ 172645 h 3135092"/>
              <a:gd name="connsiteX1" fmla="*/ 4099272 w 4793953"/>
              <a:gd name="connsiteY1" fmla="*/ 493409 h 3135092"/>
              <a:gd name="connsiteX2" fmla="*/ 4793953 w 4793953"/>
              <a:gd name="connsiteY2" fmla="*/ 741957 h 3135092"/>
              <a:gd name="connsiteX3" fmla="*/ 4537650 w 4793953"/>
              <a:gd name="connsiteY3" fmla="*/ 1543967 h 3135092"/>
              <a:gd name="connsiteX4" fmla="*/ 2727705 w 4793953"/>
              <a:gd name="connsiteY4" fmla="*/ 3109828 h 3135092"/>
              <a:gd name="connsiteX5" fmla="*/ 79957 w 4793953"/>
              <a:gd name="connsiteY5" fmla="*/ 2192080 h 3135092"/>
              <a:gd name="connsiteX6" fmla="*/ 0 w 4793953"/>
              <a:gd name="connsiteY6" fmla="*/ 2104105 h 3135092"/>
              <a:gd name="connsiteX7" fmla="*/ 1117 w 4793953"/>
              <a:gd name="connsiteY7" fmla="*/ 2059904 h 3135092"/>
              <a:gd name="connsiteX8" fmla="*/ 3098985 w 4793953"/>
              <a:gd name="connsiteY8" fmla="*/ 172645 h 3135092"/>
              <a:gd name="connsiteX0" fmla="*/ 3098985 w 4793953"/>
              <a:gd name="connsiteY0" fmla="*/ 172645 h 3170830"/>
              <a:gd name="connsiteX1" fmla="*/ 4099272 w 4793953"/>
              <a:gd name="connsiteY1" fmla="*/ 493409 h 3170830"/>
              <a:gd name="connsiteX2" fmla="*/ 4793953 w 4793953"/>
              <a:gd name="connsiteY2" fmla="*/ 741957 h 3170830"/>
              <a:gd name="connsiteX3" fmla="*/ 4537650 w 4793953"/>
              <a:gd name="connsiteY3" fmla="*/ 1543967 h 3170830"/>
              <a:gd name="connsiteX4" fmla="*/ 2727705 w 4793953"/>
              <a:gd name="connsiteY4" fmla="*/ 3109828 h 3170830"/>
              <a:gd name="connsiteX5" fmla="*/ 79957 w 4793953"/>
              <a:gd name="connsiteY5" fmla="*/ 2192080 h 3170830"/>
              <a:gd name="connsiteX6" fmla="*/ 0 w 4793953"/>
              <a:gd name="connsiteY6" fmla="*/ 2104105 h 3170830"/>
              <a:gd name="connsiteX7" fmla="*/ 1117 w 4793953"/>
              <a:gd name="connsiteY7" fmla="*/ 2059904 h 3170830"/>
              <a:gd name="connsiteX8" fmla="*/ 3098985 w 4793953"/>
              <a:gd name="connsiteY8" fmla="*/ 172645 h 3170830"/>
              <a:gd name="connsiteX0" fmla="*/ 2570679 w 4793953"/>
              <a:gd name="connsiteY0" fmla="*/ 150373 h 3354337"/>
              <a:gd name="connsiteX1" fmla="*/ 4099272 w 4793953"/>
              <a:gd name="connsiteY1" fmla="*/ 676916 h 3354337"/>
              <a:gd name="connsiteX2" fmla="*/ 4793953 w 4793953"/>
              <a:gd name="connsiteY2" fmla="*/ 925464 h 3354337"/>
              <a:gd name="connsiteX3" fmla="*/ 4537650 w 4793953"/>
              <a:gd name="connsiteY3" fmla="*/ 1727474 h 3354337"/>
              <a:gd name="connsiteX4" fmla="*/ 2727705 w 4793953"/>
              <a:gd name="connsiteY4" fmla="*/ 3293335 h 3354337"/>
              <a:gd name="connsiteX5" fmla="*/ 79957 w 4793953"/>
              <a:gd name="connsiteY5" fmla="*/ 2375587 h 3354337"/>
              <a:gd name="connsiteX6" fmla="*/ 0 w 4793953"/>
              <a:gd name="connsiteY6" fmla="*/ 2287612 h 3354337"/>
              <a:gd name="connsiteX7" fmla="*/ 1117 w 4793953"/>
              <a:gd name="connsiteY7" fmla="*/ 2243411 h 3354337"/>
              <a:gd name="connsiteX8" fmla="*/ 2570679 w 4793953"/>
              <a:gd name="connsiteY8" fmla="*/ 150373 h 3354337"/>
              <a:gd name="connsiteX0" fmla="*/ 2570679 w 4793953"/>
              <a:gd name="connsiteY0" fmla="*/ 369246 h 3573210"/>
              <a:gd name="connsiteX1" fmla="*/ 4099272 w 4793953"/>
              <a:gd name="connsiteY1" fmla="*/ 895789 h 3573210"/>
              <a:gd name="connsiteX2" fmla="*/ 4793953 w 4793953"/>
              <a:gd name="connsiteY2" fmla="*/ 1144337 h 3573210"/>
              <a:gd name="connsiteX3" fmla="*/ 4537650 w 4793953"/>
              <a:gd name="connsiteY3" fmla="*/ 1946347 h 3573210"/>
              <a:gd name="connsiteX4" fmla="*/ 2727705 w 4793953"/>
              <a:gd name="connsiteY4" fmla="*/ 3512208 h 3573210"/>
              <a:gd name="connsiteX5" fmla="*/ 79957 w 4793953"/>
              <a:gd name="connsiteY5" fmla="*/ 2594460 h 3573210"/>
              <a:gd name="connsiteX6" fmla="*/ 0 w 4793953"/>
              <a:gd name="connsiteY6" fmla="*/ 2506485 h 3573210"/>
              <a:gd name="connsiteX7" fmla="*/ 1117 w 4793953"/>
              <a:gd name="connsiteY7" fmla="*/ 2462284 h 3573210"/>
              <a:gd name="connsiteX8" fmla="*/ 2570679 w 4793953"/>
              <a:gd name="connsiteY8" fmla="*/ 369246 h 3573210"/>
              <a:gd name="connsiteX0" fmla="*/ 2570679 w 4793953"/>
              <a:gd name="connsiteY0" fmla="*/ 369246 h 3522901"/>
              <a:gd name="connsiteX1" fmla="*/ 4099272 w 4793953"/>
              <a:gd name="connsiteY1" fmla="*/ 895789 h 3522901"/>
              <a:gd name="connsiteX2" fmla="*/ 4793953 w 4793953"/>
              <a:gd name="connsiteY2" fmla="*/ 1144337 h 3522901"/>
              <a:gd name="connsiteX3" fmla="*/ 4543061 w 4793953"/>
              <a:gd name="connsiteY3" fmla="*/ 2234039 h 3522901"/>
              <a:gd name="connsiteX4" fmla="*/ 2727705 w 4793953"/>
              <a:gd name="connsiteY4" fmla="*/ 3512208 h 3522901"/>
              <a:gd name="connsiteX5" fmla="*/ 79957 w 4793953"/>
              <a:gd name="connsiteY5" fmla="*/ 2594460 h 3522901"/>
              <a:gd name="connsiteX6" fmla="*/ 0 w 4793953"/>
              <a:gd name="connsiteY6" fmla="*/ 2506485 h 3522901"/>
              <a:gd name="connsiteX7" fmla="*/ 1117 w 4793953"/>
              <a:gd name="connsiteY7" fmla="*/ 2462284 h 3522901"/>
              <a:gd name="connsiteX8" fmla="*/ 2570679 w 4793953"/>
              <a:gd name="connsiteY8" fmla="*/ 369246 h 3522901"/>
              <a:gd name="connsiteX0" fmla="*/ 2570679 w 4810308"/>
              <a:gd name="connsiteY0" fmla="*/ 369246 h 3522901"/>
              <a:gd name="connsiteX1" fmla="*/ 4099272 w 4810308"/>
              <a:gd name="connsiteY1" fmla="*/ 895789 h 3522901"/>
              <a:gd name="connsiteX2" fmla="*/ 4810308 w 4810308"/>
              <a:gd name="connsiteY2" fmla="*/ 1092512 h 3522901"/>
              <a:gd name="connsiteX3" fmla="*/ 4543061 w 4810308"/>
              <a:gd name="connsiteY3" fmla="*/ 2234039 h 3522901"/>
              <a:gd name="connsiteX4" fmla="*/ 2727705 w 4810308"/>
              <a:gd name="connsiteY4" fmla="*/ 3512208 h 3522901"/>
              <a:gd name="connsiteX5" fmla="*/ 79957 w 4810308"/>
              <a:gd name="connsiteY5" fmla="*/ 2594460 h 3522901"/>
              <a:gd name="connsiteX6" fmla="*/ 0 w 4810308"/>
              <a:gd name="connsiteY6" fmla="*/ 2506485 h 3522901"/>
              <a:gd name="connsiteX7" fmla="*/ 1117 w 4810308"/>
              <a:gd name="connsiteY7" fmla="*/ 2462284 h 3522901"/>
              <a:gd name="connsiteX8" fmla="*/ 2570679 w 4810308"/>
              <a:gd name="connsiteY8" fmla="*/ 369246 h 3522901"/>
              <a:gd name="connsiteX0" fmla="*/ 2570679 w 4810308"/>
              <a:gd name="connsiteY0" fmla="*/ 369246 h 3522901"/>
              <a:gd name="connsiteX1" fmla="*/ 4099016 w 4810308"/>
              <a:gd name="connsiteY1" fmla="*/ 871197 h 3522901"/>
              <a:gd name="connsiteX2" fmla="*/ 4810308 w 4810308"/>
              <a:gd name="connsiteY2" fmla="*/ 1092512 h 3522901"/>
              <a:gd name="connsiteX3" fmla="*/ 4543061 w 4810308"/>
              <a:gd name="connsiteY3" fmla="*/ 2234039 h 3522901"/>
              <a:gd name="connsiteX4" fmla="*/ 2727705 w 4810308"/>
              <a:gd name="connsiteY4" fmla="*/ 3512208 h 3522901"/>
              <a:gd name="connsiteX5" fmla="*/ 79957 w 4810308"/>
              <a:gd name="connsiteY5" fmla="*/ 2594460 h 3522901"/>
              <a:gd name="connsiteX6" fmla="*/ 0 w 4810308"/>
              <a:gd name="connsiteY6" fmla="*/ 2506485 h 3522901"/>
              <a:gd name="connsiteX7" fmla="*/ 1117 w 4810308"/>
              <a:gd name="connsiteY7" fmla="*/ 2462284 h 3522901"/>
              <a:gd name="connsiteX8" fmla="*/ 2570679 w 4810308"/>
              <a:gd name="connsiteY8" fmla="*/ 369246 h 3522901"/>
              <a:gd name="connsiteX0" fmla="*/ 2570679 w 4810308"/>
              <a:gd name="connsiteY0" fmla="*/ 369246 h 3522901"/>
              <a:gd name="connsiteX1" fmla="*/ 4099016 w 4810308"/>
              <a:gd name="connsiteY1" fmla="*/ 871197 h 3522901"/>
              <a:gd name="connsiteX2" fmla="*/ 4810308 w 4810308"/>
              <a:gd name="connsiteY2" fmla="*/ 1092512 h 3522901"/>
              <a:gd name="connsiteX3" fmla="*/ 4543061 w 4810308"/>
              <a:gd name="connsiteY3" fmla="*/ 2234039 h 3522901"/>
              <a:gd name="connsiteX4" fmla="*/ 2727705 w 4810308"/>
              <a:gd name="connsiteY4" fmla="*/ 3512208 h 3522901"/>
              <a:gd name="connsiteX5" fmla="*/ 79957 w 4810308"/>
              <a:gd name="connsiteY5" fmla="*/ 2594460 h 3522901"/>
              <a:gd name="connsiteX6" fmla="*/ 0 w 4810308"/>
              <a:gd name="connsiteY6" fmla="*/ 2506485 h 3522901"/>
              <a:gd name="connsiteX7" fmla="*/ 1117 w 4810308"/>
              <a:gd name="connsiteY7" fmla="*/ 2462284 h 3522901"/>
              <a:gd name="connsiteX8" fmla="*/ 2570679 w 4810308"/>
              <a:gd name="connsiteY8" fmla="*/ 369246 h 3522901"/>
              <a:gd name="connsiteX0" fmla="*/ 2570679 w 4810308"/>
              <a:gd name="connsiteY0" fmla="*/ 369246 h 3522901"/>
              <a:gd name="connsiteX1" fmla="*/ 4099016 w 4810308"/>
              <a:gd name="connsiteY1" fmla="*/ 871197 h 3522901"/>
              <a:gd name="connsiteX2" fmla="*/ 4810308 w 4810308"/>
              <a:gd name="connsiteY2" fmla="*/ 1092512 h 3522901"/>
              <a:gd name="connsiteX3" fmla="*/ 4543061 w 4810308"/>
              <a:gd name="connsiteY3" fmla="*/ 2234039 h 3522901"/>
              <a:gd name="connsiteX4" fmla="*/ 2727705 w 4810308"/>
              <a:gd name="connsiteY4" fmla="*/ 3512208 h 3522901"/>
              <a:gd name="connsiteX5" fmla="*/ 79957 w 4810308"/>
              <a:gd name="connsiteY5" fmla="*/ 2594460 h 3522901"/>
              <a:gd name="connsiteX6" fmla="*/ 0 w 4810308"/>
              <a:gd name="connsiteY6" fmla="*/ 2506485 h 3522901"/>
              <a:gd name="connsiteX7" fmla="*/ 1117 w 4810308"/>
              <a:gd name="connsiteY7" fmla="*/ 2462284 h 3522901"/>
              <a:gd name="connsiteX8" fmla="*/ 2570679 w 4810308"/>
              <a:gd name="connsiteY8" fmla="*/ 369246 h 3522901"/>
              <a:gd name="connsiteX0" fmla="*/ 2570679 w 4810308"/>
              <a:gd name="connsiteY0" fmla="*/ 369246 h 3522901"/>
              <a:gd name="connsiteX1" fmla="*/ 4069985 w 4810308"/>
              <a:gd name="connsiteY1" fmla="*/ 632949 h 3522901"/>
              <a:gd name="connsiteX2" fmla="*/ 4810308 w 4810308"/>
              <a:gd name="connsiteY2" fmla="*/ 1092512 h 3522901"/>
              <a:gd name="connsiteX3" fmla="*/ 4543061 w 4810308"/>
              <a:gd name="connsiteY3" fmla="*/ 2234039 h 3522901"/>
              <a:gd name="connsiteX4" fmla="*/ 2727705 w 4810308"/>
              <a:gd name="connsiteY4" fmla="*/ 3512208 h 3522901"/>
              <a:gd name="connsiteX5" fmla="*/ 79957 w 4810308"/>
              <a:gd name="connsiteY5" fmla="*/ 2594460 h 3522901"/>
              <a:gd name="connsiteX6" fmla="*/ 0 w 4810308"/>
              <a:gd name="connsiteY6" fmla="*/ 2506485 h 3522901"/>
              <a:gd name="connsiteX7" fmla="*/ 1117 w 4810308"/>
              <a:gd name="connsiteY7" fmla="*/ 2462284 h 3522901"/>
              <a:gd name="connsiteX8" fmla="*/ 2570679 w 4810308"/>
              <a:gd name="connsiteY8" fmla="*/ 369246 h 3522901"/>
              <a:gd name="connsiteX0" fmla="*/ 2671916 w 4810308"/>
              <a:gd name="connsiteY0" fmla="*/ 337183 h 3735419"/>
              <a:gd name="connsiteX1" fmla="*/ 4069985 w 4810308"/>
              <a:gd name="connsiteY1" fmla="*/ 845467 h 3735419"/>
              <a:gd name="connsiteX2" fmla="*/ 4810308 w 4810308"/>
              <a:gd name="connsiteY2" fmla="*/ 1305030 h 3735419"/>
              <a:gd name="connsiteX3" fmla="*/ 4543061 w 4810308"/>
              <a:gd name="connsiteY3" fmla="*/ 2446557 h 3735419"/>
              <a:gd name="connsiteX4" fmla="*/ 2727705 w 4810308"/>
              <a:gd name="connsiteY4" fmla="*/ 3724726 h 3735419"/>
              <a:gd name="connsiteX5" fmla="*/ 79957 w 4810308"/>
              <a:gd name="connsiteY5" fmla="*/ 2806978 h 3735419"/>
              <a:gd name="connsiteX6" fmla="*/ 0 w 4810308"/>
              <a:gd name="connsiteY6" fmla="*/ 2719003 h 3735419"/>
              <a:gd name="connsiteX7" fmla="*/ 1117 w 4810308"/>
              <a:gd name="connsiteY7" fmla="*/ 2674802 h 3735419"/>
              <a:gd name="connsiteX8" fmla="*/ 2671916 w 4810308"/>
              <a:gd name="connsiteY8" fmla="*/ 337183 h 3735419"/>
              <a:gd name="connsiteX0" fmla="*/ 2671916 w 4810308"/>
              <a:gd name="connsiteY0" fmla="*/ 122804 h 3521040"/>
              <a:gd name="connsiteX1" fmla="*/ 4069985 w 4810308"/>
              <a:gd name="connsiteY1" fmla="*/ 631088 h 3521040"/>
              <a:gd name="connsiteX2" fmla="*/ 4810308 w 4810308"/>
              <a:gd name="connsiteY2" fmla="*/ 1090651 h 3521040"/>
              <a:gd name="connsiteX3" fmla="*/ 4543061 w 4810308"/>
              <a:gd name="connsiteY3" fmla="*/ 2232178 h 3521040"/>
              <a:gd name="connsiteX4" fmla="*/ 2727705 w 4810308"/>
              <a:gd name="connsiteY4" fmla="*/ 3510347 h 3521040"/>
              <a:gd name="connsiteX5" fmla="*/ 79957 w 4810308"/>
              <a:gd name="connsiteY5" fmla="*/ 2592599 h 3521040"/>
              <a:gd name="connsiteX6" fmla="*/ 0 w 4810308"/>
              <a:gd name="connsiteY6" fmla="*/ 2504624 h 3521040"/>
              <a:gd name="connsiteX7" fmla="*/ 1117 w 4810308"/>
              <a:gd name="connsiteY7" fmla="*/ 2460423 h 3521040"/>
              <a:gd name="connsiteX8" fmla="*/ 2671916 w 4810308"/>
              <a:gd name="connsiteY8" fmla="*/ 122804 h 3521040"/>
              <a:gd name="connsiteX0" fmla="*/ 2671916 w 4924507"/>
              <a:gd name="connsiteY0" fmla="*/ 122804 h 3521040"/>
              <a:gd name="connsiteX1" fmla="*/ 4069985 w 4924507"/>
              <a:gd name="connsiteY1" fmla="*/ 631088 h 3521040"/>
              <a:gd name="connsiteX2" fmla="*/ 4924507 w 4924507"/>
              <a:gd name="connsiteY2" fmla="*/ 932010 h 3521040"/>
              <a:gd name="connsiteX3" fmla="*/ 4543061 w 4924507"/>
              <a:gd name="connsiteY3" fmla="*/ 2232178 h 3521040"/>
              <a:gd name="connsiteX4" fmla="*/ 2727705 w 4924507"/>
              <a:gd name="connsiteY4" fmla="*/ 3510347 h 3521040"/>
              <a:gd name="connsiteX5" fmla="*/ 79957 w 4924507"/>
              <a:gd name="connsiteY5" fmla="*/ 2592599 h 3521040"/>
              <a:gd name="connsiteX6" fmla="*/ 0 w 4924507"/>
              <a:gd name="connsiteY6" fmla="*/ 2504624 h 3521040"/>
              <a:gd name="connsiteX7" fmla="*/ 1117 w 4924507"/>
              <a:gd name="connsiteY7" fmla="*/ 2460423 h 3521040"/>
              <a:gd name="connsiteX8" fmla="*/ 2671916 w 4924507"/>
              <a:gd name="connsiteY8" fmla="*/ 122804 h 3521040"/>
              <a:gd name="connsiteX0" fmla="*/ 2671916 w 4953569"/>
              <a:gd name="connsiteY0" fmla="*/ 122804 h 3521040"/>
              <a:gd name="connsiteX1" fmla="*/ 4069985 w 4953569"/>
              <a:gd name="connsiteY1" fmla="*/ 631088 h 3521040"/>
              <a:gd name="connsiteX2" fmla="*/ 4953569 w 4953569"/>
              <a:gd name="connsiteY2" fmla="*/ 941532 h 3521040"/>
              <a:gd name="connsiteX3" fmla="*/ 4543061 w 4953569"/>
              <a:gd name="connsiteY3" fmla="*/ 2232178 h 3521040"/>
              <a:gd name="connsiteX4" fmla="*/ 2727705 w 4953569"/>
              <a:gd name="connsiteY4" fmla="*/ 3510347 h 3521040"/>
              <a:gd name="connsiteX5" fmla="*/ 79957 w 4953569"/>
              <a:gd name="connsiteY5" fmla="*/ 2592599 h 3521040"/>
              <a:gd name="connsiteX6" fmla="*/ 0 w 4953569"/>
              <a:gd name="connsiteY6" fmla="*/ 2504624 h 3521040"/>
              <a:gd name="connsiteX7" fmla="*/ 1117 w 4953569"/>
              <a:gd name="connsiteY7" fmla="*/ 2460423 h 3521040"/>
              <a:gd name="connsiteX8" fmla="*/ 2671916 w 4953569"/>
              <a:gd name="connsiteY8" fmla="*/ 122804 h 3521040"/>
              <a:gd name="connsiteX0" fmla="*/ 2671916 w 4810308"/>
              <a:gd name="connsiteY0" fmla="*/ 122804 h 3521040"/>
              <a:gd name="connsiteX1" fmla="*/ 4069985 w 4810308"/>
              <a:gd name="connsiteY1" fmla="*/ 631088 h 3521040"/>
              <a:gd name="connsiteX2" fmla="*/ 4810308 w 4810308"/>
              <a:gd name="connsiteY2" fmla="*/ 1090651 h 3521040"/>
              <a:gd name="connsiteX3" fmla="*/ 4543061 w 4810308"/>
              <a:gd name="connsiteY3" fmla="*/ 2232178 h 3521040"/>
              <a:gd name="connsiteX4" fmla="*/ 2727705 w 4810308"/>
              <a:gd name="connsiteY4" fmla="*/ 3510347 h 3521040"/>
              <a:gd name="connsiteX5" fmla="*/ 79957 w 4810308"/>
              <a:gd name="connsiteY5" fmla="*/ 2592599 h 3521040"/>
              <a:gd name="connsiteX6" fmla="*/ 0 w 4810308"/>
              <a:gd name="connsiteY6" fmla="*/ 2504624 h 3521040"/>
              <a:gd name="connsiteX7" fmla="*/ 1117 w 4810308"/>
              <a:gd name="connsiteY7" fmla="*/ 2460423 h 3521040"/>
              <a:gd name="connsiteX8" fmla="*/ 2671916 w 4810308"/>
              <a:gd name="connsiteY8" fmla="*/ 122804 h 3521040"/>
              <a:gd name="connsiteX0" fmla="*/ 2671916 w 4810308"/>
              <a:gd name="connsiteY0" fmla="*/ 122804 h 3521557"/>
              <a:gd name="connsiteX1" fmla="*/ 4069985 w 4810308"/>
              <a:gd name="connsiteY1" fmla="*/ 631088 h 3521557"/>
              <a:gd name="connsiteX2" fmla="*/ 4810308 w 4810308"/>
              <a:gd name="connsiteY2" fmla="*/ 1090651 h 3521557"/>
              <a:gd name="connsiteX3" fmla="*/ 4458467 w 4810308"/>
              <a:gd name="connsiteY3" fmla="*/ 2220798 h 3521557"/>
              <a:gd name="connsiteX4" fmla="*/ 2727705 w 4810308"/>
              <a:gd name="connsiteY4" fmla="*/ 3510347 h 3521557"/>
              <a:gd name="connsiteX5" fmla="*/ 79957 w 4810308"/>
              <a:gd name="connsiteY5" fmla="*/ 2592599 h 3521557"/>
              <a:gd name="connsiteX6" fmla="*/ 0 w 4810308"/>
              <a:gd name="connsiteY6" fmla="*/ 2504624 h 3521557"/>
              <a:gd name="connsiteX7" fmla="*/ 1117 w 4810308"/>
              <a:gd name="connsiteY7" fmla="*/ 2460423 h 3521557"/>
              <a:gd name="connsiteX8" fmla="*/ 2671916 w 4810308"/>
              <a:gd name="connsiteY8" fmla="*/ 122804 h 3521557"/>
              <a:gd name="connsiteX0" fmla="*/ 2671916 w 4810308"/>
              <a:gd name="connsiteY0" fmla="*/ 122804 h 3521557"/>
              <a:gd name="connsiteX1" fmla="*/ 3924555 w 4810308"/>
              <a:gd name="connsiteY1" fmla="*/ 796930 h 3521557"/>
              <a:gd name="connsiteX2" fmla="*/ 4069985 w 4810308"/>
              <a:gd name="connsiteY2" fmla="*/ 631088 h 3521557"/>
              <a:gd name="connsiteX3" fmla="*/ 4810308 w 4810308"/>
              <a:gd name="connsiteY3" fmla="*/ 1090651 h 3521557"/>
              <a:gd name="connsiteX4" fmla="*/ 4458467 w 4810308"/>
              <a:gd name="connsiteY4" fmla="*/ 2220798 h 3521557"/>
              <a:gd name="connsiteX5" fmla="*/ 2727705 w 4810308"/>
              <a:gd name="connsiteY5" fmla="*/ 3510347 h 3521557"/>
              <a:gd name="connsiteX6" fmla="*/ 79957 w 4810308"/>
              <a:gd name="connsiteY6" fmla="*/ 2592599 h 3521557"/>
              <a:gd name="connsiteX7" fmla="*/ 0 w 4810308"/>
              <a:gd name="connsiteY7" fmla="*/ 2504624 h 3521557"/>
              <a:gd name="connsiteX8" fmla="*/ 1117 w 4810308"/>
              <a:gd name="connsiteY8" fmla="*/ 2460423 h 3521557"/>
              <a:gd name="connsiteX9" fmla="*/ 2671916 w 4810308"/>
              <a:gd name="connsiteY9" fmla="*/ 122804 h 3521557"/>
              <a:gd name="connsiteX0" fmla="*/ 2671916 w 4810308"/>
              <a:gd name="connsiteY0" fmla="*/ 122804 h 3521557"/>
              <a:gd name="connsiteX1" fmla="*/ 3924555 w 4810308"/>
              <a:gd name="connsiteY1" fmla="*/ 796930 h 3521557"/>
              <a:gd name="connsiteX2" fmla="*/ 4069985 w 4810308"/>
              <a:gd name="connsiteY2" fmla="*/ 631088 h 3521557"/>
              <a:gd name="connsiteX3" fmla="*/ 4810308 w 4810308"/>
              <a:gd name="connsiteY3" fmla="*/ 1090651 h 3521557"/>
              <a:gd name="connsiteX4" fmla="*/ 4458467 w 4810308"/>
              <a:gd name="connsiteY4" fmla="*/ 2220798 h 3521557"/>
              <a:gd name="connsiteX5" fmla="*/ 2727705 w 4810308"/>
              <a:gd name="connsiteY5" fmla="*/ 3510347 h 3521557"/>
              <a:gd name="connsiteX6" fmla="*/ 79957 w 4810308"/>
              <a:gd name="connsiteY6" fmla="*/ 2592599 h 3521557"/>
              <a:gd name="connsiteX7" fmla="*/ 0 w 4810308"/>
              <a:gd name="connsiteY7" fmla="*/ 2504624 h 3521557"/>
              <a:gd name="connsiteX8" fmla="*/ 1117 w 4810308"/>
              <a:gd name="connsiteY8" fmla="*/ 2460423 h 3521557"/>
              <a:gd name="connsiteX9" fmla="*/ 2671916 w 4810308"/>
              <a:gd name="connsiteY9" fmla="*/ 122804 h 3521557"/>
              <a:gd name="connsiteX0" fmla="*/ 2671916 w 4810308"/>
              <a:gd name="connsiteY0" fmla="*/ 122804 h 3521557"/>
              <a:gd name="connsiteX1" fmla="*/ 3924555 w 4810308"/>
              <a:gd name="connsiteY1" fmla="*/ 796930 h 3521557"/>
              <a:gd name="connsiteX2" fmla="*/ 4268462 w 4810308"/>
              <a:gd name="connsiteY2" fmla="*/ 916686 h 3521557"/>
              <a:gd name="connsiteX3" fmla="*/ 4810308 w 4810308"/>
              <a:gd name="connsiteY3" fmla="*/ 1090651 h 3521557"/>
              <a:gd name="connsiteX4" fmla="*/ 4458467 w 4810308"/>
              <a:gd name="connsiteY4" fmla="*/ 2220798 h 3521557"/>
              <a:gd name="connsiteX5" fmla="*/ 2727705 w 4810308"/>
              <a:gd name="connsiteY5" fmla="*/ 3510347 h 3521557"/>
              <a:gd name="connsiteX6" fmla="*/ 79957 w 4810308"/>
              <a:gd name="connsiteY6" fmla="*/ 2592599 h 3521557"/>
              <a:gd name="connsiteX7" fmla="*/ 0 w 4810308"/>
              <a:gd name="connsiteY7" fmla="*/ 2504624 h 3521557"/>
              <a:gd name="connsiteX8" fmla="*/ 1117 w 4810308"/>
              <a:gd name="connsiteY8" fmla="*/ 2460423 h 3521557"/>
              <a:gd name="connsiteX9" fmla="*/ 2671916 w 4810308"/>
              <a:gd name="connsiteY9" fmla="*/ 122804 h 3521557"/>
              <a:gd name="connsiteX0" fmla="*/ 2623877 w 4810308"/>
              <a:gd name="connsiteY0" fmla="*/ 143630 h 3288542"/>
              <a:gd name="connsiteX1" fmla="*/ 3924555 w 4810308"/>
              <a:gd name="connsiteY1" fmla="*/ 563915 h 3288542"/>
              <a:gd name="connsiteX2" fmla="*/ 4268462 w 4810308"/>
              <a:gd name="connsiteY2" fmla="*/ 683671 h 3288542"/>
              <a:gd name="connsiteX3" fmla="*/ 4810308 w 4810308"/>
              <a:gd name="connsiteY3" fmla="*/ 857636 h 3288542"/>
              <a:gd name="connsiteX4" fmla="*/ 4458467 w 4810308"/>
              <a:gd name="connsiteY4" fmla="*/ 1987783 h 3288542"/>
              <a:gd name="connsiteX5" fmla="*/ 2727705 w 4810308"/>
              <a:gd name="connsiteY5" fmla="*/ 3277332 h 3288542"/>
              <a:gd name="connsiteX6" fmla="*/ 79957 w 4810308"/>
              <a:gd name="connsiteY6" fmla="*/ 2359584 h 3288542"/>
              <a:gd name="connsiteX7" fmla="*/ 0 w 4810308"/>
              <a:gd name="connsiteY7" fmla="*/ 2271609 h 3288542"/>
              <a:gd name="connsiteX8" fmla="*/ 1117 w 4810308"/>
              <a:gd name="connsiteY8" fmla="*/ 2227408 h 3288542"/>
              <a:gd name="connsiteX9" fmla="*/ 2623877 w 4810308"/>
              <a:gd name="connsiteY9" fmla="*/ 143630 h 3288542"/>
              <a:gd name="connsiteX0" fmla="*/ 2623877 w 4810308"/>
              <a:gd name="connsiteY0" fmla="*/ 143630 h 3288542"/>
              <a:gd name="connsiteX1" fmla="*/ 3924555 w 4810308"/>
              <a:gd name="connsiteY1" fmla="*/ 563915 h 3288542"/>
              <a:gd name="connsiteX2" fmla="*/ 4268462 w 4810308"/>
              <a:gd name="connsiteY2" fmla="*/ 683671 h 3288542"/>
              <a:gd name="connsiteX3" fmla="*/ 4810308 w 4810308"/>
              <a:gd name="connsiteY3" fmla="*/ 857636 h 3288542"/>
              <a:gd name="connsiteX4" fmla="*/ 4458467 w 4810308"/>
              <a:gd name="connsiteY4" fmla="*/ 1987783 h 3288542"/>
              <a:gd name="connsiteX5" fmla="*/ 2727705 w 4810308"/>
              <a:gd name="connsiteY5" fmla="*/ 3277332 h 3288542"/>
              <a:gd name="connsiteX6" fmla="*/ 79957 w 4810308"/>
              <a:gd name="connsiteY6" fmla="*/ 2359584 h 3288542"/>
              <a:gd name="connsiteX7" fmla="*/ 0 w 4810308"/>
              <a:gd name="connsiteY7" fmla="*/ 2271609 h 3288542"/>
              <a:gd name="connsiteX8" fmla="*/ 1117 w 4810308"/>
              <a:gd name="connsiteY8" fmla="*/ 2227408 h 3288542"/>
              <a:gd name="connsiteX9" fmla="*/ 2623877 w 4810308"/>
              <a:gd name="connsiteY9" fmla="*/ 143630 h 3288542"/>
              <a:gd name="connsiteX0" fmla="*/ 2623877 w 4810308"/>
              <a:gd name="connsiteY0" fmla="*/ 749210 h 3894122"/>
              <a:gd name="connsiteX1" fmla="*/ 3924555 w 4810308"/>
              <a:gd name="connsiteY1" fmla="*/ 1169495 h 3894122"/>
              <a:gd name="connsiteX2" fmla="*/ 4268462 w 4810308"/>
              <a:gd name="connsiteY2" fmla="*/ 1289251 h 3894122"/>
              <a:gd name="connsiteX3" fmla="*/ 4810308 w 4810308"/>
              <a:gd name="connsiteY3" fmla="*/ 1463216 h 3894122"/>
              <a:gd name="connsiteX4" fmla="*/ 4458467 w 4810308"/>
              <a:gd name="connsiteY4" fmla="*/ 2593363 h 3894122"/>
              <a:gd name="connsiteX5" fmla="*/ 2727705 w 4810308"/>
              <a:gd name="connsiteY5" fmla="*/ 3882912 h 3894122"/>
              <a:gd name="connsiteX6" fmla="*/ 79957 w 4810308"/>
              <a:gd name="connsiteY6" fmla="*/ 2965164 h 3894122"/>
              <a:gd name="connsiteX7" fmla="*/ 0 w 4810308"/>
              <a:gd name="connsiteY7" fmla="*/ 2877189 h 3894122"/>
              <a:gd name="connsiteX8" fmla="*/ 488445 w 4810308"/>
              <a:gd name="connsiteY8" fmla="*/ 958547 h 3894122"/>
              <a:gd name="connsiteX9" fmla="*/ 2623877 w 4810308"/>
              <a:gd name="connsiteY9" fmla="*/ 749210 h 3894122"/>
              <a:gd name="connsiteX0" fmla="*/ 2623877 w 4810308"/>
              <a:gd name="connsiteY0" fmla="*/ 358263 h 3503175"/>
              <a:gd name="connsiteX1" fmla="*/ 3924555 w 4810308"/>
              <a:gd name="connsiteY1" fmla="*/ 778548 h 3503175"/>
              <a:gd name="connsiteX2" fmla="*/ 4268462 w 4810308"/>
              <a:gd name="connsiteY2" fmla="*/ 898304 h 3503175"/>
              <a:gd name="connsiteX3" fmla="*/ 4810308 w 4810308"/>
              <a:gd name="connsiteY3" fmla="*/ 1072269 h 3503175"/>
              <a:gd name="connsiteX4" fmla="*/ 4458467 w 4810308"/>
              <a:gd name="connsiteY4" fmla="*/ 2202416 h 3503175"/>
              <a:gd name="connsiteX5" fmla="*/ 2727705 w 4810308"/>
              <a:gd name="connsiteY5" fmla="*/ 3491965 h 3503175"/>
              <a:gd name="connsiteX6" fmla="*/ 79957 w 4810308"/>
              <a:gd name="connsiteY6" fmla="*/ 2574217 h 3503175"/>
              <a:gd name="connsiteX7" fmla="*/ 0 w 4810308"/>
              <a:gd name="connsiteY7" fmla="*/ 2486242 h 3503175"/>
              <a:gd name="connsiteX8" fmla="*/ 488445 w 4810308"/>
              <a:gd name="connsiteY8" fmla="*/ 567600 h 3503175"/>
              <a:gd name="connsiteX9" fmla="*/ 2623877 w 4810308"/>
              <a:gd name="connsiteY9" fmla="*/ 358263 h 3503175"/>
              <a:gd name="connsiteX0" fmla="*/ 2623877 w 4810308"/>
              <a:gd name="connsiteY0" fmla="*/ 672013 h 3816925"/>
              <a:gd name="connsiteX1" fmla="*/ 3924555 w 4810308"/>
              <a:gd name="connsiteY1" fmla="*/ 1092298 h 3816925"/>
              <a:gd name="connsiteX2" fmla="*/ 4268462 w 4810308"/>
              <a:gd name="connsiteY2" fmla="*/ 1212054 h 3816925"/>
              <a:gd name="connsiteX3" fmla="*/ 4810308 w 4810308"/>
              <a:gd name="connsiteY3" fmla="*/ 1386019 h 3816925"/>
              <a:gd name="connsiteX4" fmla="*/ 4458467 w 4810308"/>
              <a:gd name="connsiteY4" fmla="*/ 2516166 h 3816925"/>
              <a:gd name="connsiteX5" fmla="*/ 2727705 w 4810308"/>
              <a:gd name="connsiteY5" fmla="*/ 3805715 h 3816925"/>
              <a:gd name="connsiteX6" fmla="*/ 79957 w 4810308"/>
              <a:gd name="connsiteY6" fmla="*/ 2887967 h 3816925"/>
              <a:gd name="connsiteX7" fmla="*/ 0 w 4810308"/>
              <a:gd name="connsiteY7" fmla="*/ 2799992 h 3816925"/>
              <a:gd name="connsiteX8" fmla="*/ 1226265 w 4810308"/>
              <a:gd name="connsiteY8" fmla="*/ 347032 h 3816925"/>
              <a:gd name="connsiteX9" fmla="*/ 2623877 w 4810308"/>
              <a:gd name="connsiteY9" fmla="*/ 672013 h 3816925"/>
              <a:gd name="connsiteX0" fmla="*/ 2623877 w 4810308"/>
              <a:gd name="connsiteY0" fmla="*/ 337910 h 3482822"/>
              <a:gd name="connsiteX1" fmla="*/ 3924555 w 4810308"/>
              <a:gd name="connsiteY1" fmla="*/ 758195 h 3482822"/>
              <a:gd name="connsiteX2" fmla="*/ 4268462 w 4810308"/>
              <a:gd name="connsiteY2" fmla="*/ 877951 h 3482822"/>
              <a:gd name="connsiteX3" fmla="*/ 4810308 w 4810308"/>
              <a:gd name="connsiteY3" fmla="*/ 1051916 h 3482822"/>
              <a:gd name="connsiteX4" fmla="*/ 4458467 w 4810308"/>
              <a:gd name="connsiteY4" fmla="*/ 2182063 h 3482822"/>
              <a:gd name="connsiteX5" fmla="*/ 2727705 w 4810308"/>
              <a:gd name="connsiteY5" fmla="*/ 3471612 h 3482822"/>
              <a:gd name="connsiteX6" fmla="*/ 79957 w 4810308"/>
              <a:gd name="connsiteY6" fmla="*/ 2553864 h 3482822"/>
              <a:gd name="connsiteX7" fmla="*/ 0 w 4810308"/>
              <a:gd name="connsiteY7" fmla="*/ 2465889 h 3482822"/>
              <a:gd name="connsiteX8" fmla="*/ 312759 w 4810308"/>
              <a:gd name="connsiteY8" fmla="*/ 595883 h 3482822"/>
              <a:gd name="connsiteX9" fmla="*/ 2623877 w 4810308"/>
              <a:gd name="connsiteY9" fmla="*/ 337910 h 3482822"/>
              <a:gd name="connsiteX0" fmla="*/ 2623877 w 4810308"/>
              <a:gd name="connsiteY0" fmla="*/ 302483 h 3447395"/>
              <a:gd name="connsiteX1" fmla="*/ 3924555 w 4810308"/>
              <a:gd name="connsiteY1" fmla="*/ 722768 h 3447395"/>
              <a:gd name="connsiteX2" fmla="*/ 4268462 w 4810308"/>
              <a:gd name="connsiteY2" fmla="*/ 842524 h 3447395"/>
              <a:gd name="connsiteX3" fmla="*/ 4810308 w 4810308"/>
              <a:gd name="connsiteY3" fmla="*/ 1016489 h 3447395"/>
              <a:gd name="connsiteX4" fmla="*/ 4458467 w 4810308"/>
              <a:gd name="connsiteY4" fmla="*/ 2146636 h 3447395"/>
              <a:gd name="connsiteX5" fmla="*/ 2727705 w 4810308"/>
              <a:gd name="connsiteY5" fmla="*/ 3436185 h 3447395"/>
              <a:gd name="connsiteX6" fmla="*/ 79957 w 4810308"/>
              <a:gd name="connsiteY6" fmla="*/ 2518437 h 3447395"/>
              <a:gd name="connsiteX7" fmla="*/ 0 w 4810308"/>
              <a:gd name="connsiteY7" fmla="*/ 2430462 h 3447395"/>
              <a:gd name="connsiteX8" fmla="*/ 475451 w 4810308"/>
              <a:gd name="connsiteY8" fmla="*/ 654608 h 3447395"/>
              <a:gd name="connsiteX9" fmla="*/ 2623877 w 4810308"/>
              <a:gd name="connsiteY9" fmla="*/ 302483 h 3447395"/>
              <a:gd name="connsiteX0" fmla="*/ 2623877 w 4810308"/>
              <a:gd name="connsiteY0" fmla="*/ 259865 h 3404777"/>
              <a:gd name="connsiteX1" fmla="*/ 3924555 w 4810308"/>
              <a:gd name="connsiteY1" fmla="*/ 680150 h 3404777"/>
              <a:gd name="connsiteX2" fmla="*/ 4268462 w 4810308"/>
              <a:gd name="connsiteY2" fmla="*/ 799906 h 3404777"/>
              <a:gd name="connsiteX3" fmla="*/ 4810308 w 4810308"/>
              <a:gd name="connsiteY3" fmla="*/ 973871 h 3404777"/>
              <a:gd name="connsiteX4" fmla="*/ 4458467 w 4810308"/>
              <a:gd name="connsiteY4" fmla="*/ 2104018 h 3404777"/>
              <a:gd name="connsiteX5" fmla="*/ 2727705 w 4810308"/>
              <a:gd name="connsiteY5" fmla="*/ 3393567 h 3404777"/>
              <a:gd name="connsiteX6" fmla="*/ 79957 w 4810308"/>
              <a:gd name="connsiteY6" fmla="*/ 2475819 h 3404777"/>
              <a:gd name="connsiteX7" fmla="*/ 0 w 4810308"/>
              <a:gd name="connsiteY7" fmla="*/ 2387844 h 3404777"/>
              <a:gd name="connsiteX8" fmla="*/ 475451 w 4810308"/>
              <a:gd name="connsiteY8" fmla="*/ 611990 h 3404777"/>
              <a:gd name="connsiteX9" fmla="*/ 2623877 w 4810308"/>
              <a:gd name="connsiteY9" fmla="*/ 259865 h 3404777"/>
              <a:gd name="connsiteX0" fmla="*/ 2623877 w 4810308"/>
              <a:gd name="connsiteY0" fmla="*/ 293050 h 3437962"/>
              <a:gd name="connsiteX1" fmla="*/ 3924555 w 4810308"/>
              <a:gd name="connsiteY1" fmla="*/ 713335 h 3437962"/>
              <a:gd name="connsiteX2" fmla="*/ 4268462 w 4810308"/>
              <a:gd name="connsiteY2" fmla="*/ 833091 h 3437962"/>
              <a:gd name="connsiteX3" fmla="*/ 4810308 w 4810308"/>
              <a:gd name="connsiteY3" fmla="*/ 1007056 h 3437962"/>
              <a:gd name="connsiteX4" fmla="*/ 4458467 w 4810308"/>
              <a:gd name="connsiteY4" fmla="*/ 2137203 h 3437962"/>
              <a:gd name="connsiteX5" fmla="*/ 2727705 w 4810308"/>
              <a:gd name="connsiteY5" fmla="*/ 3426752 h 3437962"/>
              <a:gd name="connsiteX6" fmla="*/ 79957 w 4810308"/>
              <a:gd name="connsiteY6" fmla="*/ 2509004 h 3437962"/>
              <a:gd name="connsiteX7" fmla="*/ 0 w 4810308"/>
              <a:gd name="connsiteY7" fmla="*/ 2421029 h 3437962"/>
              <a:gd name="connsiteX8" fmla="*/ 580561 w 4810308"/>
              <a:gd name="connsiteY8" fmla="*/ 540739 h 3437962"/>
              <a:gd name="connsiteX9" fmla="*/ 2623877 w 4810308"/>
              <a:gd name="connsiteY9" fmla="*/ 293050 h 3437962"/>
              <a:gd name="connsiteX0" fmla="*/ 2623877 w 4810308"/>
              <a:gd name="connsiteY0" fmla="*/ 223917 h 3368829"/>
              <a:gd name="connsiteX1" fmla="*/ 3924555 w 4810308"/>
              <a:gd name="connsiteY1" fmla="*/ 644202 h 3368829"/>
              <a:gd name="connsiteX2" fmla="*/ 4268462 w 4810308"/>
              <a:gd name="connsiteY2" fmla="*/ 763958 h 3368829"/>
              <a:gd name="connsiteX3" fmla="*/ 4810308 w 4810308"/>
              <a:gd name="connsiteY3" fmla="*/ 937923 h 3368829"/>
              <a:gd name="connsiteX4" fmla="*/ 4458467 w 4810308"/>
              <a:gd name="connsiteY4" fmla="*/ 2068070 h 3368829"/>
              <a:gd name="connsiteX5" fmla="*/ 2727705 w 4810308"/>
              <a:gd name="connsiteY5" fmla="*/ 3357619 h 3368829"/>
              <a:gd name="connsiteX6" fmla="*/ 79957 w 4810308"/>
              <a:gd name="connsiteY6" fmla="*/ 2439871 h 3368829"/>
              <a:gd name="connsiteX7" fmla="*/ 0 w 4810308"/>
              <a:gd name="connsiteY7" fmla="*/ 2351896 h 3368829"/>
              <a:gd name="connsiteX8" fmla="*/ 479324 w 4810308"/>
              <a:gd name="connsiteY8" fmla="*/ 716187 h 3368829"/>
              <a:gd name="connsiteX9" fmla="*/ 2623877 w 4810308"/>
              <a:gd name="connsiteY9" fmla="*/ 223917 h 3368829"/>
              <a:gd name="connsiteX0" fmla="*/ 2623877 w 4810308"/>
              <a:gd name="connsiteY0" fmla="*/ 195501 h 3340413"/>
              <a:gd name="connsiteX1" fmla="*/ 3924555 w 4810308"/>
              <a:gd name="connsiteY1" fmla="*/ 615786 h 3340413"/>
              <a:gd name="connsiteX2" fmla="*/ 4268462 w 4810308"/>
              <a:gd name="connsiteY2" fmla="*/ 735542 h 3340413"/>
              <a:gd name="connsiteX3" fmla="*/ 4810308 w 4810308"/>
              <a:gd name="connsiteY3" fmla="*/ 909507 h 3340413"/>
              <a:gd name="connsiteX4" fmla="*/ 4458467 w 4810308"/>
              <a:gd name="connsiteY4" fmla="*/ 2039654 h 3340413"/>
              <a:gd name="connsiteX5" fmla="*/ 2727705 w 4810308"/>
              <a:gd name="connsiteY5" fmla="*/ 3329203 h 3340413"/>
              <a:gd name="connsiteX6" fmla="*/ 79957 w 4810308"/>
              <a:gd name="connsiteY6" fmla="*/ 2411455 h 3340413"/>
              <a:gd name="connsiteX7" fmla="*/ 0 w 4810308"/>
              <a:gd name="connsiteY7" fmla="*/ 2323480 h 3340413"/>
              <a:gd name="connsiteX8" fmla="*/ 386665 w 4810308"/>
              <a:gd name="connsiteY8" fmla="*/ 828962 h 3340413"/>
              <a:gd name="connsiteX9" fmla="*/ 2623877 w 4810308"/>
              <a:gd name="connsiteY9" fmla="*/ 195501 h 3340413"/>
              <a:gd name="connsiteX0" fmla="*/ 2737759 w 4924190"/>
              <a:gd name="connsiteY0" fmla="*/ 195501 h 3340413"/>
              <a:gd name="connsiteX1" fmla="*/ 4038437 w 4924190"/>
              <a:gd name="connsiteY1" fmla="*/ 615786 h 3340413"/>
              <a:gd name="connsiteX2" fmla="*/ 4382344 w 4924190"/>
              <a:gd name="connsiteY2" fmla="*/ 735542 h 3340413"/>
              <a:gd name="connsiteX3" fmla="*/ 4924190 w 4924190"/>
              <a:gd name="connsiteY3" fmla="*/ 909507 h 3340413"/>
              <a:gd name="connsiteX4" fmla="*/ 4572349 w 4924190"/>
              <a:gd name="connsiteY4" fmla="*/ 2039654 h 3340413"/>
              <a:gd name="connsiteX5" fmla="*/ 2841587 w 4924190"/>
              <a:gd name="connsiteY5" fmla="*/ 3329203 h 3340413"/>
              <a:gd name="connsiteX6" fmla="*/ 193839 w 4924190"/>
              <a:gd name="connsiteY6" fmla="*/ 2411455 h 3340413"/>
              <a:gd name="connsiteX7" fmla="*/ 0 w 4924190"/>
              <a:gd name="connsiteY7" fmla="*/ 2049261 h 3340413"/>
              <a:gd name="connsiteX8" fmla="*/ 500547 w 4924190"/>
              <a:gd name="connsiteY8" fmla="*/ 828962 h 3340413"/>
              <a:gd name="connsiteX9" fmla="*/ 2737759 w 4924190"/>
              <a:gd name="connsiteY9" fmla="*/ 195501 h 3340413"/>
              <a:gd name="connsiteX0" fmla="*/ 2737759 w 4924190"/>
              <a:gd name="connsiteY0" fmla="*/ 193027 h 3337939"/>
              <a:gd name="connsiteX1" fmla="*/ 4038437 w 4924190"/>
              <a:gd name="connsiteY1" fmla="*/ 613312 h 3337939"/>
              <a:gd name="connsiteX2" fmla="*/ 4382344 w 4924190"/>
              <a:gd name="connsiteY2" fmla="*/ 733068 h 3337939"/>
              <a:gd name="connsiteX3" fmla="*/ 4924190 w 4924190"/>
              <a:gd name="connsiteY3" fmla="*/ 907033 h 3337939"/>
              <a:gd name="connsiteX4" fmla="*/ 4572349 w 4924190"/>
              <a:gd name="connsiteY4" fmla="*/ 2037180 h 3337939"/>
              <a:gd name="connsiteX5" fmla="*/ 2841587 w 4924190"/>
              <a:gd name="connsiteY5" fmla="*/ 3326729 h 3337939"/>
              <a:gd name="connsiteX6" fmla="*/ 193839 w 4924190"/>
              <a:gd name="connsiteY6" fmla="*/ 2408981 h 3337939"/>
              <a:gd name="connsiteX7" fmla="*/ 0 w 4924190"/>
              <a:gd name="connsiteY7" fmla="*/ 2046787 h 3337939"/>
              <a:gd name="connsiteX8" fmla="*/ 568273 w 4924190"/>
              <a:gd name="connsiteY8" fmla="*/ 840510 h 3337939"/>
              <a:gd name="connsiteX9" fmla="*/ 2737759 w 4924190"/>
              <a:gd name="connsiteY9" fmla="*/ 193027 h 3337939"/>
              <a:gd name="connsiteX0" fmla="*/ 2737759 w 4924190"/>
              <a:gd name="connsiteY0" fmla="*/ 193027 h 3337939"/>
              <a:gd name="connsiteX1" fmla="*/ 4038437 w 4924190"/>
              <a:gd name="connsiteY1" fmla="*/ 613312 h 3337939"/>
              <a:gd name="connsiteX2" fmla="*/ 4382344 w 4924190"/>
              <a:gd name="connsiteY2" fmla="*/ 733068 h 3337939"/>
              <a:gd name="connsiteX3" fmla="*/ 4924190 w 4924190"/>
              <a:gd name="connsiteY3" fmla="*/ 907033 h 3337939"/>
              <a:gd name="connsiteX4" fmla="*/ 4572349 w 4924190"/>
              <a:gd name="connsiteY4" fmla="*/ 2037180 h 3337939"/>
              <a:gd name="connsiteX5" fmla="*/ 2841587 w 4924190"/>
              <a:gd name="connsiteY5" fmla="*/ 3326729 h 3337939"/>
              <a:gd name="connsiteX6" fmla="*/ 193839 w 4924190"/>
              <a:gd name="connsiteY6" fmla="*/ 2408981 h 3337939"/>
              <a:gd name="connsiteX7" fmla="*/ 0 w 4924190"/>
              <a:gd name="connsiteY7" fmla="*/ 2046787 h 3337939"/>
              <a:gd name="connsiteX8" fmla="*/ 568273 w 4924190"/>
              <a:gd name="connsiteY8" fmla="*/ 840510 h 3337939"/>
              <a:gd name="connsiteX9" fmla="*/ 2737759 w 4924190"/>
              <a:gd name="connsiteY9" fmla="*/ 193027 h 3337939"/>
              <a:gd name="connsiteX0" fmla="*/ 2737759 w 4924190"/>
              <a:gd name="connsiteY0" fmla="*/ 363535 h 3508447"/>
              <a:gd name="connsiteX1" fmla="*/ 4038437 w 4924190"/>
              <a:gd name="connsiteY1" fmla="*/ 783820 h 3508447"/>
              <a:gd name="connsiteX2" fmla="*/ 4382344 w 4924190"/>
              <a:gd name="connsiteY2" fmla="*/ 903576 h 3508447"/>
              <a:gd name="connsiteX3" fmla="*/ 4924190 w 4924190"/>
              <a:gd name="connsiteY3" fmla="*/ 1077541 h 3508447"/>
              <a:gd name="connsiteX4" fmla="*/ 4572349 w 4924190"/>
              <a:gd name="connsiteY4" fmla="*/ 2207688 h 3508447"/>
              <a:gd name="connsiteX5" fmla="*/ 2841587 w 4924190"/>
              <a:gd name="connsiteY5" fmla="*/ 3497237 h 3508447"/>
              <a:gd name="connsiteX6" fmla="*/ 193839 w 4924190"/>
              <a:gd name="connsiteY6" fmla="*/ 2579489 h 3508447"/>
              <a:gd name="connsiteX7" fmla="*/ 0 w 4924190"/>
              <a:gd name="connsiteY7" fmla="*/ 2217295 h 3508447"/>
              <a:gd name="connsiteX8" fmla="*/ 568273 w 4924190"/>
              <a:gd name="connsiteY8" fmla="*/ 1011018 h 3508447"/>
              <a:gd name="connsiteX9" fmla="*/ 1795455 w 4924190"/>
              <a:gd name="connsiteY9" fmla="*/ 16223 h 3508447"/>
              <a:gd name="connsiteX10" fmla="*/ 2737759 w 4924190"/>
              <a:gd name="connsiteY10" fmla="*/ 363535 h 3508447"/>
              <a:gd name="connsiteX0" fmla="*/ 2737759 w 4924190"/>
              <a:gd name="connsiteY0" fmla="*/ 347312 h 3492224"/>
              <a:gd name="connsiteX1" fmla="*/ 4038437 w 4924190"/>
              <a:gd name="connsiteY1" fmla="*/ 767597 h 3492224"/>
              <a:gd name="connsiteX2" fmla="*/ 4382344 w 4924190"/>
              <a:gd name="connsiteY2" fmla="*/ 887353 h 3492224"/>
              <a:gd name="connsiteX3" fmla="*/ 4924190 w 4924190"/>
              <a:gd name="connsiteY3" fmla="*/ 1061318 h 3492224"/>
              <a:gd name="connsiteX4" fmla="*/ 4572349 w 4924190"/>
              <a:gd name="connsiteY4" fmla="*/ 2191465 h 3492224"/>
              <a:gd name="connsiteX5" fmla="*/ 2841587 w 4924190"/>
              <a:gd name="connsiteY5" fmla="*/ 3481014 h 3492224"/>
              <a:gd name="connsiteX6" fmla="*/ 193839 w 4924190"/>
              <a:gd name="connsiteY6" fmla="*/ 2563266 h 3492224"/>
              <a:gd name="connsiteX7" fmla="*/ 0 w 4924190"/>
              <a:gd name="connsiteY7" fmla="*/ 2201072 h 3492224"/>
              <a:gd name="connsiteX8" fmla="*/ 568273 w 4924190"/>
              <a:gd name="connsiteY8" fmla="*/ 994795 h 3492224"/>
              <a:gd name="connsiteX9" fmla="*/ 1795455 w 4924190"/>
              <a:gd name="connsiteY9" fmla="*/ 0 h 3492224"/>
              <a:gd name="connsiteX10" fmla="*/ 2737759 w 4924190"/>
              <a:gd name="connsiteY10" fmla="*/ 347312 h 3492224"/>
              <a:gd name="connsiteX0" fmla="*/ 2737759 w 4924190"/>
              <a:gd name="connsiteY0" fmla="*/ 329862 h 3474774"/>
              <a:gd name="connsiteX1" fmla="*/ 4038437 w 4924190"/>
              <a:gd name="connsiteY1" fmla="*/ 750147 h 3474774"/>
              <a:gd name="connsiteX2" fmla="*/ 4382344 w 4924190"/>
              <a:gd name="connsiteY2" fmla="*/ 869903 h 3474774"/>
              <a:gd name="connsiteX3" fmla="*/ 4924190 w 4924190"/>
              <a:gd name="connsiteY3" fmla="*/ 1043868 h 3474774"/>
              <a:gd name="connsiteX4" fmla="*/ 4572349 w 4924190"/>
              <a:gd name="connsiteY4" fmla="*/ 2174015 h 3474774"/>
              <a:gd name="connsiteX5" fmla="*/ 2841587 w 4924190"/>
              <a:gd name="connsiteY5" fmla="*/ 3463564 h 3474774"/>
              <a:gd name="connsiteX6" fmla="*/ 193839 w 4924190"/>
              <a:gd name="connsiteY6" fmla="*/ 2545816 h 3474774"/>
              <a:gd name="connsiteX7" fmla="*/ 0 w 4924190"/>
              <a:gd name="connsiteY7" fmla="*/ 2183622 h 3474774"/>
              <a:gd name="connsiteX8" fmla="*/ 568273 w 4924190"/>
              <a:gd name="connsiteY8" fmla="*/ 977345 h 3474774"/>
              <a:gd name="connsiteX9" fmla="*/ 1773914 w 4924190"/>
              <a:gd name="connsiteY9" fmla="*/ 0 h 3474774"/>
              <a:gd name="connsiteX10" fmla="*/ 2737759 w 4924190"/>
              <a:gd name="connsiteY10" fmla="*/ 329862 h 3474774"/>
              <a:gd name="connsiteX0" fmla="*/ 2737759 w 4924190"/>
              <a:gd name="connsiteY0" fmla="*/ 329862 h 3474774"/>
              <a:gd name="connsiteX1" fmla="*/ 4038437 w 4924190"/>
              <a:gd name="connsiteY1" fmla="*/ 750147 h 3474774"/>
              <a:gd name="connsiteX2" fmla="*/ 4382344 w 4924190"/>
              <a:gd name="connsiteY2" fmla="*/ 869903 h 3474774"/>
              <a:gd name="connsiteX3" fmla="*/ 4924190 w 4924190"/>
              <a:gd name="connsiteY3" fmla="*/ 1043868 h 3474774"/>
              <a:gd name="connsiteX4" fmla="*/ 4572349 w 4924190"/>
              <a:gd name="connsiteY4" fmla="*/ 2174015 h 3474774"/>
              <a:gd name="connsiteX5" fmla="*/ 2841587 w 4924190"/>
              <a:gd name="connsiteY5" fmla="*/ 3463564 h 3474774"/>
              <a:gd name="connsiteX6" fmla="*/ 193839 w 4924190"/>
              <a:gd name="connsiteY6" fmla="*/ 2545816 h 3474774"/>
              <a:gd name="connsiteX7" fmla="*/ 0 w 4924190"/>
              <a:gd name="connsiteY7" fmla="*/ 2183622 h 3474774"/>
              <a:gd name="connsiteX8" fmla="*/ 568273 w 4924190"/>
              <a:gd name="connsiteY8" fmla="*/ 977345 h 3474774"/>
              <a:gd name="connsiteX9" fmla="*/ 1773914 w 4924190"/>
              <a:gd name="connsiteY9" fmla="*/ 0 h 3474774"/>
              <a:gd name="connsiteX10" fmla="*/ 2737759 w 4924190"/>
              <a:gd name="connsiteY10" fmla="*/ 329862 h 3474774"/>
              <a:gd name="connsiteX0" fmla="*/ 2737759 w 4924190"/>
              <a:gd name="connsiteY0" fmla="*/ 329862 h 3474774"/>
              <a:gd name="connsiteX1" fmla="*/ 4038437 w 4924190"/>
              <a:gd name="connsiteY1" fmla="*/ 750147 h 3474774"/>
              <a:gd name="connsiteX2" fmla="*/ 4382344 w 4924190"/>
              <a:gd name="connsiteY2" fmla="*/ 869903 h 3474774"/>
              <a:gd name="connsiteX3" fmla="*/ 4924190 w 4924190"/>
              <a:gd name="connsiteY3" fmla="*/ 1043868 h 3474774"/>
              <a:gd name="connsiteX4" fmla="*/ 4572349 w 4924190"/>
              <a:gd name="connsiteY4" fmla="*/ 2174015 h 3474774"/>
              <a:gd name="connsiteX5" fmla="*/ 2841587 w 4924190"/>
              <a:gd name="connsiteY5" fmla="*/ 3463564 h 3474774"/>
              <a:gd name="connsiteX6" fmla="*/ 193839 w 4924190"/>
              <a:gd name="connsiteY6" fmla="*/ 2545816 h 3474774"/>
              <a:gd name="connsiteX7" fmla="*/ 0 w 4924190"/>
              <a:gd name="connsiteY7" fmla="*/ 2183622 h 3474774"/>
              <a:gd name="connsiteX8" fmla="*/ 568273 w 4924190"/>
              <a:gd name="connsiteY8" fmla="*/ 977345 h 3474774"/>
              <a:gd name="connsiteX9" fmla="*/ 1773914 w 4924190"/>
              <a:gd name="connsiteY9" fmla="*/ 0 h 3474774"/>
              <a:gd name="connsiteX10" fmla="*/ 2737759 w 4924190"/>
              <a:gd name="connsiteY10" fmla="*/ 329862 h 3474774"/>
              <a:gd name="connsiteX0" fmla="*/ 2737759 w 4924190"/>
              <a:gd name="connsiteY0" fmla="*/ 322198 h 3467110"/>
              <a:gd name="connsiteX1" fmla="*/ 4038437 w 4924190"/>
              <a:gd name="connsiteY1" fmla="*/ 742483 h 3467110"/>
              <a:gd name="connsiteX2" fmla="*/ 4382344 w 4924190"/>
              <a:gd name="connsiteY2" fmla="*/ 862239 h 3467110"/>
              <a:gd name="connsiteX3" fmla="*/ 4924190 w 4924190"/>
              <a:gd name="connsiteY3" fmla="*/ 1036204 h 3467110"/>
              <a:gd name="connsiteX4" fmla="*/ 4572349 w 4924190"/>
              <a:gd name="connsiteY4" fmla="*/ 2166351 h 3467110"/>
              <a:gd name="connsiteX5" fmla="*/ 2841587 w 4924190"/>
              <a:gd name="connsiteY5" fmla="*/ 3455900 h 3467110"/>
              <a:gd name="connsiteX6" fmla="*/ 193839 w 4924190"/>
              <a:gd name="connsiteY6" fmla="*/ 2538152 h 3467110"/>
              <a:gd name="connsiteX7" fmla="*/ 0 w 4924190"/>
              <a:gd name="connsiteY7" fmla="*/ 2175958 h 3467110"/>
              <a:gd name="connsiteX8" fmla="*/ 568273 w 4924190"/>
              <a:gd name="connsiteY8" fmla="*/ 969681 h 3467110"/>
              <a:gd name="connsiteX9" fmla="*/ 1747444 w 4924190"/>
              <a:gd name="connsiteY9" fmla="*/ 0 h 3467110"/>
              <a:gd name="connsiteX10" fmla="*/ 2737759 w 4924190"/>
              <a:gd name="connsiteY10" fmla="*/ 322198 h 3467110"/>
              <a:gd name="connsiteX0" fmla="*/ 2737759 w 4924190"/>
              <a:gd name="connsiteY0" fmla="*/ 322198 h 3467110"/>
              <a:gd name="connsiteX1" fmla="*/ 4038437 w 4924190"/>
              <a:gd name="connsiteY1" fmla="*/ 742483 h 3467110"/>
              <a:gd name="connsiteX2" fmla="*/ 4382344 w 4924190"/>
              <a:gd name="connsiteY2" fmla="*/ 862239 h 3467110"/>
              <a:gd name="connsiteX3" fmla="*/ 4924190 w 4924190"/>
              <a:gd name="connsiteY3" fmla="*/ 1036204 h 3467110"/>
              <a:gd name="connsiteX4" fmla="*/ 4572349 w 4924190"/>
              <a:gd name="connsiteY4" fmla="*/ 2166351 h 3467110"/>
              <a:gd name="connsiteX5" fmla="*/ 2841587 w 4924190"/>
              <a:gd name="connsiteY5" fmla="*/ 3455900 h 3467110"/>
              <a:gd name="connsiteX6" fmla="*/ 193839 w 4924190"/>
              <a:gd name="connsiteY6" fmla="*/ 2538152 h 3467110"/>
              <a:gd name="connsiteX7" fmla="*/ 0 w 4924190"/>
              <a:gd name="connsiteY7" fmla="*/ 2175958 h 3467110"/>
              <a:gd name="connsiteX8" fmla="*/ 536618 w 4924190"/>
              <a:gd name="connsiteY8" fmla="*/ 942971 h 3467110"/>
              <a:gd name="connsiteX9" fmla="*/ 1747444 w 4924190"/>
              <a:gd name="connsiteY9" fmla="*/ 0 h 3467110"/>
              <a:gd name="connsiteX10" fmla="*/ 2737759 w 4924190"/>
              <a:gd name="connsiteY10" fmla="*/ 322198 h 3467110"/>
              <a:gd name="connsiteX0" fmla="*/ 2777796 w 4964227"/>
              <a:gd name="connsiteY0" fmla="*/ 322198 h 3467110"/>
              <a:gd name="connsiteX1" fmla="*/ 4078474 w 4964227"/>
              <a:gd name="connsiteY1" fmla="*/ 742483 h 3467110"/>
              <a:gd name="connsiteX2" fmla="*/ 4422381 w 4964227"/>
              <a:gd name="connsiteY2" fmla="*/ 862239 h 3467110"/>
              <a:gd name="connsiteX3" fmla="*/ 4964227 w 4964227"/>
              <a:gd name="connsiteY3" fmla="*/ 1036204 h 3467110"/>
              <a:gd name="connsiteX4" fmla="*/ 4612386 w 4964227"/>
              <a:gd name="connsiteY4" fmla="*/ 2166351 h 3467110"/>
              <a:gd name="connsiteX5" fmla="*/ 2881624 w 4964227"/>
              <a:gd name="connsiteY5" fmla="*/ 3455900 h 3467110"/>
              <a:gd name="connsiteX6" fmla="*/ 233876 w 4964227"/>
              <a:gd name="connsiteY6" fmla="*/ 2538152 h 3467110"/>
              <a:gd name="connsiteX7" fmla="*/ 40037 w 4964227"/>
              <a:gd name="connsiteY7" fmla="*/ 2175958 h 3467110"/>
              <a:gd name="connsiteX8" fmla="*/ 576655 w 4964227"/>
              <a:gd name="connsiteY8" fmla="*/ 942971 h 3467110"/>
              <a:gd name="connsiteX9" fmla="*/ 1787481 w 4964227"/>
              <a:gd name="connsiteY9" fmla="*/ 0 h 3467110"/>
              <a:gd name="connsiteX10" fmla="*/ 2777796 w 4964227"/>
              <a:gd name="connsiteY10" fmla="*/ 322198 h 3467110"/>
              <a:gd name="connsiteX0" fmla="*/ 2846926 w 5033357"/>
              <a:gd name="connsiteY0" fmla="*/ 322198 h 3467110"/>
              <a:gd name="connsiteX1" fmla="*/ 4147604 w 5033357"/>
              <a:gd name="connsiteY1" fmla="*/ 742483 h 3467110"/>
              <a:gd name="connsiteX2" fmla="*/ 4491511 w 5033357"/>
              <a:gd name="connsiteY2" fmla="*/ 862239 h 3467110"/>
              <a:gd name="connsiteX3" fmla="*/ 5033357 w 5033357"/>
              <a:gd name="connsiteY3" fmla="*/ 1036204 h 3467110"/>
              <a:gd name="connsiteX4" fmla="*/ 4681516 w 5033357"/>
              <a:gd name="connsiteY4" fmla="*/ 2166351 h 3467110"/>
              <a:gd name="connsiteX5" fmla="*/ 2950754 w 5033357"/>
              <a:gd name="connsiteY5" fmla="*/ 3455900 h 3467110"/>
              <a:gd name="connsiteX6" fmla="*/ 303006 w 5033357"/>
              <a:gd name="connsiteY6" fmla="*/ 2538152 h 3467110"/>
              <a:gd name="connsiteX7" fmla="*/ 13659 w 5033357"/>
              <a:gd name="connsiteY7" fmla="*/ 2275370 h 3467110"/>
              <a:gd name="connsiteX8" fmla="*/ 645785 w 5033357"/>
              <a:gd name="connsiteY8" fmla="*/ 942971 h 3467110"/>
              <a:gd name="connsiteX9" fmla="*/ 1856611 w 5033357"/>
              <a:gd name="connsiteY9" fmla="*/ 0 h 3467110"/>
              <a:gd name="connsiteX10" fmla="*/ 2846926 w 5033357"/>
              <a:gd name="connsiteY10" fmla="*/ 322198 h 3467110"/>
              <a:gd name="connsiteX0" fmla="*/ 2846926 w 5033357"/>
              <a:gd name="connsiteY0" fmla="*/ 322198 h 3536826"/>
              <a:gd name="connsiteX1" fmla="*/ 4147604 w 5033357"/>
              <a:gd name="connsiteY1" fmla="*/ 742483 h 3536826"/>
              <a:gd name="connsiteX2" fmla="*/ 4491511 w 5033357"/>
              <a:gd name="connsiteY2" fmla="*/ 862239 h 3536826"/>
              <a:gd name="connsiteX3" fmla="*/ 5033357 w 5033357"/>
              <a:gd name="connsiteY3" fmla="*/ 1036204 h 3536826"/>
              <a:gd name="connsiteX4" fmla="*/ 4681516 w 5033357"/>
              <a:gd name="connsiteY4" fmla="*/ 2166351 h 3536826"/>
              <a:gd name="connsiteX5" fmla="*/ 2950754 w 5033357"/>
              <a:gd name="connsiteY5" fmla="*/ 3455900 h 3536826"/>
              <a:gd name="connsiteX6" fmla="*/ 692723 w 5033357"/>
              <a:gd name="connsiteY6" fmla="*/ 2878243 h 3536826"/>
              <a:gd name="connsiteX7" fmla="*/ 13659 w 5033357"/>
              <a:gd name="connsiteY7" fmla="*/ 2275370 h 3536826"/>
              <a:gd name="connsiteX8" fmla="*/ 645785 w 5033357"/>
              <a:gd name="connsiteY8" fmla="*/ 942971 h 3536826"/>
              <a:gd name="connsiteX9" fmla="*/ 1856611 w 5033357"/>
              <a:gd name="connsiteY9" fmla="*/ 0 h 3536826"/>
              <a:gd name="connsiteX10" fmla="*/ 2846926 w 5033357"/>
              <a:gd name="connsiteY10" fmla="*/ 322198 h 3536826"/>
              <a:gd name="connsiteX0" fmla="*/ 2846926 w 5033357"/>
              <a:gd name="connsiteY0" fmla="*/ 322198 h 3525438"/>
              <a:gd name="connsiteX1" fmla="*/ 4147604 w 5033357"/>
              <a:gd name="connsiteY1" fmla="*/ 742483 h 3525438"/>
              <a:gd name="connsiteX2" fmla="*/ 4491511 w 5033357"/>
              <a:gd name="connsiteY2" fmla="*/ 862239 h 3525438"/>
              <a:gd name="connsiteX3" fmla="*/ 5033357 w 5033357"/>
              <a:gd name="connsiteY3" fmla="*/ 1036204 h 3525438"/>
              <a:gd name="connsiteX4" fmla="*/ 4681516 w 5033357"/>
              <a:gd name="connsiteY4" fmla="*/ 2166351 h 3525438"/>
              <a:gd name="connsiteX5" fmla="*/ 2950754 w 5033357"/>
              <a:gd name="connsiteY5" fmla="*/ 3455900 h 3525438"/>
              <a:gd name="connsiteX6" fmla="*/ 692723 w 5033357"/>
              <a:gd name="connsiteY6" fmla="*/ 2878243 h 3525438"/>
              <a:gd name="connsiteX7" fmla="*/ 13659 w 5033357"/>
              <a:gd name="connsiteY7" fmla="*/ 2275370 h 3525438"/>
              <a:gd name="connsiteX8" fmla="*/ 645785 w 5033357"/>
              <a:gd name="connsiteY8" fmla="*/ 942971 h 3525438"/>
              <a:gd name="connsiteX9" fmla="*/ 1856611 w 5033357"/>
              <a:gd name="connsiteY9" fmla="*/ 0 h 3525438"/>
              <a:gd name="connsiteX10" fmla="*/ 2846926 w 5033357"/>
              <a:gd name="connsiteY10" fmla="*/ 322198 h 3525438"/>
              <a:gd name="connsiteX0" fmla="*/ 2846926 w 5033357"/>
              <a:gd name="connsiteY0" fmla="*/ 322198 h 3540608"/>
              <a:gd name="connsiteX1" fmla="*/ 4147604 w 5033357"/>
              <a:gd name="connsiteY1" fmla="*/ 742483 h 3540608"/>
              <a:gd name="connsiteX2" fmla="*/ 4491511 w 5033357"/>
              <a:gd name="connsiteY2" fmla="*/ 862239 h 3540608"/>
              <a:gd name="connsiteX3" fmla="*/ 5033357 w 5033357"/>
              <a:gd name="connsiteY3" fmla="*/ 1036204 h 3540608"/>
              <a:gd name="connsiteX4" fmla="*/ 4681516 w 5033357"/>
              <a:gd name="connsiteY4" fmla="*/ 2166351 h 3540608"/>
              <a:gd name="connsiteX5" fmla="*/ 2950754 w 5033357"/>
              <a:gd name="connsiteY5" fmla="*/ 3455900 h 3540608"/>
              <a:gd name="connsiteX6" fmla="*/ 654572 w 5033357"/>
              <a:gd name="connsiteY6" fmla="*/ 2922926 h 3540608"/>
              <a:gd name="connsiteX7" fmla="*/ 13659 w 5033357"/>
              <a:gd name="connsiteY7" fmla="*/ 2275370 h 3540608"/>
              <a:gd name="connsiteX8" fmla="*/ 645785 w 5033357"/>
              <a:gd name="connsiteY8" fmla="*/ 942971 h 3540608"/>
              <a:gd name="connsiteX9" fmla="*/ 1856611 w 5033357"/>
              <a:gd name="connsiteY9" fmla="*/ 0 h 3540608"/>
              <a:gd name="connsiteX10" fmla="*/ 2846926 w 5033357"/>
              <a:gd name="connsiteY10" fmla="*/ 322198 h 3540608"/>
              <a:gd name="connsiteX0" fmla="*/ 2846926 w 5033357"/>
              <a:gd name="connsiteY0" fmla="*/ 322198 h 3513530"/>
              <a:gd name="connsiteX1" fmla="*/ 4147604 w 5033357"/>
              <a:gd name="connsiteY1" fmla="*/ 742483 h 3513530"/>
              <a:gd name="connsiteX2" fmla="*/ 4491511 w 5033357"/>
              <a:gd name="connsiteY2" fmla="*/ 862239 h 3513530"/>
              <a:gd name="connsiteX3" fmla="*/ 5033357 w 5033357"/>
              <a:gd name="connsiteY3" fmla="*/ 1036204 h 3513530"/>
              <a:gd name="connsiteX4" fmla="*/ 4681516 w 5033357"/>
              <a:gd name="connsiteY4" fmla="*/ 2166351 h 3513530"/>
              <a:gd name="connsiteX5" fmla="*/ 2950754 w 5033357"/>
              <a:gd name="connsiteY5" fmla="*/ 3455900 h 3513530"/>
              <a:gd name="connsiteX6" fmla="*/ 654572 w 5033357"/>
              <a:gd name="connsiteY6" fmla="*/ 2922926 h 3513530"/>
              <a:gd name="connsiteX7" fmla="*/ 13659 w 5033357"/>
              <a:gd name="connsiteY7" fmla="*/ 2275370 h 3513530"/>
              <a:gd name="connsiteX8" fmla="*/ 645785 w 5033357"/>
              <a:gd name="connsiteY8" fmla="*/ 942971 h 3513530"/>
              <a:gd name="connsiteX9" fmla="*/ 1856611 w 5033357"/>
              <a:gd name="connsiteY9" fmla="*/ 0 h 3513530"/>
              <a:gd name="connsiteX10" fmla="*/ 2846926 w 5033357"/>
              <a:gd name="connsiteY10" fmla="*/ 322198 h 3513530"/>
              <a:gd name="connsiteX0" fmla="*/ 2860567 w 5046998"/>
              <a:gd name="connsiteY0" fmla="*/ 322198 h 3513530"/>
              <a:gd name="connsiteX1" fmla="*/ 4161245 w 5046998"/>
              <a:gd name="connsiteY1" fmla="*/ 742483 h 3513530"/>
              <a:gd name="connsiteX2" fmla="*/ 4505152 w 5046998"/>
              <a:gd name="connsiteY2" fmla="*/ 862239 h 3513530"/>
              <a:gd name="connsiteX3" fmla="*/ 5046998 w 5046998"/>
              <a:gd name="connsiteY3" fmla="*/ 1036204 h 3513530"/>
              <a:gd name="connsiteX4" fmla="*/ 4695157 w 5046998"/>
              <a:gd name="connsiteY4" fmla="*/ 2166351 h 3513530"/>
              <a:gd name="connsiteX5" fmla="*/ 2964395 w 5046998"/>
              <a:gd name="connsiteY5" fmla="*/ 3455900 h 3513530"/>
              <a:gd name="connsiteX6" fmla="*/ 668213 w 5046998"/>
              <a:gd name="connsiteY6" fmla="*/ 2922926 h 3513530"/>
              <a:gd name="connsiteX7" fmla="*/ 10432 w 5046998"/>
              <a:gd name="connsiteY7" fmla="*/ 2278013 h 3513530"/>
              <a:gd name="connsiteX8" fmla="*/ 659426 w 5046998"/>
              <a:gd name="connsiteY8" fmla="*/ 942971 h 3513530"/>
              <a:gd name="connsiteX9" fmla="*/ 1870252 w 5046998"/>
              <a:gd name="connsiteY9" fmla="*/ 0 h 3513530"/>
              <a:gd name="connsiteX10" fmla="*/ 2860567 w 5046998"/>
              <a:gd name="connsiteY10" fmla="*/ 322198 h 3513530"/>
              <a:gd name="connsiteX0" fmla="*/ 2754825 w 4941256"/>
              <a:gd name="connsiteY0" fmla="*/ 322198 h 3513530"/>
              <a:gd name="connsiteX1" fmla="*/ 4055503 w 4941256"/>
              <a:gd name="connsiteY1" fmla="*/ 742483 h 3513530"/>
              <a:gd name="connsiteX2" fmla="*/ 4399410 w 4941256"/>
              <a:gd name="connsiteY2" fmla="*/ 862239 h 3513530"/>
              <a:gd name="connsiteX3" fmla="*/ 4941256 w 4941256"/>
              <a:gd name="connsiteY3" fmla="*/ 1036204 h 3513530"/>
              <a:gd name="connsiteX4" fmla="*/ 4589415 w 4941256"/>
              <a:gd name="connsiteY4" fmla="*/ 2166351 h 3513530"/>
              <a:gd name="connsiteX5" fmla="*/ 2858653 w 4941256"/>
              <a:gd name="connsiteY5" fmla="*/ 3455900 h 3513530"/>
              <a:gd name="connsiteX6" fmla="*/ 562471 w 4941256"/>
              <a:gd name="connsiteY6" fmla="*/ 2922926 h 3513530"/>
              <a:gd name="connsiteX7" fmla="*/ 53362 w 4941256"/>
              <a:gd name="connsiteY7" fmla="*/ 2416587 h 3513530"/>
              <a:gd name="connsiteX8" fmla="*/ 553684 w 4941256"/>
              <a:gd name="connsiteY8" fmla="*/ 942971 h 3513530"/>
              <a:gd name="connsiteX9" fmla="*/ 1764510 w 4941256"/>
              <a:gd name="connsiteY9" fmla="*/ 0 h 3513530"/>
              <a:gd name="connsiteX10" fmla="*/ 2754825 w 4941256"/>
              <a:gd name="connsiteY10" fmla="*/ 322198 h 3513530"/>
              <a:gd name="connsiteX0" fmla="*/ 2778659 w 4965090"/>
              <a:gd name="connsiteY0" fmla="*/ 322198 h 3513530"/>
              <a:gd name="connsiteX1" fmla="*/ 4079337 w 4965090"/>
              <a:gd name="connsiteY1" fmla="*/ 742483 h 3513530"/>
              <a:gd name="connsiteX2" fmla="*/ 4423244 w 4965090"/>
              <a:gd name="connsiteY2" fmla="*/ 862239 h 3513530"/>
              <a:gd name="connsiteX3" fmla="*/ 4965090 w 4965090"/>
              <a:gd name="connsiteY3" fmla="*/ 1036204 h 3513530"/>
              <a:gd name="connsiteX4" fmla="*/ 4613249 w 4965090"/>
              <a:gd name="connsiteY4" fmla="*/ 2166351 h 3513530"/>
              <a:gd name="connsiteX5" fmla="*/ 2882487 w 4965090"/>
              <a:gd name="connsiteY5" fmla="*/ 3455900 h 3513530"/>
              <a:gd name="connsiteX6" fmla="*/ 586305 w 4965090"/>
              <a:gd name="connsiteY6" fmla="*/ 2922926 h 3513530"/>
              <a:gd name="connsiteX7" fmla="*/ 39587 w 4965090"/>
              <a:gd name="connsiteY7" fmla="*/ 2281727 h 3513530"/>
              <a:gd name="connsiteX8" fmla="*/ 577518 w 4965090"/>
              <a:gd name="connsiteY8" fmla="*/ 942971 h 3513530"/>
              <a:gd name="connsiteX9" fmla="*/ 1788344 w 4965090"/>
              <a:gd name="connsiteY9" fmla="*/ 0 h 3513530"/>
              <a:gd name="connsiteX10" fmla="*/ 2778659 w 4965090"/>
              <a:gd name="connsiteY10" fmla="*/ 322198 h 3513530"/>
              <a:gd name="connsiteX0" fmla="*/ 2790494 w 4976925"/>
              <a:gd name="connsiteY0" fmla="*/ 322198 h 3513530"/>
              <a:gd name="connsiteX1" fmla="*/ 4091172 w 4976925"/>
              <a:gd name="connsiteY1" fmla="*/ 742483 h 3513530"/>
              <a:gd name="connsiteX2" fmla="*/ 4435079 w 4976925"/>
              <a:gd name="connsiteY2" fmla="*/ 862239 h 3513530"/>
              <a:gd name="connsiteX3" fmla="*/ 4976925 w 4976925"/>
              <a:gd name="connsiteY3" fmla="*/ 1036204 h 3513530"/>
              <a:gd name="connsiteX4" fmla="*/ 4625084 w 4976925"/>
              <a:gd name="connsiteY4" fmla="*/ 2166351 h 3513530"/>
              <a:gd name="connsiteX5" fmla="*/ 2894322 w 4976925"/>
              <a:gd name="connsiteY5" fmla="*/ 3455900 h 3513530"/>
              <a:gd name="connsiteX6" fmla="*/ 598140 w 4976925"/>
              <a:gd name="connsiteY6" fmla="*/ 2922926 h 3513530"/>
              <a:gd name="connsiteX7" fmla="*/ 33755 w 4976925"/>
              <a:gd name="connsiteY7" fmla="*/ 2439321 h 3513530"/>
              <a:gd name="connsiteX8" fmla="*/ 589353 w 4976925"/>
              <a:gd name="connsiteY8" fmla="*/ 942971 h 3513530"/>
              <a:gd name="connsiteX9" fmla="*/ 1800179 w 4976925"/>
              <a:gd name="connsiteY9" fmla="*/ 0 h 3513530"/>
              <a:gd name="connsiteX10" fmla="*/ 2790494 w 4976925"/>
              <a:gd name="connsiteY10" fmla="*/ 322198 h 3513530"/>
              <a:gd name="connsiteX0" fmla="*/ 2790494 w 4976925"/>
              <a:gd name="connsiteY0" fmla="*/ 322198 h 3500362"/>
              <a:gd name="connsiteX1" fmla="*/ 4091172 w 4976925"/>
              <a:gd name="connsiteY1" fmla="*/ 742483 h 3500362"/>
              <a:gd name="connsiteX2" fmla="*/ 4435079 w 4976925"/>
              <a:gd name="connsiteY2" fmla="*/ 862239 h 3500362"/>
              <a:gd name="connsiteX3" fmla="*/ 4976925 w 4976925"/>
              <a:gd name="connsiteY3" fmla="*/ 1036204 h 3500362"/>
              <a:gd name="connsiteX4" fmla="*/ 4625084 w 4976925"/>
              <a:gd name="connsiteY4" fmla="*/ 2166351 h 3500362"/>
              <a:gd name="connsiteX5" fmla="*/ 2894322 w 4976925"/>
              <a:gd name="connsiteY5" fmla="*/ 3455900 h 3500362"/>
              <a:gd name="connsiteX6" fmla="*/ 679629 w 4976925"/>
              <a:gd name="connsiteY6" fmla="*/ 2867935 h 3500362"/>
              <a:gd name="connsiteX7" fmla="*/ 33755 w 4976925"/>
              <a:gd name="connsiteY7" fmla="*/ 2439321 h 3500362"/>
              <a:gd name="connsiteX8" fmla="*/ 589353 w 4976925"/>
              <a:gd name="connsiteY8" fmla="*/ 942971 h 3500362"/>
              <a:gd name="connsiteX9" fmla="*/ 1800179 w 4976925"/>
              <a:gd name="connsiteY9" fmla="*/ 0 h 3500362"/>
              <a:gd name="connsiteX10" fmla="*/ 2790494 w 4976925"/>
              <a:gd name="connsiteY10" fmla="*/ 322198 h 3500362"/>
              <a:gd name="connsiteX0" fmla="*/ 2762432 w 4948863"/>
              <a:gd name="connsiteY0" fmla="*/ 322198 h 3500362"/>
              <a:gd name="connsiteX1" fmla="*/ 4063110 w 4948863"/>
              <a:gd name="connsiteY1" fmla="*/ 742483 h 3500362"/>
              <a:gd name="connsiteX2" fmla="*/ 4407017 w 4948863"/>
              <a:gd name="connsiteY2" fmla="*/ 862239 h 3500362"/>
              <a:gd name="connsiteX3" fmla="*/ 4948863 w 4948863"/>
              <a:gd name="connsiteY3" fmla="*/ 1036204 h 3500362"/>
              <a:gd name="connsiteX4" fmla="*/ 4597022 w 4948863"/>
              <a:gd name="connsiteY4" fmla="*/ 2166351 h 3500362"/>
              <a:gd name="connsiteX5" fmla="*/ 2866260 w 4948863"/>
              <a:gd name="connsiteY5" fmla="*/ 3455900 h 3500362"/>
              <a:gd name="connsiteX6" fmla="*/ 651567 w 4948863"/>
              <a:gd name="connsiteY6" fmla="*/ 2867935 h 3500362"/>
              <a:gd name="connsiteX7" fmla="*/ 5693 w 4948863"/>
              <a:gd name="connsiteY7" fmla="*/ 2439321 h 3500362"/>
              <a:gd name="connsiteX8" fmla="*/ 685607 w 4948863"/>
              <a:gd name="connsiteY8" fmla="*/ 828490 h 3500362"/>
              <a:gd name="connsiteX9" fmla="*/ 1772117 w 4948863"/>
              <a:gd name="connsiteY9" fmla="*/ 0 h 3500362"/>
              <a:gd name="connsiteX10" fmla="*/ 2762432 w 4948863"/>
              <a:gd name="connsiteY10" fmla="*/ 322198 h 3500362"/>
              <a:gd name="connsiteX0" fmla="*/ 2756739 w 4943170"/>
              <a:gd name="connsiteY0" fmla="*/ 322198 h 3500362"/>
              <a:gd name="connsiteX1" fmla="*/ 4057417 w 4943170"/>
              <a:gd name="connsiteY1" fmla="*/ 742483 h 3500362"/>
              <a:gd name="connsiteX2" fmla="*/ 4401324 w 4943170"/>
              <a:gd name="connsiteY2" fmla="*/ 862239 h 3500362"/>
              <a:gd name="connsiteX3" fmla="*/ 4943170 w 4943170"/>
              <a:gd name="connsiteY3" fmla="*/ 1036204 h 3500362"/>
              <a:gd name="connsiteX4" fmla="*/ 4591329 w 4943170"/>
              <a:gd name="connsiteY4" fmla="*/ 2166351 h 3500362"/>
              <a:gd name="connsiteX5" fmla="*/ 2860567 w 4943170"/>
              <a:gd name="connsiteY5" fmla="*/ 3455900 h 3500362"/>
              <a:gd name="connsiteX6" fmla="*/ 645874 w 4943170"/>
              <a:gd name="connsiteY6" fmla="*/ 2867935 h 3500362"/>
              <a:gd name="connsiteX7" fmla="*/ 0 w 4943170"/>
              <a:gd name="connsiteY7" fmla="*/ 2439321 h 3500362"/>
              <a:gd name="connsiteX8" fmla="*/ 679914 w 4943170"/>
              <a:gd name="connsiteY8" fmla="*/ 828490 h 3500362"/>
              <a:gd name="connsiteX9" fmla="*/ 1766424 w 4943170"/>
              <a:gd name="connsiteY9" fmla="*/ 0 h 3500362"/>
              <a:gd name="connsiteX10" fmla="*/ 2756739 w 4943170"/>
              <a:gd name="connsiteY10" fmla="*/ 322198 h 3500362"/>
              <a:gd name="connsiteX0" fmla="*/ 2763284 w 4949715"/>
              <a:gd name="connsiteY0" fmla="*/ 322198 h 3500362"/>
              <a:gd name="connsiteX1" fmla="*/ 4063962 w 4949715"/>
              <a:gd name="connsiteY1" fmla="*/ 742483 h 3500362"/>
              <a:gd name="connsiteX2" fmla="*/ 4407869 w 4949715"/>
              <a:gd name="connsiteY2" fmla="*/ 862239 h 3500362"/>
              <a:gd name="connsiteX3" fmla="*/ 4949715 w 4949715"/>
              <a:gd name="connsiteY3" fmla="*/ 1036204 h 3500362"/>
              <a:gd name="connsiteX4" fmla="*/ 4597874 w 4949715"/>
              <a:gd name="connsiteY4" fmla="*/ 2166351 h 3500362"/>
              <a:gd name="connsiteX5" fmla="*/ 2867112 w 4949715"/>
              <a:gd name="connsiteY5" fmla="*/ 3455900 h 3500362"/>
              <a:gd name="connsiteX6" fmla="*/ 652419 w 4949715"/>
              <a:gd name="connsiteY6" fmla="*/ 2867935 h 3500362"/>
              <a:gd name="connsiteX7" fmla="*/ 6545 w 4949715"/>
              <a:gd name="connsiteY7" fmla="*/ 2439321 h 3500362"/>
              <a:gd name="connsiteX8" fmla="*/ 502965 w 4949715"/>
              <a:gd name="connsiteY8" fmla="*/ 1054288 h 3500362"/>
              <a:gd name="connsiteX9" fmla="*/ 1772969 w 4949715"/>
              <a:gd name="connsiteY9" fmla="*/ 0 h 3500362"/>
              <a:gd name="connsiteX10" fmla="*/ 2763284 w 4949715"/>
              <a:gd name="connsiteY10" fmla="*/ 322198 h 3500362"/>
              <a:gd name="connsiteX0" fmla="*/ 2763284 w 4949715"/>
              <a:gd name="connsiteY0" fmla="*/ 322198 h 3540287"/>
              <a:gd name="connsiteX1" fmla="*/ 4063962 w 4949715"/>
              <a:gd name="connsiteY1" fmla="*/ 742483 h 3540287"/>
              <a:gd name="connsiteX2" fmla="*/ 4407869 w 4949715"/>
              <a:gd name="connsiteY2" fmla="*/ 862239 h 3540287"/>
              <a:gd name="connsiteX3" fmla="*/ 4949715 w 4949715"/>
              <a:gd name="connsiteY3" fmla="*/ 1036204 h 3540287"/>
              <a:gd name="connsiteX4" fmla="*/ 4597874 w 4949715"/>
              <a:gd name="connsiteY4" fmla="*/ 2166351 h 3540287"/>
              <a:gd name="connsiteX5" fmla="*/ 2867112 w 4949715"/>
              <a:gd name="connsiteY5" fmla="*/ 3455900 h 3540287"/>
              <a:gd name="connsiteX6" fmla="*/ 711825 w 4949715"/>
              <a:gd name="connsiteY6" fmla="*/ 3009936 h 3540287"/>
              <a:gd name="connsiteX7" fmla="*/ 6545 w 4949715"/>
              <a:gd name="connsiteY7" fmla="*/ 2439321 h 3540287"/>
              <a:gd name="connsiteX8" fmla="*/ 502965 w 4949715"/>
              <a:gd name="connsiteY8" fmla="*/ 1054288 h 3540287"/>
              <a:gd name="connsiteX9" fmla="*/ 1772969 w 4949715"/>
              <a:gd name="connsiteY9" fmla="*/ 0 h 3540287"/>
              <a:gd name="connsiteX10" fmla="*/ 2763284 w 4949715"/>
              <a:gd name="connsiteY10" fmla="*/ 322198 h 3540287"/>
              <a:gd name="connsiteX0" fmla="*/ 2763284 w 4949715"/>
              <a:gd name="connsiteY0" fmla="*/ 322198 h 3482737"/>
              <a:gd name="connsiteX1" fmla="*/ 4063962 w 4949715"/>
              <a:gd name="connsiteY1" fmla="*/ 742483 h 3482737"/>
              <a:gd name="connsiteX2" fmla="*/ 4407869 w 4949715"/>
              <a:gd name="connsiteY2" fmla="*/ 862239 h 3482737"/>
              <a:gd name="connsiteX3" fmla="*/ 4949715 w 4949715"/>
              <a:gd name="connsiteY3" fmla="*/ 1036204 h 3482737"/>
              <a:gd name="connsiteX4" fmla="*/ 4597874 w 4949715"/>
              <a:gd name="connsiteY4" fmla="*/ 2166351 h 3482737"/>
              <a:gd name="connsiteX5" fmla="*/ 2867112 w 4949715"/>
              <a:gd name="connsiteY5" fmla="*/ 3455900 h 3482737"/>
              <a:gd name="connsiteX6" fmla="*/ 711825 w 4949715"/>
              <a:gd name="connsiteY6" fmla="*/ 3009936 h 3482737"/>
              <a:gd name="connsiteX7" fmla="*/ 103024 w 4949715"/>
              <a:gd name="connsiteY7" fmla="*/ 2573449 h 3482737"/>
              <a:gd name="connsiteX8" fmla="*/ 6545 w 4949715"/>
              <a:gd name="connsiteY8" fmla="*/ 2439321 h 3482737"/>
              <a:gd name="connsiteX9" fmla="*/ 502965 w 4949715"/>
              <a:gd name="connsiteY9" fmla="*/ 1054288 h 3482737"/>
              <a:gd name="connsiteX10" fmla="*/ 1772969 w 4949715"/>
              <a:gd name="connsiteY10" fmla="*/ 0 h 3482737"/>
              <a:gd name="connsiteX11" fmla="*/ 2763284 w 4949715"/>
              <a:gd name="connsiteY11" fmla="*/ 322198 h 3482737"/>
              <a:gd name="connsiteX0" fmla="*/ 2763284 w 4949715"/>
              <a:gd name="connsiteY0" fmla="*/ 322198 h 3482737"/>
              <a:gd name="connsiteX1" fmla="*/ 4063962 w 4949715"/>
              <a:gd name="connsiteY1" fmla="*/ 742483 h 3482737"/>
              <a:gd name="connsiteX2" fmla="*/ 4407869 w 4949715"/>
              <a:gd name="connsiteY2" fmla="*/ 862239 h 3482737"/>
              <a:gd name="connsiteX3" fmla="*/ 4949715 w 4949715"/>
              <a:gd name="connsiteY3" fmla="*/ 1036204 h 3482737"/>
              <a:gd name="connsiteX4" fmla="*/ 4597874 w 4949715"/>
              <a:gd name="connsiteY4" fmla="*/ 2166351 h 3482737"/>
              <a:gd name="connsiteX5" fmla="*/ 2867112 w 4949715"/>
              <a:gd name="connsiteY5" fmla="*/ 3455900 h 3482737"/>
              <a:gd name="connsiteX6" fmla="*/ 711825 w 4949715"/>
              <a:gd name="connsiteY6" fmla="*/ 3009936 h 3482737"/>
              <a:gd name="connsiteX7" fmla="*/ 103024 w 4949715"/>
              <a:gd name="connsiteY7" fmla="*/ 2573449 h 3482737"/>
              <a:gd name="connsiteX8" fmla="*/ 6545 w 4949715"/>
              <a:gd name="connsiteY8" fmla="*/ 2439321 h 3482737"/>
              <a:gd name="connsiteX9" fmla="*/ 502965 w 4949715"/>
              <a:gd name="connsiteY9" fmla="*/ 1054288 h 3482737"/>
              <a:gd name="connsiteX10" fmla="*/ 1772969 w 4949715"/>
              <a:gd name="connsiteY10" fmla="*/ 0 h 3482737"/>
              <a:gd name="connsiteX11" fmla="*/ 2763284 w 4949715"/>
              <a:gd name="connsiteY11" fmla="*/ 322198 h 3482737"/>
              <a:gd name="connsiteX0" fmla="*/ 2763284 w 4949715"/>
              <a:gd name="connsiteY0" fmla="*/ 322198 h 3482737"/>
              <a:gd name="connsiteX1" fmla="*/ 4063962 w 4949715"/>
              <a:gd name="connsiteY1" fmla="*/ 742483 h 3482737"/>
              <a:gd name="connsiteX2" fmla="*/ 4407869 w 4949715"/>
              <a:gd name="connsiteY2" fmla="*/ 862239 h 3482737"/>
              <a:gd name="connsiteX3" fmla="*/ 4949715 w 4949715"/>
              <a:gd name="connsiteY3" fmla="*/ 1036204 h 3482737"/>
              <a:gd name="connsiteX4" fmla="*/ 4597874 w 4949715"/>
              <a:gd name="connsiteY4" fmla="*/ 2166351 h 3482737"/>
              <a:gd name="connsiteX5" fmla="*/ 2867112 w 4949715"/>
              <a:gd name="connsiteY5" fmla="*/ 3455900 h 3482737"/>
              <a:gd name="connsiteX6" fmla="*/ 711825 w 4949715"/>
              <a:gd name="connsiteY6" fmla="*/ 3009936 h 3482737"/>
              <a:gd name="connsiteX7" fmla="*/ 103024 w 4949715"/>
              <a:gd name="connsiteY7" fmla="*/ 2573449 h 3482737"/>
              <a:gd name="connsiteX8" fmla="*/ 6545 w 4949715"/>
              <a:gd name="connsiteY8" fmla="*/ 2439321 h 3482737"/>
              <a:gd name="connsiteX9" fmla="*/ 502965 w 4949715"/>
              <a:gd name="connsiteY9" fmla="*/ 1054288 h 3482737"/>
              <a:gd name="connsiteX10" fmla="*/ 1772969 w 4949715"/>
              <a:gd name="connsiteY10" fmla="*/ 0 h 3482737"/>
              <a:gd name="connsiteX11" fmla="*/ 2763284 w 4949715"/>
              <a:gd name="connsiteY11" fmla="*/ 322198 h 3482737"/>
              <a:gd name="connsiteX0" fmla="*/ 2763284 w 4949715"/>
              <a:gd name="connsiteY0" fmla="*/ 322198 h 3482737"/>
              <a:gd name="connsiteX1" fmla="*/ 4063962 w 4949715"/>
              <a:gd name="connsiteY1" fmla="*/ 742483 h 3482737"/>
              <a:gd name="connsiteX2" fmla="*/ 4407869 w 4949715"/>
              <a:gd name="connsiteY2" fmla="*/ 862239 h 3482737"/>
              <a:gd name="connsiteX3" fmla="*/ 4949715 w 4949715"/>
              <a:gd name="connsiteY3" fmla="*/ 1036204 h 3482737"/>
              <a:gd name="connsiteX4" fmla="*/ 4597874 w 4949715"/>
              <a:gd name="connsiteY4" fmla="*/ 2166351 h 3482737"/>
              <a:gd name="connsiteX5" fmla="*/ 2867112 w 4949715"/>
              <a:gd name="connsiteY5" fmla="*/ 3455900 h 3482737"/>
              <a:gd name="connsiteX6" fmla="*/ 711825 w 4949715"/>
              <a:gd name="connsiteY6" fmla="*/ 3009936 h 3482737"/>
              <a:gd name="connsiteX7" fmla="*/ 265972 w 4949715"/>
              <a:gd name="connsiteY7" fmla="*/ 2692192 h 3482737"/>
              <a:gd name="connsiteX8" fmla="*/ 6545 w 4949715"/>
              <a:gd name="connsiteY8" fmla="*/ 2439321 h 3482737"/>
              <a:gd name="connsiteX9" fmla="*/ 502965 w 4949715"/>
              <a:gd name="connsiteY9" fmla="*/ 1054288 h 3482737"/>
              <a:gd name="connsiteX10" fmla="*/ 1772969 w 4949715"/>
              <a:gd name="connsiteY10" fmla="*/ 0 h 3482737"/>
              <a:gd name="connsiteX11" fmla="*/ 2763284 w 4949715"/>
              <a:gd name="connsiteY11" fmla="*/ 322198 h 3482737"/>
              <a:gd name="connsiteX0" fmla="*/ 2763284 w 4949715"/>
              <a:gd name="connsiteY0" fmla="*/ 322198 h 3482737"/>
              <a:gd name="connsiteX1" fmla="*/ 4063962 w 4949715"/>
              <a:gd name="connsiteY1" fmla="*/ 742483 h 3482737"/>
              <a:gd name="connsiteX2" fmla="*/ 4407869 w 4949715"/>
              <a:gd name="connsiteY2" fmla="*/ 862239 h 3482737"/>
              <a:gd name="connsiteX3" fmla="*/ 4949715 w 4949715"/>
              <a:gd name="connsiteY3" fmla="*/ 1036204 h 3482737"/>
              <a:gd name="connsiteX4" fmla="*/ 4597874 w 4949715"/>
              <a:gd name="connsiteY4" fmla="*/ 2166351 h 3482737"/>
              <a:gd name="connsiteX5" fmla="*/ 2867112 w 4949715"/>
              <a:gd name="connsiteY5" fmla="*/ 3455900 h 3482737"/>
              <a:gd name="connsiteX6" fmla="*/ 711825 w 4949715"/>
              <a:gd name="connsiteY6" fmla="*/ 3009936 h 3482737"/>
              <a:gd name="connsiteX7" fmla="*/ 265972 w 4949715"/>
              <a:gd name="connsiteY7" fmla="*/ 2692192 h 3482737"/>
              <a:gd name="connsiteX8" fmla="*/ 6545 w 4949715"/>
              <a:gd name="connsiteY8" fmla="*/ 2439321 h 3482737"/>
              <a:gd name="connsiteX9" fmla="*/ 502965 w 4949715"/>
              <a:gd name="connsiteY9" fmla="*/ 1054288 h 3482737"/>
              <a:gd name="connsiteX10" fmla="*/ 1772969 w 4949715"/>
              <a:gd name="connsiteY10" fmla="*/ 0 h 3482737"/>
              <a:gd name="connsiteX11" fmla="*/ 2763284 w 4949715"/>
              <a:gd name="connsiteY11" fmla="*/ 322198 h 3482737"/>
              <a:gd name="connsiteX0" fmla="*/ 2763284 w 4949715"/>
              <a:gd name="connsiteY0" fmla="*/ 322198 h 3540250"/>
              <a:gd name="connsiteX1" fmla="*/ 4063962 w 4949715"/>
              <a:gd name="connsiteY1" fmla="*/ 742483 h 3540250"/>
              <a:gd name="connsiteX2" fmla="*/ 4407869 w 4949715"/>
              <a:gd name="connsiteY2" fmla="*/ 862239 h 3540250"/>
              <a:gd name="connsiteX3" fmla="*/ 4949715 w 4949715"/>
              <a:gd name="connsiteY3" fmla="*/ 1036204 h 3540250"/>
              <a:gd name="connsiteX4" fmla="*/ 4597874 w 4949715"/>
              <a:gd name="connsiteY4" fmla="*/ 2166351 h 3540250"/>
              <a:gd name="connsiteX5" fmla="*/ 2867112 w 4949715"/>
              <a:gd name="connsiteY5" fmla="*/ 3455900 h 3540250"/>
              <a:gd name="connsiteX6" fmla="*/ 1492345 w 4949715"/>
              <a:gd name="connsiteY6" fmla="*/ 3331031 h 3540250"/>
              <a:gd name="connsiteX7" fmla="*/ 265972 w 4949715"/>
              <a:gd name="connsiteY7" fmla="*/ 2692192 h 3540250"/>
              <a:gd name="connsiteX8" fmla="*/ 6545 w 4949715"/>
              <a:gd name="connsiteY8" fmla="*/ 2439321 h 3540250"/>
              <a:gd name="connsiteX9" fmla="*/ 502965 w 4949715"/>
              <a:gd name="connsiteY9" fmla="*/ 1054288 h 3540250"/>
              <a:gd name="connsiteX10" fmla="*/ 1772969 w 4949715"/>
              <a:gd name="connsiteY10" fmla="*/ 0 h 3540250"/>
              <a:gd name="connsiteX11" fmla="*/ 2763284 w 4949715"/>
              <a:gd name="connsiteY11" fmla="*/ 322198 h 3540250"/>
              <a:gd name="connsiteX0" fmla="*/ 2763284 w 4949715"/>
              <a:gd name="connsiteY0" fmla="*/ 322198 h 3540250"/>
              <a:gd name="connsiteX1" fmla="*/ 4063962 w 4949715"/>
              <a:gd name="connsiteY1" fmla="*/ 742483 h 3540250"/>
              <a:gd name="connsiteX2" fmla="*/ 4407869 w 4949715"/>
              <a:gd name="connsiteY2" fmla="*/ 862239 h 3540250"/>
              <a:gd name="connsiteX3" fmla="*/ 4949715 w 4949715"/>
              <a:gd name="connsiteY3" fmla="*/ 1036204 h 3540250"/>
              <a:gd name="connsiteX4" fmla="*/ 4597874 w 4949715"/>
              <a:gd name="connsiteY4" fmla="*/ 2166351 h 3540250"/>
              <a:gd name="connsiteX5" fmla="*/ 2867112 w 4949715"/>
              <a:gd name="connsiteY5" fmla="*/ 3455900 h 3540250"/>
              <a:gd name="connsiteX6" fmla="*/ 1492345 w 4949715"/>
              <a:gd name="connsiteY6" fmla="*/ 3331031 h 3540250"/>
              <a:gd name="connsiteX7" fmla="*/ 265972 w 4949715"/>
              <a:gd name="connsiteY7" fmla="*/ 2692192 h 3540250"/>
              <a:gd name="connsiteX8" fmla="*/ 6545 w 4949715"/>
              <a:gd name="connsiteY8" fmla="*/ 2439321 h 3540250"/>
              <a:gd name="connsiteX9" fmla="*/ 502965 w 4949715"/>
              <a:gd name="connsiteY9" fmla="*/ 1054288 h 3540250"/>
              <a:gd name="connsiteX10" fmla="*/ 1772969 w 4949715"/>
              <a:gd name="connsiteY10" fmla="*/ 0 h 3540250"/>
              <a:gd name="connsiteX11" fmla="*/ 2763284 w 4949715"/>
              <a:gd name="connsiteY11" fmla="*/ 322198 h 3540250"/>
              <a:gd name="connsiteX0" fmla="*/ 2763284 w 4949715"/>
              <a:gd name="connsiteY0" fmla="*/ 322198 h 3550630"/>
              <a:gd name="connsiteX1" fmla="*/ 4063962 w 4949715"/>
              <a:gd name="connsiteY1" fmla="*/ 742483 h 3550630"/>
              <a:gd name="connsiteX2" fmla="*/ 4407869 w 4949715"/>
              <a:gd name="connsiteY2" fmla="*/ 862239 h 3550630"/>
              <a:gd name="connsiteX3" fmla="*/ 4949715 w 4949715"/>
              <a:gd name="connsiteY3" fmla="*/ 1036204 h 3550630"/>
              <a:gd name="connsiteX4" fmla="*/ 4597874 w 4949715"/>
              <a:gd name="connsiteY4" fmla="*/ 2166351 h 3550630"/>
              <a:gd name="connsiteX5" fmla="*/ 2867112 w 4949715"/>
              <a:gd name="connsiteY5" fmla="*/ 3455900 h 3550630"/>
              <a:gd name="connsiteX6" fmla="*/ 1490265 w 4949715"/>
              <a:gd name="connsiteY6" fmla="*/ 3363026 h 3550630"/>
              <a:gd name="connsiteX7" fmla="*/ 265972 w 4949715"/>
              <a:gd name="connsiteY7" fmla="*/ 2692192 h 3550630"/>
              <a:gd name="connsiteX8" fmla="*/ 6545 w 4949715"/>
              <a:gd name="connsiteY8" fmla="*/ 2439321 h 3550630"/>
              <a:gd name="connsiteX9" fmla="*/ 502965 w 4949715"/>
              <a:gd name="connsiteY9" fmla="*/ 1054288 h 3550630"/>
              <a:gd name="connsiteX10" fmla="*/ 1772969 w 4949715"/>
              <a:gd name="connsiteY10" fmla="*/ 0 h 3550630"/>
              <a:gd name="connsiteX11" fmla="*/ 2763284 w 4949715"/>
              <a:gd name="connsiteY11" fmla="*/ 322198 h 3550630"/>
              <a:gd name="connsiteX0" fmla="*/ 2763284 w 4949715"/>
              <a:gd name="connsiteY0" fmla="*/ 322198 h 3550630"/>
              <a:gd name="connsiteX1" fmla="*/ 4063962 w 4949715"/>
              <a:gd name="connsiteY1" fmla="*/ 742483 h 3550630"/>
              <a:gd name="connsiteX2" fmla="*/ 4407869 w 4949715"/>
              <a:gd name="connsiteY2" fmla="*/ 862239 h 3550630"/>
              <a:gd name="connsiteX3" fmla="*/ 4949715 w 4949715"/>
              <a:gd name="connsiteY3" fmla="*/ 1036204 h 3550630"/>
              <a:gd name="connsiteX4" fmla="*/ 4597874 w 4949715"/>
              <a:gd name="connsiteY4" fmla="*/ 2166351 h 3550630"/>
              <a:gd name="connsiteX5" fmla="*/ 2867112 w 4949715"/>
              <a:gd name="connsiteY5" fmla="*/ 3455900 h 3550630"/>
              <a:gd name="connsiteX6" fmla="*/ 1490265 w 4949715"/>
              <a:gd name="connsiteY6" fmla="*/ 3363026 h 3550630"/>
              <a:gd name="connsiteX7" fmla="*/ 265972 w 4949715"/>
              <a:gd name="connsiteY7" fmla="*/ 2692192 h 3550630"/>
              <a:gd name="connsiteX8" fmla="*/ 6545 w 4949715"/>
              <a:gd name="connsiteY8" fmla="*/ 2439321 h 3550630"/>
              <a:gd name="connsiteX9" fmla="*/ 502965 w 4949715"/>
              <a:gd name="connsiteY9" fmla="*/ 1054288 h 3550630"/>
              <a:gd name="connsiteX10" fmla="*/ 1039312 w 4949715"/>
              <a:gd name="connsiteY10" fmla="*/ 470331 h 3550630"/>
              <a:gd name="connsiteX11" fmla="*/ 1772969 w 4949715"/>
              <a:gd name="connsiteY11" fmla="*/ 0 h 3550630"/>
              <a:gd name="connsiteX12" fmla="*/ 2763284 w 4949715"/>
              <a:gd name="connsiteY12" fmla="*/ 322198 h 3550630"/>
              <a:gd name="connsiteX0" fmla="*/ 2763284 w 4949715"/>
              <a:gd name="connsiteY0" fmla="*/ 322198 h 3550630"/>
              <a:gd name="connsiteX1" fmla="*/ 4063962 w 4949715"/>
              <a:gd name="connsiteY1" fmla="*/ 742483 h 3550630"/>
              <a:gd name="connsiteX2" fmla="*/ 4407869 w 4949715"/>
              <a:gd name="connsiteY2" fmla="*/ 862239 h 3550630"/>
              <a:gd name="connsiteX3" fmla="*/ 4949715 w 4949715"/>
              <a:gd name="connsiteY3" fmla="*/ 1036204 h 3550630"/>
              <a:gd name="connsiteX4" fmla="*/ 4597874 w 4949715"/>
              <a:gd name="connsiteY4" fmla="*/ 2166351 h 3550630"/>
              <a:gd name="connsiteX5" fmla="*/ 2867112 w 4949715"/>
              <a:gd name="connsiteY5" fmla="*/ 3455900 h 3550630"/>
              <a:gd name="connsiteX6" fmla="*/ 1490265 w 4949715"/>
              <a:gd name="connsiteY6" fmla="*/ 3363026 h 3550630"/>
              <a:gd name="connsiteX7" fmla="*/ 265972 w 4949715"/>
              <a:gd name="connsiteY7" fmla="*/ 2692192 h 3550630"/>
              <a:gd name="connsiteX8" fmla="*/ 6545 w 4949715"/>
              <a:gd name="connsiteY8" fmla="*/ 2439321 h 3550630"/>
              <a:gd name="connsiteX9" fmla="*/ 502965 w 4949715"/>
              <a:gd name="connsiteY9" fmla="*/ 1054288 h 3550630"/>
              <a:gd name="connsiteX10" fmla="*/ 1028941 w 4949715"/>
              <a:gd name="connsiteY10" fmla="*/ 401580 h 3550630"/>
              <a:gd name="connsiteX11" fmla="*/ 1772969 w 4949715"/>
              <a:gd name="connsiteY11" fmla="*/ 0 h 3550630"/>
              <a:gd name="connsiteX12" fmla="*/ 2763284 w 4949715"/>
              <a:gd name="connsiteY12" fmla="*/ 322198 h 3550630"/>
              <a:gd name="connsiteX0" fmla="*/ 2756739 w 4943170"/>
              <a:gd name="connsiteY0" fmla="*/ 322198 h 3550630"/>
              <a:gd name="connsiteX1" fmla="*/ 4057417 w 4943170"/>
              <a:gd name="connsiteY1" fmla="*/ 742483 h 3550630"/>
              <a:gd name="connsiteX2" fmla="*/ 4401324 w 4943170"/>
              <a:gd name="connsiteY2" fmla="*/ 862239 h 3550630"/>
              <a:gd name="connsiteX3" fmla="*/ 4943170 w 4943170"/>
              <a:gd name="connsiteY3" fmla="*/ 1036204 h 3550630"/>
              <a:gd name="connsiteX4" fmla="*/ 4591329 w 4943170"/>
              <a:gd name="connsiteY4" fmla="*/ 2166351 h 3550630"/>
              <a:gd name="connsiteX5" fmla="*/ 2860567 w 4943170"/>
              <a:gd name="connsiteY5" fmla="*/ 3455900 h 3550630"/>
              <a:gd name="connsiteX6" fmla="*/ 1483720 w 4943170"/>
              <a:gd name="connsiteY6" fmla="*/ 3363026 h 3550630"/>
              <a:gd name="connsiteX7" fmla="*/ 259427 w 4943170"/>
              <a:gd name="connsiteY7" fmla="*/ 2692192 h 3550630"/>
              <a:gd name="connsiteX8" fmla="*/ 0 w 4943170"/>
              <a:gd name="connsiteY8" fmla="*/ 2439321 h 3550630"/>
              <a:gd name="connsiteX9" fmla="*/ 268416 w 4943170"/>
              <a:gd name="connsiteY9" fmla="*/ 1469767 h 3550630"/>
              <a:gd name="connsiteX10" fmla="*/ 496420 w 4943170"/>
              <a:gd name="connsiteY10" fmla="*/ 1054288 h 3550630"/>
              <a:gd name="connsiteX11" fmla="*/ 1022396 w 4943170"/>
              <a:gd name="connsiteY11" fmla="*/ 401580 h 3550630"/>
              <a:gd name="connsiteX12" fmla="*/ 1766424 w 4943170"/>
              <a:gd name="connsiteY12" fmla="*/ 0 h 3550630"/>
              <a:gd name="connsiteX13" fmla="*/ 2756739 w 4943170"/>
              <a:gd name="connsiteY13" fmla="*/ 322198 h 3550630"/>
              <a:gd name="connsiteX0" fmla="*/ 2756739 w 4943170"/>
              <a:gd name="connsiteY0" fmla="*/ 322198 h 3550630"/>
              <a:gd name="connsiteX1" fmla="*/ 4057417 w 4943170"/>
              <a:gd name="connsiteY1" fmla="*/ 742483 h 3550630"/>
              <a:gd name="connsiteX2" fmla="*/ 4401324 w 4943170"/>
              <a:gd name="connsiteY2" fmla="*/ 862239 h 3550630"/>
              <a:gd name="connsiteX3" fmla="*/ 4943170 w 4943170"/>
              <a:gd name="connsiteY3" fmla="*/ 1036204 h 3550630"/>
              <a:gd name="connsiteX4" fmla="*/ 4591329 w 4943170"/>
              <a:gd name="connsiteY4" fmla="*/ 2166351 h 3550630"/>
              <a:gd name="connsiteX5" fmla="*/ 2860567 w 4943170"/>
              <a:gd name="connsiteY5" fmla="*/ 3455900 h 3550630"/>
              <a:gd name="connsiteX6" fmla="*/ 1483720 w 4943170"/>
              <a:gd name="connsiteY6" fmla="*/ 3363026 h 3550630"/>
              <a:gd name="connsiteX7" fmla="*/ 259427 w 4943170"/>
              <a:gd name="connsiteY7" fmla="*/ 2692192 h 3550630"/>
              <a:gd name="connsiteX8" fmla="*/ 0 w 4943170"/>
              <a:gd name="connsiteY8" fmla="*/ 2439321 h 3550630"/>
              <a:gd name="connsiteX9" fmla="*/ 268416 w 4943170"/>
              <a:gd name="connsiteY9" fmla="*/ 1469767 h 3550630"/>
              <a:gd name="connsiteX10" fmla="*/ 445305 w 4943170"/>
              <a:gd name="connsiteY10" fmla="*/ 1013032 h 3550630"/>
              <a:gd name="connsiteX11" fmla="*/ 1022396 w 4943170"/>
              <a:gd name="connsiteY11" fmla="*/ 401580 h 3550630"/>
              <a:gd name="connsiteX12" fmla="*/ 1766424 w 4943170"/>
              <a:gd name="connsiteY12" fmla="*/ 0 h 3550630"/>
              <a:gd name="connsiteX13" fmla="*/ 2756739 w 4943170"/>
              <a:gd name="connsiteY13" fmla="*/ 322198 h 3550630"/>
              <a:gd name="connsiteX0" fmla="*/ 2756739 w 4943170"/>
              <a:gd name="connsiteY0" fmla="*/ 322198 h 3550630"/>
              <a:gd name="connsiteX1" fmla="*/ 4057417 w 4943170"/>
              <a:gd name="connsiteY1" fmla="*/ 742483 h 3550630"/>
              <a:gd name="connsiteX2" fmla="*/ 4401324 w 4943170"/>
              <a:gd name="connsiteY2" fmla="*/ 862239 h 3550630"/>
              <a:gd name="connsiteX3" fmla="*/ 4943170 w 4943170"/>
              <a:gd name="connsiteY3" fmla="*/ 1036204 h 3550630"/>
              <a:gd name="connsiteX4" fmla="*/ 4591329 w 4943170"/>
              <a:gd name="connsiteY4" fmla="*/ 2166351 h 3550630"/>
              <a:gd name="connsiteX5" fmla="*/ 2860567 w 4943170"/>
              <a:gd name="connsiteY5" fmla="*/ 3455900 h 3550630"/>
              <a:gd name="connsiteX6" fmla="*/ 1483720 w 4943170"/>
              <a:gd name="connsiteY6" fmla="*/ 3363026 h 3550630"/>
              <a:gd name="connsiteX7" fmla="*/ 259427 w 4943170"/>
              <a:gd name="connsiteY7" fmla="*/ 2692192 h 3550630"/>
              <a:gd name="connsiteX8" fmla="*/ 0 w 4943170"/>
              <a:gd name="connsiteY8" fmla="*/ 2439321 h 3550630"/>
              <a:gd name="connsiteX9" fmla="*/ 268416 w 4943170"/>
              <a:gd name="connsiteY9" fmla="*/ 1469767 h 3550630"/>
              <a:gd name="connsiteX10" fmla="*/ 445305 w 4943170"/>
              <a:gd name="connsiteY10" fmla="*/ 1013032 h 3550630"/>
              <a:gd name="connsiteX11" fmla="*/ 1022396 w 4943170"/>
              <a:gd name="connsiteY11" fmla="*/ 401580 h 3550630"/>
              <a:gd name="connsiteX12" fmla="*/ 1766424 w 4943170"/>
              <a:gd name="connsiteY12" fmla="*/ 0 h 3550630"/>
              <a:gd name="connsiteX13" fmla="*/ 2756739 w 4943170"/>
              <a:gd name="connsiteY13" fmla="*/ 322198 h 3550630"/>
              <a:gd name="connsiteX0" fmla="*/ 2756739 w 4943170"/>
              <a:gd name="connsiteY0" fmla="*/ 322198 h 3550630"/>
              <a:gd name="connsiteX1" fmla="*/ 4057417 w 4943170"/>
              <a:gd name="connsiteY1" fmla="*/ 742483 h 3550630"/>
              <a:gd name="connsiteX2" fmla="*/ 4401324 w 4943170"/>
              <a:gd name="connsiteY2" fmla="*/ 862239 h 3550630"/>
              <a:gd name="connsiteX3" fmla="*/ 4943170 w 4943170"/>
              <a:gd name="connsiteY3" fmla="*/ 1036204 h 3550630"/>
              <a:gd name="connsiteX4" fmla="*/ 4591329 w 4943170"/>
              <a:gd name="connsiteY4" fmla="*/ 2166351 h 3550630"/>
              <a:gd name="connsiteX5" fmla="*/ 2860567 w 4943170"/>
              <a:gd name="connsiteY5" fmla="*/ 3455900 h 3550630"/>
              <a:gd name="connsiteX6" fmla="*/ 1483720 w 4943170"/>
              <a:gd name="connsiteY6" fmla="*/ 3363026 h 3550630"/>
              <a:gd name="connsiteX7" fmla="*/ 259427 w 4943170"/>
              <a:gd name="connsiteY7" fmla="*/ 2692192 h 3550630"/>
              <a:gd name="connsiteX8" fmla="*/ 0 w 4943170"/>
              <a:gd name="connsiteY8" fmla="*/ 2439321 h 3550630"/>
              <a:gd name="connsiteX9" fmla="*/ 268416 w 4943170"/>
              <a:gd name="connsiteY9" fmla="*/ 1469767 h 3550630"/>
              <a:gd name="connsiteX10" fmla="*/ 445305 w 4943170"/>
              <a:gd name="connsiteY10" fmla="*/ 1013032 h 3550630"/>
              <a:gd name="connsiteX11" fmla="*/ 1022396 w 4943170"/>
              <a:gd name="connsiteY11" fmla="*/ 401580 h 3550630"/>
              <a:gd name="connsiteX12" fmla="*/ 1766424 w 4943170"/>
              <a:gd name="connsiteY12" fmla="*/ 0 h 3550630"/>
              <a:gd name="connsiteX13" fmla="*/ 2756739 w 4943170"/>
              <a:gd name="connsiteY13" fmla="*/ 322198 h 3550630"/>
              <a:gd name="connsiteX0" fmla="*/ 2756739 w 4943170"/>
              <a:gd name="connsiteY0" fmla="*/ 322198 h 3550630"/>
              <a:gd name="connsiteX1" fmla="*/ 4057417 w 4943170"/>
              <a:gd name="connsiteY1" fmla="*/ 742483 h 3550630"/>
              <a:gd name="connsiteX2" fmla="*/ 4401324 w 4943170"/>
              <a:gd name="connsiteY2" fmla="*/ 862239 h 3550630"/>
              <a:gd name="connsiteX3" fmla="*/ 4943170 w 4943170"/>
              <a:gd name="connsiteY3" fmla="*/ 1036204 h 3550630"/>
              <a:gd name="connsiteX4" fmla="*/ 4591329 w 4943170"/>
              <a:gd name="connsiteY4" fmla="*/ 2166351 h 3550630"/>
              <a:gd name="connsiteX5" fmla="*/ 2860567 w 4943170"/>
              <a:gd name="connsiteY5" fmla="*/ 3455900 h 3550630"/>
              <a:gd name="connsiteX6" fmla="*/ 1483720 w 4943170"/>
              <a:gd name="connsiteY6" fmla="*/ 3363026 h 3550630"/>
              <a:gd name="connsiteX7" fmla="*/ 259427 w 4943170"/>
              <a:gd name="connsiteY7" fmla="*/ 2692192 h 3550630"/>
              <a:gd name="connsiteX8" fmla="*/ 0 w 4943170"/>
              <a:gd name="connsiteY8" fmla="*/ 2439321 h 3550630"/>
              <a:gd name="connsiteX9" fmla="*/ 211060 w 4943170"/>
              <a:gd name="connsiteY9" fmla="*/ 1524496 h 3550630"/>
              <a:gd name="connsiteX10" fmla="*/ 445305 w 4943170"/>
              <a:gd name="connsiteY10" fmla="*/ 1013032 h 3550630"/>
              <a:gd name="connsiteX11" fmla="*/ 1022396 w 4943170"/>
              <a:gd name="connsiteY11" fmla="*/ 401580 h 3550630"/>
              <a:gd name="connsiteX12" fmla="*/ 1766424 w 4943170"/>
              <a:gd name="connsiteY12" fmla="*/ 0 h 3550630"/>
              <a:gd name="connsiteX13" fmla="*/ 2756739 w 4943170"/>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26104 w 4958214"/>
              <a:gd name="connsiteY9" fmla="*/ 1524496 h 3550630"/>
              <a:gd name="connsiteX10" fmla="*/ 460349 w 4958214"/>
              <a:gd name="connsiteY10" fmla="*/ 1013032 h 3550630"/>
              <a:gd name="connsiteX11" fmla="*/ 1037440 w 4958214"/>
              <a:gd name="connsiteY11" fmla="*/ 401580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59840 w 4958214"/>
              <a:gd name="connsiteY9" fmla="*/ 1519211 h 3550630"/>
              <a:gd name="connsiteX10" fmla="*/ 460349 w 4958214"/>
              <a:gd name="connsiteY10" fmla="*/ 1013032 h 3550630"/>
              <a:gd name="connsiteX11" fmla="*/ 1037440 w 4958214"/>
              <a:gd name="connsiteY11" fmla="*/ 401580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59840 w 4958214"/>
              <a:gd name="connsiteY9" fmla="*/ 1519211 h 3550630"/>
              <a:gd name="connsiteX10" fmla="*/ 525483 w 4958214"/>
              <a:gd name="connsiteY10" fmla="*/ 1009866 h 3550630"/>
              <a:gd name="connsiteX11" fmla="*/ 1037440 w 4958214"/>
              <a:gd name="connsiteY11" fmla="*/ 401580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25050 w 4958214"/>
              <a:gd name="connsiteY9" fmla="*/ 1654857 h 3550630"/>
              <a:gd name="connsiteX10" fmla="*/ 525483 w 4958214"/>
              <a:gd name="connsiteY10" fmla="*/ 1009866 h 3550630"/>
              <a:gd name="connsiteX11" fmla="*/ 1037440 w 4958214"/>
              <a:gd name="connsiteY11" fmla="*/ 401580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25050 w 4958214"/>
              <a:gd name="connsiteY9" fmla="*/ 1654857 h 3550630"/>
              <a:gd name="connsiteX10" fmla="*/ 552208 w 4958214"/>
              <a:gd name="connsiteY10" fmla="*/ 1026792 h 3550630"/>
              <a:gd name="connsiteX11" fmla="*/ 1037440 w 4958214"/>
              <a:gd name="connsiteY11" fmla="*/ 401580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25050 w 4958214"/>
              <a:gd name="connsiteY9" fmla="*/ 1654857 h 3550630"/>
              <a:gd name="connsiteX10" fmla="*/ 552208 w 4958214"/>
              <a:gd name="connsiteY10" fmla="*/ 1026792 h 3550630"/>
              <a:gd name="connsiteX11" fmla="*/ 1066759 w 4958214"/>
              <a:gd name="connsiteY11" fmla="*/ 435694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25050 w 4958214"/>
              <a:gd name="connsiteY9" fmla="*/ 1654857 h 3550630"/>
              <a:gd name="connsiteX10" fmla="*/ 552208 w 4958214"/>
              <a:gd name="connsiteY10" fmla="*/ 1026792 h 3550630"/>
              <a:gd name="connsiteX11" fmla="*/ 1056645 w 4958214"/>
              <a:gd name="connsiteY11" fmla="*/ 391534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25050 w 4958214"/>
              <a:gd name="connsiteY9" fmla="*/ 1654857 h 3550630"/>
              <a:gd name="connsiteX10" fmla="*/ 525482 w 4958214"/>
              <a:gd name="connsiteY10" fmla="*/ 1009866 h 3550630"/>
              <a:gd name="connsiteX11" fmla="*/ 1056645 w 4958214"/>
              <a:gd name="connsiteY11" fmla="*/ 391534 h 3550630"/>
              <a:gd name="connsiteX12" fmla="*/ 1781468 w 4958214"/>
              <a:gd name="connsiteY12" fmla="*/ 0 h 3550630"/>
              <a:gd name="connsiteX13" fmla="*/ 2771783 w 4958214"/>
              <a:gd name="connsiteY13" fmla="*/ 322198 h 3550630"/>
              <a:gd name="connsiteX0" fmla="*/ 2771783 w 4958214"/>
              <a:gd name="connsiteY0" fmla="*/ 322198 h 3493572"/>
              <a:gd name="connsiteX1" fmla="*/ 4072461 w 4958214"/>
              <a:gd name="connsiteY1" fmla="*/ 742483 h 3493572"/>
              <a:gd name="connsiteX2" fmla="*/ 4416368 w 4958214"/>
              <a:gd name="connsiteY2" fmla="*/ 862239 h 3493572"/>
              <a:gd name="connsiteX3" fmla="*/ 4958214 w 4958214"/>
              <a:gd name="connsiteY3" fmla="*/ 1036204 h 3493572"/>
              <a:gd name="connsiteX4" fmla="*/ 4606373 w 4958214"/>
              <a:gd name="connsiteY4" fmla="*/ 2166351 h 3493572"/>
              <a:gd name="connsiteX5" fmla="*/ 4189459 w 4958214"/>
              <a:gd name="connsiteY5" fmla="*/ 2937472 h 3493572"/>
              <a:gd name="connsiteX6" fmla="*/ 2875611 w 4958214"/>
              <a:gd name="connsiteY6" fmla="*/ 3455900 h 3493572"/>
              <a:gd name="connsiteX7" fmla="*/ 1498764 w 4958214"/>
              <a:gd name="connsiteY7" fmla="*/ 3363026 h 3493572"/>
              <a:gd name="connsiteX8" fmla="*/ 274471 w 4958214"/>
              <a:gd name="connsiteY8" fmla="*/ 2692192 h 3493572"/>
              <a:gd name="connsiteX9" fmla="*/ 0 w 4958214"/>
              <a:gd name="connsiteY9" fmla="*/ 2385378 h 3493572"/>
              <a:gd name="connsiteX10" fmla="*/ 225050 w 4958214"/>
              <a:gd name="connsiteY10" fmla="*/ 1654857 h 3493572"/>
              <a:gd name="connsiteX11" fmla="*/ 525482 w 4958214"/>
              <a:gd name="connsiteY11" fmla="*/ 1009866 h 3493572"/>
              <a:gd name="connsiteX12" fmla="*/ 1056645 w 4958214"/>
              <a:gd name="connsiteY12" fmla="*/ 391534 h 3493572"/>
              <a:gd name="connsiteX13" fmla="*/ 1781468 w 4958214"/>
              <a:gd name="connsiteY13" fmla="*/ 0 h 3493572"/>
              <a:gd name="connsiteX14" fmla="*/ 2771783 w 4958214"/>
              <a:gd name="connsiteY14" fmla="*/ 322198 h 3493572"/>
              <a:gd name="connsiteX0" fmla="*/ 2771783 w 4958214"/>
              <a:gd name="connsiteY0" fmla="*/ 322198 h 3525568"/>
              <a:gd name="connsiteX1" fmla="*/ 4072461 w 4958214"/>
              <a:gd name="connsiteY1" fmla="*/ 742483 h 3525568"/>
              <a:gd name="connsiteX2" fmla="*/ 4416368 w 4958214"/>
              <a:gd name="connsiteY2" fmla="*/ 862239 h 3525568"/>
              <a:gd name="connsiteX3" fmla="*/ 4958214 w 4958214"/>
              <a:gd name="connsiteY3" fmla="*/ 1036204 h 3525568"/>
              <a:gd name="connsiteX4" fmla="*/ 4606373 w 4958214"/>
              <a:gd name="connsiteY4" fmla="*/ 2166351 h 3525568"/>
              <a:gd name="connsiteX5" fmla="*/ 4189459 w 4958214"/>
              <a:gd name="connsiteY5" fmla="*/ 2937472 h 3525568"/>
              <a:gd name="connsiteX6" fmla="*/ 2902593 w 4958214"/>
              <a:gd name="connsiteY6" fmla="*/ 3497417 h 3525568"/>
              <a:gd name="connsiteX7" fmla="*/ 1498764 w 4958214"/>
              <a:gd name="connsiteY7" fmla="*/ 3363026 h 3525568"/>
              <a:gd name="connsiteX8" fmla="*/ 274471 w 4958214"/>
              <a:gd name="connsiteY8" fmla="*/ 2692192 h 3525568"/>
              <a:gd name="connsiteX9" fmla="*/ 0 w 4958214"/>
              <a:gd name="connsiteY9" fmla="*/ 2385378 h 3525568"/>
              <a:gd name="connsiteX10" fmla="*/ 225050 w 4958214"/>
              <a:gd name="connsiteY10" fmla="*/ 1654857 h 3525568"/>
              <a:gd name="connsiteX11" fmla="*/ 525482 w 4958214"/>
              <a:gd name="connsiteY11" fmla="*/ 1009866 h 3525568"/>
              <a:gd name="connsiteX12" fmla="*/ 1056645 w 4958214"/>
              <a:gd name="connsiteY12" fmla="*/ 391534 h 3525568"/>
              <a:gd name="connsiteX13" fmla="*/ 1781468 w 4958214"/>
              <a:gd name="connsiteY13" fmla="*/ 0 h 3525568"/>
              <a:gd name="connsiteX14" fmla="*/ 2771783 w 4958214"/>
              <a:gd name="connsiteY14" fmla="*/ 322198 h 3525568"/>
              <a:gd name="connsiteX0" fmla="*/ 2771783 w 4958214"/>
              <a:gd name="connsiteY0" fmla="*/ 322198 h 3515425"/>
              <a:gd name="connsiteX1" fmla="*/ 4072461 w 4958214"/>
              <a:gd name="connsiteY1" fmla="*/ 742483 h 3515425"/>
              <a:gd name="connsiteX2" fmla="*/ 4416368 w 4958214"/>
              <a:gd name="connsiteY2" fmla="*/ 862239 h 3515425"/>
              <a:gd name="connsiteX3" fmla="*/ 4958214 w 4958214"/>
              <a:gd name="connsiteY3" fmla="*/ 1036204 h 3515425"/>
              <a:gd name="connsiteX4" fmla="*/ 4606373 w 4958214"/>
              <a:gd name="connsiteY4" fmla="*/ 2166351 h 3515425"/>
              <a:gd name="connsiteX5" fmla="*/ 4189459 w 4958214"/>
              <a:gd name="connsiteY5" fmla="*/ 2937472 h 3515425"/>
              <a:gd name="connsiteX6" fmla="*/ 2902593 w 4958214"/>
              <a:gd name="connsiteY6" fmla="*/ 3497417 h 3515425"/>
              <a:gd name="connsiteX7" fmla="*/ 1498252 w 4958214"/>
              <a:gd name="connsiteY7" fmla="*/ 3313843 h 3515425"/>
              <a:gd name="connsiteX8" fmla="*/ 274471 w 4958214"/>
              <a:gd name="connsiteY8" fmla="*/ 2692192 h 3515425"/>
              <a:gd name="connsiteX9" fmla="*/ 0 w 4958214"/>
              <a:gd name="connsiteY9" fmla="*/ 2385378 h 3515425"/>
              <a:gd name="connsiteX10" fmla="*/ 225050 w 4958214"/>
              <a:gd name="connsiteY10" fmla="*/ 1654857 h 3515425"/>
              <a:gd name="connsiteX11" fmla="*/ 525482 w 4958214"/>
              <a:gd name="connsiteY11" fmla="*/ 1009866 h 3515425"/>
              <a:gd name="connsiteX12" fmla="*/ 1056645 w 4958214"/>
              <a:gd name="connsiteY12" fmla="*/ 391534 h 3515425"/>
              <a:gd name="connsiteX13" fmla="*/ 1781468 w 4958214"/>
              <a:gd name="connsiteY13" fmla="*/ 0 h 3515425"/>
              <a:gd name="connsiteX14" fmla="*/ 2771783 w 4958214"/>
              <a:gd name="connsiteY14" fmla="*/ 322198 h 3515425"/>
              <a:gd name="connsiteX0" fmla="*/ 2771783 w 4958214"/>
              <a:gd name="connsiteY0" fmla="*/ 322198 h 3515425"/>
              <a:gd name="connsiteX1" fmla="*/ 4072461 w 4958214"/>
              <a:gd name="connsiteY1" fmla="*/ 742483 h 3515425"/>
              <a:gd name="connsiteX2" fmla="*/ 4416368 w 4958214"/>
              <a:gd name="connsiteY2" fmla="*/ 862239 h 3515425"/>
              <a:gd name="connsiteX3" fmla="*/ 4958214 w 4958214"/>
              <a:gd name="connsiteY3" fmla="*/ 1036204 h 3515425"/>
              <a:gd name="connsiteX4" fmla="*/ 4606373 w 4958214"/>
              <a:gd name="connsiteY4" fmla="*/ 2166351 h 3515425"/>
              <a:gd name="connsiteX5" fmla="*/ 4189459 w 4958214"/>
              <a:gd name="connsiteY5" fmla="*/ 2937472 h 3515425"/>
              <a:gd name="connsiteX6" fmla="*/ 2902593 w 4958214"/>
              <a:gd name="connsiteY6" fmla="*/ 3497417 h 3515425"/>
              <a:gd name="connsiteX7" fmla="*/ 1498252 w 4958214"/>
              <a:gd name="connsiteY7" fmla="*/ 3313843 h 3515425"/>
              <a:gd name="connsiteX8" fmla="*/ 295500 w 4958214"/>
              <a:gd name="connsiteY8" fmla="*/ 2625560 h 3515425"/>
              <a:gd name="connsiteX9" fmla="*/ 0 w 4958214"/>
              <a:gd name="connsiteY9" fmla="*/ 2385378 h 3515425"/>
              <a:gd name="connsiteX10" fmla="*/ 225050 w 4958214"/>
              <a:gd name="connsiteY10" fmla="*/ 1654857 h 3515425"/>
              <a:gd name="connsiteX11" fmla="*/ 525482 w 4958214"/>
              <a:gd name="connsiteY11" fmla="*/ 1009866 h 3515425"/>
              <a:gd name="connsiteX12" fmla="*/ 1056645 w 4958214"/>
              <a:gd name="connsiteY12" fmla="*/ 391534 h 3515425"/>
              <a:gd name="connsiteX13" fmla="*/ 1781468 w 4958214"/>
              <a:gd name="connsiteY13" fmla="*/ 0 h 3515425"/>
              <a:gd name="connsiteX14" fmla="*/ 2771783 w 4958214"/>
              <a:gd name="connsiteY14" fmla="*/ 322198 h 3515425"/>
              <a:gd name="connsiteX0" fmla="*/ 2745570 w 4932001"/>
              <a:gd name="connsiteY0" fmla="*/ 322198 h 3515425"/>
              <a:gd name="connsiteX1" fmla="*/ 4046248 w 4932001"/>
              <a:gd name="connsiteY1" fmla="*/ 742483 h 3515425"/>
              <a:gd name="connsiteX2" fmla="*/ 4390155 w 4932001"/>
              <a:gd name="connsiteY2" fmla="*/ 862239 h 3515425"/>
              <a:gd name="connsiteX3" fmla="*/ 4932001 w 4932001"/>
              <a:gd name="connsiteY3" fmla="*/ 1036204 h 3515425"/>
              <a:gd name="connsiteX4" fmla="*/ 4580160 w 4932001"/>
              <a:gd name="connsiteY4" fmla="*/ 2166351 h 3515425"/>
              <a:gd name="connsiteX5" fmla="*/ 4163246 w 4932001"/>
              <a:gd name="connsiteY5" fmla="*/ 2937472 h 3515425"/>
              <a:gd name="connsiteX6" fmla="*/ 2876380 w 4932001"/>
              <a:gd name="connsiteY6" fmla="*/ 3497417 h 3515425"/>
              <a:gd name="connsiteX7" fmla="*/ 1472039 w 4932001"/>
              <a:gd name="connsiteY7" fmla="*/ 3313843 h 3515425"/>
              <a:gd name="connsiteX8" fmla="*/ 269287 w 4932001"/>
              <a:gd name="connsiteY8" fmla="*/ 2625560 h 3515425"/>
              <a:gd name="connsiteX9" fmla="*/ 0 w 4932001"/>
              <a:gd name="connsiteY9" fmla="*/ 2353121 h 3515425"/>
              <a:gd name="connsiteX10" fmla="*/ 198837 w 4932001"/>
              <a:gd name="connsiteY10" fmla="*/ 1654857 h 3515425"/>
              <a:gd name="connsiteX11" fmla="*/ 499269 w 4932001"/>
              <a:gd name="connsiteY11" fmla="*/ 1009866 h 3515425"/>
              <a:gd name="connsiteX12" fmla="*/ 1030432 w 4932001"/>
              <a:gd name="connsiteY12" fmla="*/ 391534 h 3515425"/>
              <a:gd name="connsiteX13" fmla="*/ 1755255 w 4932001"/>
              <a:gd name="connsiteY13" fmla="*/ 0 h 3515425"/>
              <a:gd name="connsiteX14" fmla="*/ 2745570 w 4932001"/>
              <a:gd name="connsiteY14" fmla="*/ 322198 h 3515425"/>
              <a:gd name="connsiteX0" fmla="*/ 2745570 w 4932001"/>
              <a:gd name="connsiteY0" fmla="*/ 322198 h 3515425"/>
              <a:gd name="connsiteX1" fmla="*/ 4046248 w 4932001"/>
              <a:gd name="connsiteY1" fmla="*/ 742483 h 3515425"/>
              <a:gd name="connsiteX2" fmla="*/ 4390155 w 4932001"/>
              <a:gd name="connsiteY2" fmla="*/ 862239 h 3515425"/>
              <a:gd name="connsiteX3" fmla="*/ 4932001 w 4932001"/>
              <a:gd name="connsiteY3" fmla="*/ 1036204 h 3515425"/>
              <a:gd name="connsiteX4" fmla="*/ 4580160 w 4932001"/>
              <a:gd name="connsiteY4" fmla="*/ 2166351 h 3515425"/>
              <a:gd name="connsiteX5" fmla="*/ 4163246 w 4932001"/>
              <a:gd name="connsiteY5" fmla="*/ 2937472 h 3515425"/>
              <a:gd name="connsiteX6" fmla="*/ 2876380 w 4932001"/>
              <a:gd name="connsiteY6" fmla="*/ 3497417 h 3515425"/>
              <a:gd name="connsiteX7" fmla="*/ 1472039 w 4932001"/>
              <a:gd name="connsiteY7" fmla="*/ 3313843 h 3515425"/>
              <a:gd name="connsiteX8" fmla="*/ 269287 w 4932001"/>
              <a:gd name="connsiteY8" fmla="*/ 2625560 h 3515425"/>
              <a:gd name="connsiteX9" fmla="*/ 0 w 4932001"/>
              <a:gd name="connsiteY9" fmla="*/ 2353121 h 3515425"/>
              <a:gd name="connsiteX10" fmla="*/ 198837 w 4932001"/>
              <a:gd name="connsiteY10" fmla="*/ 1654857 h 3515425"/>
              <a:gd name="connsiteX11" fmla="*/ 559219 w 4932001"/>
              <a:gd name="connsiteY11" fmla="*/ 972324 h 3515425"/>
              <a:gd name="connsiteX12" fmla="*/ 1030432 w 4932001"/>
              <a:gd name="connsiteY12" fmla="*/ 391534 h 3515425"/>
              <a:gd name="connsiteX13" fmla="*/ 1755255 w 4932001"/>
              <a:gd name="connsiteY13" fmla="*/ 0 h 3515425"/>
              <a:gd name="connsiteX14" fmla="*/ 2745570 w 4932001"/>
              <a:gd name="connsiteY14" fmla="*/ 322198 h 3515425"/>
              <a:gd name="connsiteX0" fmla="*/ 2745570 w 4932001"/>
              <a:gd name="connsiteY0" fmla="*/ 322198 h 3515425"/>
              <a:gd name="connsiteX1" fmla="*/ 4046248 w 4932001"/>
              <a:gd name="connsiteY1" fmla="*/ 742483 h 3515425"/>
              <a:gd name="connsiteX2" fmla="*/ 4390155 w 4932001"/>
              <a:gd name="connsiteY2" fmla="*/ 862239 h 3515425"/>
              <a:gd name="connsiteX3" fmla="*/ 4932001 w 4932001"/>
              <a:gd name="connsiteY3" fmla="*/ 1036204 h 3515425"/>
              <a:gd name="connsiteX4" fmla="*/ 4580160 w 4932001"/>
              <a:gd name="connsiteY4" fmla="*/ 2166351 h 3515425"/>
              <a:gd name="connsiteX5" fmla="*/ 4163246 w 4932001"/>
              <a:gd name="connsiteY5" fmla="*/ 2937472 h 3515425"/>
              <a:gd name="connsiteX6" fmla="*/ 2876380 w 4932001"/>
              <a:gd name="connsiteY6" fmla="*/ 3497417 h 3515425"/>
              <a:gd name="connsiteX7" fmla="*/ 1472039 w 4932001"/>
              <a:gd name="connsiteY7" fmla="*/ 3313843 h 3515425"/>
              <a:gd name="connsiteX8" fmla="*/ 269287 w 4932001"/>
              <a:gd name="connsiteY8" fmla="*/ 2625560 h 3515425"/>
              <a:gd name="connsiteX9" fmla="*/ 0 w 4932001"/>
              <a:gd name="connsiteY9" fmla="*/ 2353121 h 3515425"/>
              <a:gd name="connsiteX10" fmla="*/ 198837 w 4932001"/>
              <a:gd name="connsiteY10" fmla="*/ 1654857 h 3515425"/>
              <a:gd name="connsiteX11" fmla="*/ 544688 w 4932001"/>
              <a:gd name="connsiteY11" fmla="*/ 967564 h 3515425"/>
              <a:gd name="connsiteX12" fmla="*/ 1030432 w 4932001"/>
              <a:gd name="connsiteY12" fmla="*/ 391534 h 3515425"/>
              <a:gd name="connsiteX13" fmla="*/ 1755255 w 4932001"/>
              <a:gd name="connsiteY13" fmla="*/ 0 h 3515425"/>
              <a:gd name="connsiteX14" fmla="*/ 2745570 w 4932001"/>
              <a:gd name="connsiteY14" fmla="*/ 322198 h 351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2001" h="3515425">
                <a:moveTo>
                  <a:pt x="2745570" y="322198"/>
                </a:moveTo>
                <a:cubicBezTo>
                  <a:pt x="3208107" y="463619"/>
                  <a:pt x="3436062" y="560854"/>
                  <a:pt x="4046248" y="742483"/>
                </a:cubicBezTo>
                <a:lnTo>
                  <a:pt x="4390155" y="862239"/>
                </a:lnTo>
                <a:lnTo>
                  <a:pt x="4932001" y="1036204"/>
                </a:lnTo>
                <a:cubicBezTo>
                  <a:pt x="4931628" y="1050938"/>
                  <a:pt x="4580533" y="2151617"/>
                  <a:pt x="4580160" y="2166351"/>
                </a:cubicBezTo>
                <a:cubicBezTo>
                  <a:pt x="4442651" y="2470624"/>
                  <a:pt x="4451706" y="2722547"/>
                  <a:pt x="4163246" y="2937472"/>
                </a:cubicBezTo>
                <a:cubicBezTo>
                  <a:pt x="3874786" y="3152397"/>
                  <a:pt x="3324914" y="3434689"/>
                  <a:pt x="2876380" y="3497417"/>
                </a:cubicBezTo>
                <a:cubicBezTo>
                  <a:pt x="2427846" y="3560145"/>
                  <a:pt x="1901625" y="3449368"/>
                  <a:pt x="1472039" y="3313843"/>
                </a:cubicBezTo>
                <a:cubicBezTo>
                  <a:pt x="880829" y="3043851"/>
                  <a:pt x="652901" y="2892886"/>
                  <a:pt x="269287" y="2625560"/>
                </a:cubicBezTo>
                <a:cubicBezTo>
                  <a:pt x="-20786" y="2381979"/>
                  <a:pt x="32160" y="2397830"/>
                  <a:pt x="0" y="2353121"/>
                </a:cubicBezTo>
                <a:cubicBezTo>
                  <a:pt x="17720" y="2123383"/>
                  <a:pt x="116100" y="1885696"/>
                  <a:pt x="198837" y="1654857"/>
                </a:cubicBezTo>
                <a:cubicBezTo>
                  <a:pt x="281574" y="1424018"/>
                  <a:pt x="405129" y="1240433"/>
                  <a:pt x="544688" y="967564"/>
                </a:cubicBezTo>
                <a:cubicBezTo>
                  <a:pt x="792027" y="638172"/>
                  <a:pt x="818765" y="567249"/>
                  <a:pt x="1030432" y="391534"/>
                </a:cubicBezTo>
                <a:cubicBezTo>
                  <a:pt x="1242099" y="215819"/>
                  <a:pt x="1401443" y="91404"/>
                  <a:pt x="1755255" y="0"/>
                </a:cubicBezTo>
                <a:cubicBezTo>
                  <a:pt x="2201656" y="156782"/>
                  <a:pt x="2148236" y="131925"/>
                  <a:pt x="2745570" y="322198"/>
                </a:cubicBezTo>
                <a:close/>
              </a:path>
            </a:pathLst>
          </a:custGeom>
          <a:solidFill>
            <a:srgbClr val="3DE7A6">
              <a:alpha val="24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sp>
        <p:nvSpPr>
          <p:cNvPr id="12" name="Picture Placeholder 24"/>
          <p:cNvSpPr>
            <a:spLocks noGrp="1"/>
          </p:cNvSpPr>
          <p:nvPr>
            <p:ph type="pic" sz="quarter" idx="13"/>
          </p:nvPr>
        </p:nvSpPr>
        <p:spPr>
          <a:xfrm>
            <a:off x="1" y="0"/>
            <a:ext cx="6216063" cy="6380996"/>
          </a:xfrm>
          <a:custGeom>
            <a:avLst/>
            <a:gdLst/>
            <a:ahLst/>
            <a:cxnLst/>
            <a:rect l="l" t="t" r="r" b="b"/>
            <a:pathLst>
              <a:path w="4662047" h="6380996">
                <a:moveTo>
                  <a:pt x="0" y="0"/>
                </a:moveTo>
                <a:lnTo>
                  <a:pt x="2410849" y="0"/>
                </a:lnTo>
                <a:lnTo>
                  <a:pt x="2417853" y="4132"/>
                </a:lnTo>
                <a:cubicBezTo>
                  <a:pt x="3771839" y="845929"/>
                  <a:pt x="4662047" y="2271495"/>
                  <a:pt x="4662047" y="3888401"/>
                </a:cubicBezTo>
                <a:cubicBezTo>
                  <a:pt x="4662047" y="4777700"/>
                  <a:pt x="4392759" y="5609118"/>
                  <a:pt x="3925131" y="6317365"/>
                </a:cubicBezTo>
                <a:lnTo>
                  <a:pt x="3896542" y="6358403"/>
                </a:lnTo>
                <a:lnTo>
                  <a:pt x="3660779" y="6374901"/>
                </a:lnTo>
                <a:cubicBezTo>
                  <a:pt x="3574021" y="6378948"/>
                  <a:pt x="3486691" y="6380996"/>
                  <a:pt x="3398841" y="6380996"/>
                </a:cubicBezTo>
                <a:cubicBezTo>
                  <a:pt x="2168939" y="6380996"/>
                  <a:pt x="1040916" y="5979576"/>
                  <a:pt x="161040" y="5311337"/>
                </a:cubicBezTo>
                <a:lnTo>
                  <a:pt x="0" y="5182964"/>
                </a:lnTo>
                <a:close/>
              </a:path>
            </a:pathLst>
          </a:custGeom>
          <a:solidFill>
            <a:schemeClr val="accent5">
              <a:lumMod val="40000"/>
              <a:lumOff val="60000"/>
            </a:schemeClr>
          </a:solidFill>
        </p:spPr>
        <p:txBody>
          <a:bodyPr/>
          <a:lstStyle>
            <a:lvl1pPr>
              <a:defRPr>
                <a:noFill/>
              </a:defRPr>
            </a:lvl1pPr>
          </a:lstStyle>
          <a:p>
            <a:endParaRPr lang="en-US" dirty="0"/>
          </a:p>
        </p:txBody>
      </p:sp>
      <p:sp>
        <p:nvSpPr>
          <p:cNvPr id="11" name="Title 1"/>
          <p:cNvSpPr>
            <a:spLocks noGrp="1"/>
          </p:cNvSpPr>
          <p:nvPr>
            <p:ph type="title" hasCustomPrompt="1"/>
          </p:nvPr>
        </p:nvSpPr>
        <p:spPr>
          <a:xfrm>
            <a:off x="6455368" y="228765"/>
            <a:ext cx="5384800" cy="1365701"/>
          </a:xfrm>
        </p:spPr>
        <p:txBody>
          <a:bodyPr>
            <a:noAutofit/>
          </a:bodyPr>
          <a:lstStyle>
            <a:lvl1pPr algn="l">
              <a:lnSpc>
                <a:spcPct val="70000"/>
              </a:lnSpc>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a:cs typeface="Helvetica"/>
              </a:defRPr>
            </a:lvl1pPr>
          </a:lstStyle>
          <a:p>
            <a:r>
              <a:rPr lang="en-US" dirty="0"/>
              <a:t>Vegas PBS</a:t>
            </a:r>
          </a:p>
        </p:txBody>
      </p:sp>
      <p:sp>
        <p:nvSpPr>
          <p:cNvPr id="5" name="Content Placeholder 3"/>
          <p:cNvSpPr>
            <a:spLocks noGrp="1"/>
          </p:cNvSpPr>
          <p:nvPr>
            <p:ph sz="half" idx="2"/>
          </p:nvPr>
        </p:nvSpPr>
        <p:spPr>
          <a:xfrm>
            <a:off x="6455368" y="1758651"/>
            <a:ext cx="5384800" cy="3507616"/>
          </a:xfrm>
        </p:spPr>
        <p:txBody>
          <a:bodyPr>
            <a:normAutofit/>
          </a:bodyPr>
          <a:lstStyle>
            <a:lvl1pPr algn="l">
              <a:lnSpc>
                <a:spcPct val="80000"/>
              </a:lnSpc>
              <a:defRPr sz="3200" b="0" i="0">
                <a:solidFill>
                  <a:srgbClr val="FFE9BC">
                    <a:alpha val="95000"/>
                  </a:srgbClr>
                </a:solidFill>
                <a:latin typeface="Helvetica Light"/>
                <a:cs typeface="Helvetica Light"/>
              </a:defRPr>
            </a:lvl1pPr>
            <a:lvl2pPr algn="l">
              <a:lnSpc>
                <a:spcPct val="80000"/>
              </a:lnSpc>
              <a:defRPr sz="3200" b="0" i="0">
                <a:solidFill>
                  <a:srgbClr val="FFE9BC">
                    <a:alpha val="95000"/>
                  </a:srgbClr>
                </a:solidFill>
                <a:latin typeface="Helvetica Light"/>
                <a:cs typeface="Helvetica Light"/>
              </a:defRPr>
            </a:lvl2pPr>
            <a:lvl3pPr algn="l">
              <a:lnSpc>
                <a:spcPct val="80000"/>
              </a:lnSpc>
              <a:defRPr sz="3200" b="0" i="0">
                <a:solidFill>
                  <a:srgbClr val="FFE9BC">
                    <a:alpha val="95000"/>
                  </a:srgbClr>
                </a:solidFill>
                <a:latin typeface="Helvetica Light"/>
                <a:cs typeface="Helvetica Light"/>
              </a:defRPr>
            </a:lvl3pPr>
            <a:lvl4pPr algn="l">
              <a:lnSpc>
                <a:spcPct val="80000"/>
              </a:lnSpc>
              <a:defRPr sz="3200" b="0" i="0">
                <a:solidFill>
                  <a:srgbClr val="FFE9BC">
                    <a:alpha val="95000"/>
                  </a:srgbClr>
                </a:solidFill>
                <a:latin typeface="Helvetica Light"/>
                <a:cs typeface="Helvetica Light"/>
              </a:defRPr>
            </a:lvl4pPr>
            <a:lvl5pPr algn="l">
              <a:lnSpc>
                <a:spcPct val="80000"/>
              </a:lnSpc>
              <a:defRPr sz="3200" b="0" i="0">
                <a:solidFill>
                  <a:srgbClr val="FFE9BC">
                    <a:alpha val="95000"/>
                  </a:srgbClr>
                </a:solidFill>
                <a:latin typeface="Helvetica Light"/>
                <a:cs typeface="Helvetica Ligh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29256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7" name="Oval 2"/>
          <p:cNvSpPr/>
          <p:nvPr userDrawn="1"/>
        </p:nvSpPr>
        <p:spPr>
          <a:xfrm rot="15130448">
            <a:off x="-888423" y="-261261"/>
            <a:ext cx="7598520" cy="7087179"/>
          </a:xfrm>
          <a:custGeom>
            <a:avLst/>
            <a:gdLst>
              <a:gd name="connsiteX0" fmla="*/ 3219549 w 5578247"/>
              <a:gd name="connsiteY0" fmla="*/ 0 h 4186527"/>
              <a:gd name="connsiteX1" fmla="*/ 5498289 w 5578247"/>
              <a:gd name="connsiteY1" fmla="*/ 943885 h 4186527"/>
              <a:gd name="connsiteX2" fmla="*/ 5578247 w 5578247"/>
              <a:gd name="connsiteY2" fmla="*/ 1031860 h 4186527"/>
              <a:gd name="connsiteX3" fmla="*/ 4792580 w 5578247"/>
              <a:gd name="connsiteY3" fmla="*/ 1758452 h 4186527"/>
              <a:gd name="connsiteX4" fmla="*/ 2358697 w 5578247"/>
              <a:gd name="connsiteY4" fmla="*/ 4132850 h 4186527"/>
              <a:gd name="connsiteX5" fmla="*/ 79957 w 5578247"/>
              <a:gd name="connsiteY5" fmla="*/ 3188965 h 4186527"/>
              <a:gd name="connsiteX6" fmla="*/ 0 w 5578247"/>
              <a:gd name="connsiteY6" fmla="*/ 3100990 h 4186527"/>
              <a:gd name="connsiteX7" fmla="*/ 1117 w 5578247"/>
              <a:gd name="connsiteY7" fmla="*/ 3056789 h 4186527"/>
              <a:gd name="connsiteX8" fmla="*/ 3219549 w 5578247"/>
              <a:gd name="connsiteY8" fmla="*/ 0 h 4186527"/>
              <a:gd name="connsiteX0" fmla="*/ 3219549 w 5498289"/>
              <a:gd name="connsiteY0" fmla="*/ 0 h 4186527"/>
              <a:gd name="connsiteX1" fmla="*/ 5498289 w 5498289"/>
              <a:gd name="connsiteY1" fmla="*/ 943885 h 4186527"/>
              <a:gd name="connsiteX2" fmla="*/ 4793953 w 5498289"/>
              <a:gd name="connsiteY2" fmla="*/ 1738842 h 4186527"/>
              <a:gd name="connsiteX3" fmla="*/ 4792580 w 5498289"/>
              <a:gd name="connsiteY3" fmla="*/ 1758452 h 4186527"/>
              <a:gd name="connsiteX4" fmla="*/ 2358697 w 5498289"/>
              <a:gd name="connsiteY4" fmla="*/ 4132850 h 4186527"/>
              <a:gd name="connsiteX5" fmla="*/ 79957 w 5498289"/>
              <a:gd name="connsiteY5" fmla="*/ 3188965 h 4186527"/>
              <a:gd name="connsiteX6" fmla="*/ 0 w 5498289"/>
              <a:gd name="connsiteY6" fmla="*/ 3100990 h 4186527"/>
              <a:gd name="connsiteX7" fmla="*/ 1117 w 5498289"/>
              <a:gd name="connsiteY7" fmla="*/ 3056789 h 4186527"/>
              <a:gd name="connsiteX8" fmla="*/ 3219549 w 5498289"/>
              <a:gd name="connsiteY8" fmla="*/ 0 h 4186527"/>
              <a:gd name="connsiteX0" fmla="*/ 3219549 w 4793953"/>
              <a:gd name="connsiteY0" fmla="*/ 0 h 4186527"/>
              <a:gd name="connsiteX1" fmla="*/ 4677924 w 4793953"/>
              <a:gd name="connsiteY1" fmla="*/ 1663554 h 4186527"/>
              <a:gd name="connsiteX2" fmla="*/ 4793953 w 4793953"/>
              <a:gd name="connsiteY2" fmla="*/ 1738842 h 4186527"/>
              <a:gd name="connsiteX3" fmla="*/ 4792580 w 4793953"/>
              <a:gd name="connsiteY3" fmla="*/ 1758452 h 4186527"/>
              <a:gd name="connsiteX4" fmla="*/ 2358697 w 4793953"/>
              <a:gd name="connsiteY4" fmla="*/ 4132850 h 4186527"/>
              <a:gd name="connsiteX5" fmla="*/ 79957 w 4793953"/>
              <a:gd name="connsiteY5" fmla="*/ 3188965 h 4186527"/>
              <a:gd name="connsiteX6" fmla="*/ 0 w 4793953"/>
              <a:gd name="connsiteY6" fmla="*/ 3100990 h 4186527"/>
              <a:gd name="connsiteX7" fmla="*/ 1117 w 4793953"/>
              <a:gd name="connsiteY7" fmla="*/ 3056789 h 4186527"/>
              <a:gd name="connsiteX8" fmla="*/ 3219549 w 4793953"/>
              <a:gd name="connsiteY8" fmla="*/ 0 h 4186527"/>
              <a:gd name="connsiteX0" fmla="*/ 3173465 w 4793953"/>
              <a:gd name="connsiteY0" fmla="*/ 1480 h 3051258"/>
              <a:gd name="connsiteX1" fmla="*/ 4677924 w 4793953"/>
              <a:gd name="connsiteY1" fmla="*/ 528285 h 3051258"/>
              <a:gd name="connsiteX2" fmla="*/ 4793953 w 4793953"/>
              <a:gd name="connsiteY2" fmla="*/ 603573 h 3051258"/>
              <a:gd name="connsiteX3" fmla="*/ 4792580 w 4793953"/>
              <a:gd name="connsiteY3" fmla="*/ 623183 h 3051258"/>
              <a:gd name="connsiteX4" fmla="*/ 2358697 w 4793953"/>
              <a:gd name="connsiteY4" fmla="*/ 2997581 h 3051258"/>
              <a:gd name="connsiteX5" fmla="*/ 79957 w 4793953"/>
              <a:gd name="connsiteY5" fmla="*/ 2053696 h 3051258"/>
              <a:gd name="connsiteX6" fmla="*/ 0 w 4793953"/>
              <a:gd name="connsiteY6" fmla="*/ 1965721 h 3051258"/>
              <a:gd name="connsiteX7" fmla="*/ 1117 w 4793953"/>
              <a:gd name="connsiteY7" fmla="*/ 1921520 h 3051258"/>
              <a:gd name="connsiteX8" fmla="*/ 3173465 w 4793953"/>
              <a:gd name="connsiteY8" fmla="*/ 1480 h 3051258"/>
              <a:gd name="connsiteX0" fmla="*/ 3173465 w 4793953"/>
              <a:gd name="connsiteY0" fmla="*/ 0 h 3049778"/>
              <a:gd name="connsiteX1" fmla="*/ 4677924 w 4793953"/>
              <a:gd name="connsiteY1" fmla="*/ 526805 h 3049778"/>
              <a:gd name="connsiteX2" fmla="*/ 4793953 w 4793953"/>
              <a:gd name="connsiteY2" fmla="*/ 602093 h 3049778"/>
              <a:gd name="connsiteX3" fmla="*/ 4792580 w 4793953"/>
              <a:gd name="connsiteY3" fmla="*/ 621703 h 3049778"/>
              <a:gd name="connsiteX4" fmla="*/ 2358697 w 4793953"/>
              <a:gd name="connsiteY4" fmla="*/ 2996101 h 3049778"/>
              <a:gd name="connsiteX5" fmla="*/ 79957 w 4793953"/>
              <a:gd name="connsiteY5" fmla="*/ 2052216 h 3049778"/>
              <a:gd name="connsiteX6" fmla="*/ 0 w 4793953"/>
              <a:gd name="connsiteY6" fmla="*/ 1964241 h 3049778"/>
              <a:gd name="connsiteX7" fmla="*/ 1117 w 4793953"/>
              <a:gd name="connsiteY7" fmla="*/ 1920040 h 3049778"/>
              <a:gd name="connsiteX8" fmla="*/ 3173465 w 4793953"/>
              <a:gd name="connsiteY8" fmla="*/ 0 h 3049778"/>
              <a:gd name="connsiteX0" fmla="*/ 3173465 w 4793953"/>
              <a:gd name="connsiteY0" fmla="*/ 0 h 3049778"/>
              <a:gd name="connsiteX1" fmla="*/ 3898172 w 4793953"/>
              <a:gd name="connsiteY1" fmla="*/ 279485 h 3049778"/>
              <a:gd name="connsiteX2" fmla="*/ 4793953 w 4793953"/>
              <a:gd name="connsiteY2" fmla="*/ 602093 h 3049778"/>
              <a:gd name="connsiteX3" fmla="*/ 4792580 w 4793953"/>
              <a:gd name="connsiteY3" fmla="*/ 621703 h 3049778"/>
              <a:gd name="connsiteX4" fmla="*/ 2358697 w 4793953"/>
              <a:gd name="connsiteY4" fmla="*/ 2996101 h 3049778"/>
              <a:gd name="connsiteX5" fmla="*/ 79957 w 4793953"/>
              <a:gd name="connsiteY5" fmla="*/ 2052216 h 3049778"/>
              <a:gd name="connsiteX6" fmla="*/ 0 w 4793953"/>
              <a:gd name="connsiteY6" fmla="*/ 1964241 h 3049778"/>
              <a:gd name="connsiteX7" fmla="*/ 1117 w 4793953"/>
              <a:gd name="connsiteY7" fmla="*/ 1920040 h 3049778"/>
              <a:gd name="connsiteX8" fmla="*/ 3173465 w 4793953"/>
              <a:gd name="connsiteY8" fmla="*/ 0 h 3049778"/>
              <a:gd name="connsiteX0" fmla="*/ 3173465 w 4793953"/>
              <a:gd name="connsiteY0" fmla="*/ 0 h 3049778"/>
              <a:gd name="connsiteX1" fmla="*/ 3898172 w 4793953"/>
              <a:gd name="connsiteY1" fmla="*/ 279485 h 3049778"/>
              <a:gd name="connsiteX2" fmla="*/ 4793953 w 4793953"/>
              <a:gd name="connsiteY2" fmla="*/ 602093 h 3049778"/>
              <a:gd name="connsiteX3" fmla="*/ 4792580 w 4793953"/>
              <a:gd name="connsiteY3" fmla="*/ 621703 h 3049778"/>
              <a:gd name="connsiteX4" fmla="*/ 2358697 w 4793953"/>
              <a:gd name="connsiteY4" fmla="*/ 2996101 h 3049778"/>
              <a:gd name="connsiteX5" fmla="*/ 79957 w 4793953"/>
              <a:gd name="connsiteY5" fmla="*/ 2052216 h 3049778"/>
              <a:gd name="connsiteX6" fmla="*/ 0 w 4793953"/>
              <a:gd name="connsiteY6" fmla="*/ 1964241 h 3049778"/>
              <a:gd name="connsiteX7" fmla="*/ 1117 w 4793953"/>
              <a:gd name="connsiteY7" fmla="*/ 1920040 h 3049778"/>
              <a:gd name="connsiteX8" fmla="*/ 3173465 w 4793953"/>
              <a:gd name="connsiteY8" fmla="*/ 0 h 3049778"/>
              <a:gd name="connsiteX0" fmla="*/ 3173465 w 4793953"/>
              <a:gd name="connsiteY0" fmla="*/ 0 h 3049778"/>
              <a:gd name="connsiteX1" fmla="*/ 3898172 w 4793953"/>
              <a:gd name="connsiteY1" fmla="*/ 279485 h 3049778"/>
              <a:gd name="connsiteX2" fmla="*/ 4793953 w 4793953"/>
              <a:gd name="connsiteY2" fmla="*/ 602093 h 3049778"/>
              <a:gd name="connsiteX3" fmla="*/ 4792580 w 4793953"/>
              <a:gd name="connsiteY3" fmla="*/ 621703 h 3049778"/>
              <a:gd name="connsiteX4" fmla="*/ 2358697 w 4793953"/>
              <a:gd name="connsiteY4" fmla="*/ 2996101 h 3049778"/>
              <a:gd name="connsiteX5" fmla="*/ 79957 w 4793953"/>
              <a:gd name="connsiteY5" fmla="*/ 2052216 h 3049778"/>
              <a:gd name="connsiteX6" fmla="*/ 0 w 4793953"/>
              <a:gd name="connsiteY6" fmla="*/ 1964241 h 3049778"/>
              <a:gd name="connsiteX7" fmla="*/ 1117 w 4793953"/>
              <a:gd name="connsiteY7" fmla="*/ 1920040 h 3049778"/>
              <a:gd name="connsiteX8" fmla="*/ 3173465 w 4793953"/>
              <a:gd name="connsiteY8" fmla="*/ 0 h 3049778"/>
              <a:gd name="connsiteX0" fmla="*/ 3173465 w 4793953"/>
              <a:gd name="connsiteY0" fmla="*/ 0 h 3049778"/>
              <a:gd name="connsiteX1" fmla="*/ 4099272 w 4793953"/>
              <a:gd name="connsiteY1" fmla="*/ 353545 h 3049778"/>
              <a:gd name="connsiteX2" fmla="*/ 4793953 w 4793953"/>
              <a:gd name="connsiteY2" fmla="*/ 602093 h 3049778"/>
              <a:gd name="connsiteX3" fmla="*/ 4792580 w 4793953"/>
              <a:gd name="connsiteY3" fmla="*/ 621703 h 3049778"/>
              <a:gd name="connsiteX4" fmla="*/ 2358697 w 4793953"/>
              <a:gd name="connsiteY4" fmla="*/ 2996101 h 3049778"/>
              <a:gd name="connsiteX5" fmla="*/ 79957 w 4793953"/>
              <a:gd name="connsiteY5" fmla="*/ 2052216 h 3049778"/>
              <a:gd name="connsiteX6" fmla="*/ 0 w 4793953"/>
              <a:gd name="connsiteY6" fmla="*/ 1964241 h 3049778"/>
              <a:gd name="connsiteX7" fmla="*/ 1117 w 4793953"/>
              <a:gd name="connsiteY7" fmla="*/ 1920040 h 3049778"/>
              <a:gd name="connsiteX8" fmla="*/ 3173465 w 4793953"/>
              <a:gd name="connsiteY8" fmla="*/ 0 h 3049778"/>
              <a:gd name="connsiteX0" fmla="*/ 3173465 w 4793953"/>
              <a:gd name="connsiteY0" fmla="*/ 0 h 3049778"/>
              <a:gd name="connsiteX1" fmla="*/ 4099272 w 4793953"/>
              <a:gd name="connsiteY1" fmla="*/ 353545 h 3049778"/>
              <a:gd name="connsiteX2" fmla="*/ 4793953 w 4793953"/>
              <a:gd name="connsiteY2" fmla="*/ 602093 h 3049778"/>
              <a:gd name="connsiteX3" fmla="*/ 4792580 w 4793953"/>
              <a:gd name="connsiteY3" fmla="*/ 621703 h 3049778"/>
              <a:gd name="connsiteX4" fmla="*/ 2358697 w 4793953"/>
              <a:gd name="connsiteY4" fmla="*/ 2996101 h 3049778"/>
              <a:gd name="connsiteX5" fmla="*/ 79957 w 4793953"/>
              <a:gd name="connsiteY5" fmla="*/ 2052216 h 3049778"/>
              <a:gd name="connsiteX6" fmla="*/ 0 w 4793953"/>
              <a:gd name="connsiteY6" fmla="*/ 1964241 h 3049778"/>
              <a:gd name="connsiteX7" fmla="*/ 1117 w 4793953"/>
              <a:gd name="connsiteY7" fmla="*/ 1920040 h 3049778"/>
              <a:gd name="connsiteX8" fmla="*/ 3173465 w 4793953"/>
              <a:gd name="connsiteY8" fmla="*/ 0 h 3049778"/>
              <a:gd name="connsiteX0" fmla="*/ 3098985 w 4793953"/>
              <a:gd name="connsiteY0" fmla="*/ 0 h 3016997"/>
              <a:gd name="connsiteX1" fmla="*/ 4099272 w 4793953"/>
              <a:gd name="connsiteY1" fmla="*/ 320764 h 3016997"/>
              <a:gd name="connsiteX2" fmla="*/ 4793953 w 4793953"/>
              <a:gd name="connsiteY2" fmla="*/ 569312 h 3016997"/>
              <a:gd name="connsiteX3" fmla="*/ 4792580 w 4793953"/>
              <a:gd name="connsiteY3" fmla="*/ 588922 h 3016997"/>
              <a:gd name="connsiteX4" fmla="*/ 2358697 w 4793953"/>
              <a:gd name="connsiteY4" fmla="*/ 2963320 h 3016997"/>
              <a:gd name="connsiteX5" fmla="*/ 79957 w 4793953"/>
              <a:gd name="connsiteY5" fmla="*/ 2019435 h 3016997"/>
              <a:gd name="connsiteX6" fmla="*/ 0 w 4793953"/>
              <a:gd name="connsiteY6" fmla="*/ 1931460 h 3016997"/>
              <a:gd name="connsiteX7" fmla="*/ 1117 w 4793953"/>
              <a:gd name="connsiteY7" fmla="*/ 1887259 h 3016997"/>
              <a:gd name="connsiteX8" fmla="*/ 3098985 w 4793953"/>
              <a:gd name="connsiteY8" fmla="*/ 0 h 3016997"/>
              <a:gd name="connsiteX0" fmla="*/ 3098985 w 4793953"/>
              <a:gd name="connsiteY0" fmla="*/ 172645 h 3189642"/>
              <a:gd name="connsiteX1" fmla="*/ 4099272 w 4793953"/>
              <a:gd name="connsiteY1" fmla="*/ 493409 h 3189642"/>
              <a:gd name="connsiteX2" fmla="*/ 4793953 w 4793953"/>
              <a:gd name="connsiteY2" fmla="*/ 741957 h 3189642"/>
              <a:gd name="connsiteX3" fmla="*/ 4792580 w 4793953"/>
              <a:gd name="connsiteY3" fmla="*/ 761567 h 3189642"/>
              <a:gd name="connsiteX4" fmla="*/ 2358697 w 4793953"/>
              <a:gd name="connsiteY4" fmla="*/ 3135965 h 3189642"/>
              <a:gd name="connsiteX5" fmla="*/ 79957 w 4793953"/>
              <a:gd name="connsiteY5" fmla="*/ 2192080 h 3189642"/>
              <a:gd name="connsiteX6" fmla="*/ 0 w 4793953"/>
              <a:gd name="connsiteY6" fmla="*/ 2104105 h 3189642"/>
              <a:gd name="connsiteX7" fmla="*/ 1117 w 4793953"/>
              <a:gd name="connsiteY7" fmla="*/ 2059904 h 3189642"/>
              <a:gd name="connsiteX8" fmla="*/ 3098985 w 4793953"/>
              <a:gd name="connsiteY8" fmla="*/ 172645 h 3189642"/>
              <a:gd name="connsiteX0" fmla="*/ 3098985 w 4793953"/>
              <a:gd name="connsiteY0" fmla="*/ 172645 h 3146567"/>
              <a:gd name="connsiteX1" fmla="*/ 4099272 w 4793953"/>
              <a:gd name="connsiteY1" fmla="*/ 493409 h 3146567"/>
              <a:gd name="connsiteX2" fmla="*/ 4793953 w 4793953"/>
              <a:gd name="connsiteY2" fmla="*/ 741957 h 3146567"/>
              <a:gd name="connsiteX3" fmla="*/ 4792580 w 4793953"/>
              <a:gd name="connsiteY3" fmla="*/ 761567 h 3146567"/>
              <a:gd name="connsiteX4" fmla="*/ 2990577 w 4793953"/>
              <a:gd name="connsiteY4" fmla="*/ 3089759 h 3146567"/>
              <a:gd name="connsiteX5" fmla="*/ 79957 w 4793953"/>
              <a:gd name="connsiteY5" fmla="*/ 2192080 h 3146567"/>
              <a:gd name="connsiteX6" fmla="*/ 0 w 4793953"/>
              <a:gd name="connsiteY6" fmla="*/ 2104105 h 3146567"/>
              <a:gd name="connsiteX7" fmla="*/ 1117 w 4793953"/>
              <a:gd name="connsiteY7" fmla="*/ 2059904 h 3146567"/>
              <a:gd name="connsiteX8" fmla="*/ 3098985 w 4793953"/>
              <a:gd name="connsiteY8" fmla="*/ 172645 h 3146567"/>
              <a:gd name="connsiteX0" fmla="*/ 3098985 w 4793953"/>
              <a:gd name="connsiteY0" fmla="*/ 172645 h 3219441"/>
              <a:gd name="connsiteX1" fmla="*/ 4099272 w 4793953"/>
              <a:gd name="connsiteY1" fmla="*/ 493409 h 3219441"/>
              <a:gd name="connsiteX2" fmla="*/ 4793953 w 4793953"/>
              <a:gd name="connsiteY2" fmla="*/ 741957 h 3219441"/>
              <a:gd name="connsiteX3" fmla="*/ 4792580 w 4793953"/>
              <a:gd name="connsiteY3" fmla="*/ 761567 h 3219441"/>
              <a:gd name="connsiteX4" fmla="*/ 2990577 w 4793953"/>
              <a:gd name="connsiteY4" fmla="*/ 3089759 h 3219441"/>
              <a:gd name="connsiteX5" fmla="*/ 79957 w 4793953"/>
              <a:gd name="connsiteY5" fmla="*/ 2192080 h 3219441"/>
              <a:gd name="connsiteX6" fmla="*/ 0 w 4793953"/>
              <a:gd name="connsiteY6" fmla="*/ 2104105 h 3219441"/>
              <a:gd name="connsiteX7" fmla="*/ 1117 w 4793953"/>
              <a:gd name="connsiteY7" fmla="*/ 2059904 h 3219441"/>
              <a:gd name="connsiteX8" fmla="*/ 3098985 w 4793953"/>
              <a:gd name="connsiteY8" fmla="*/ 172645 h 3219441"/>
              <a:gd name="connsiteX0" fmla="*/ 3098985 w 4793953"/>
              <a:gd name="connsiteY0" fmla="*/ 172645 h 3168761"/>
              <a:gd name="connsiteX1" fmla="*/ 4099272 w 4793953"/>
              <a:gd name="connsiteY1" fmla="*/ 493409 h 3168761"/>
              <a:gd name="connsiteX2" fmla="*/ 4793953 w 4793953"/>
              <a:gd name="connsiteY2" fmla="*/ 741957 h 3168761"/>
              <a:gd name="connsiteX3" fmla="*/ 4792580 w 4793953"/>
              <a:gd name="connsiteY3" fmla="*/ 761567 h 3168761"/>
              <a:gd name="connsiteX4" fmla="*/ 2990577 w 4793953"/>
              <a:gd name="connsiteY4" fmla="*/ 3089759 h 3168761"/>
              <a:gd name="connsiteX5" fmla="*/ 79957 w 4793953"/>
              <a:gd name="connsiteY5" fmla="*/ 2192080 h 3168761"/>
              <a:gd name="connsiteX6" fmla="*/ 0 w 4793953"/>
              <a:gd name="connsiteY6" fmla="*/ 2104105 h 3168761"/>
              <a:gd name="connsiteX7" fmla="*/ 1117 w 4793953"/>
              <a:gd name="connsiteY7" fmla="*/ 2059904 h 3168761"/>
              <a:gd name="connsiteX8" fmla="*/ 3098985 w 4793953"/>
              <a:gd name="connsiteY8" fmla="*/ 172645 h 3168761"/>
              <a:gd name="connsiteX0" fmla="*/ 3098985 w 4793953"/>
              <a:gd name="connsiteY0" fmla="*/ 172645 h 3106666"/>
              <a:gd name="connsiteX1" fmla="*/ 4099272 w 4793953"/>
              <a:gd name="connsiteY1" fmla="*/ 493409 h 3106666"/>
              <a:gd name="connsiteX2" fmla="*/ 4793953 w 4793953"/>
              <a:gd name="connsiteY2" fmla="*/ 741957 h 3106666"/>
              <a:gd name="connsiteX3" fmla="*/ 4537650 w 4793953"/>
              <a:gd name="connsiteY3" fmla="*/ 1543967 h 3106666"/>
              <a:gd name="connsiteX4" fmla="*/ 2990577 w 4793953"/>
              <a:gd name="connsiteY4" fmla="*/ 3089759 h 3106666"/>
              <a:gd name="connsiteX5" fmla="*/ 79957 w 4793953"/>
              <a:gd name="connsiteY5" fmla="*/ 2192080 h 3106666"/>
              <a:gd name="connsiteX6" fmla="*/ 0 w 4793953"/>
              <a:gd name="connsiteY6" fmla="*/ 2104105 h 3106666"/>
              <a:gd name="connsiteX7" fmla="*/ 1117 w 4793953"/>
              <a:gd name="connsiteY7" fmla="*/ 2059904 h 3106666"/>
              <a:gd name="connsiteX8" fmla="*/ 3098985 w 4793953"/>
              <a:gd name="connsiteY8" fmla="*/ 172645 h 3106666"/>
              <a:gd name="connsiteX0" fmla="*/ 3098985 w 4793953"/>
              <a:gd name="connsiteY0" fmla="*/ 172645 h 3106666"/>
              <a:gd name="connsiteX1" fmla="*/ 4099272 w 4793953"/>
              <a:gd name="connsiteY1" fmla="*/ 493409 h 3106666"/>
              <a:gd name="connsiteX2" fmla="*/ 4793953 w 4793953"/>
              <a:gd name="connsiteY2" fmla="*/ 741957 h 3106666"/>
              <a:gd name="connsiteX3" fmla="*/ 4537650 w 4793953"/>
              <a:gd name="connsiteY3" fmla="*/ 1543967 h 3106666"/>
              <a:gd name="connsiteX4" fmla="*/ 2990577 w 4793953"/>
              <a:gd name="connsiteY4" fmla="*/ 3089759 h 3106666"/>
              <a:gd name="connsiteX5" fmla="*/ 79957 w 4793953"/>
              <a:gd name="connsiteY5" fmla="*/ 2192080 h 3106666"/>
              <a:gd name="connsiteX6" fmla="*/ 0 w 4793953"/>
              <a:gd name="connsiteY6" fmla="*/ 2104105 h 3106666"/>
              <a:gd name="connsiteX7" fmla="*/ 1117 w 4793953"/>
              <a:gd name="connsiteY7" fmla="*/ 2059904 h 3106666"/>
              <a:gd name="connsiteX8" fmla="*/ 3098985 w 4793953"/>
              <a:gd name="connsiteY8" fmla="*/ 172645 h 3106666"/>
              <a:gd name="connsiteX0" fmla="*/ 3098985 w 4793953"/>
              <a:gd name="connsiteY0" fmla="*/ 172645 h 3106666"/>
              <a:gd name="connsiteX1" fmla="*/ 4099272 w 4793953"/>
              <a:gd name="connsiteY1" fmla="*/ 493409 h 3106666"/>
              <a:gd name="connsiteX2" fmla="*/ 4793953 w 4793953"/>
              <a:gd name="connsiteY2" fmla="*/ 741957 h 3106666"/>
              <a:gd name="connsiteX3" fmla="*/ 4537650 w 4793953"/>
              <a:gd name="connsiteY3" fmla="*/ 1543967 h 3106666"/>
              <a:gd name="connsiteX4" fmla="*/ 2990577 w 4793953"/>
              <a:gd name="connsiteY4" fmla="*/ 3089759 h 3106666"/>
              <a:gd name="connsiteX5" fmla="*/ 79957 w 4793953"/>
              <a:gd name="connsiteY5" fmla="*/ 2192080 h 3106666"/>
              <a:gd name="connsiteX6" fmla="*/ 0 w 4793953"/>
              <a:gd name="connsiteY6" fmla="*/ 2104105 h 3106666"/>
              <a:gd name="connsiteX7" fmla="*/ 1117 w 4793953"/>
              <a:gd name="connsiteY7" fmla="*/ 2059904 h 3106666"/>
              <a:gd name="connsiteX8" fmla="*/ 3098985 w 4793953"/>
              <a:gd name="connsiteY8" fmla="*/ 172645 h 3106666"/>
              <a:gd name="connsiteX0" fmla="*/ 3098985 w 4793953"/>
              <a:gd name="connsiteY0" fmla="*/ 172645 h 3126131"/>
              <a:gd name="connsiteX1" fmla="*/ 4099272 w 4793953"/>
              <a:gd name="connsiteY1" fmla="*/ 493409 h 3126131"/>
              <a:gd name="connsiteX2" fmla="*/ 4793953 w 4793953"/>
              <a:gd name="connsiteY2" fmla="*/ 741957 h 3126131"/>
              <a:gd name="connsiteX3" fmla="*/ 4537650 w 4793953"/>
              <a:gd name="connsiteY3" fmla="*/ 1543967 h 3126131"/>
              <a:gd name="connsiteX4" fmla="*/ 2727705 w 4793953"/>
              <a:gd name="connsiteY4" fmla="*/ 3109828 h 3126131"/>
              <a:gd name="connsiteX5" fmla="*/ 79957 w 4793953"/>
              <a:gd name="connsiteY5" fmla="*/ 2192080 h 3126131"/>
              <a:gd name="connsiteX6" fmla="*/ 0 w 4793953"/>
              <a:gd name="connsiteY6" fmla="*/ 2104105 h 3126131"/>
              <a:gd name="connsiteX7" fmla="*/ 1117 w 4793953"/>
              <a:gd name="connsiteY7" fmla="*/ 2059904 h 3126131"/>
              <a:gd name="connsiteX8" fmla="*/ 3098985 w 4793953"/>
              <a:gd name="connsiteY8" fmla="*/ 172645 h 3126131"/>
              <a:gd name="connsiteX0" fmla="*/ 3098985 w 4793953"/>
              <a:gd name="connsiteY0" fmla="*/ 172645 h 3135092"/>
              <a:gd name="connsiteX1" fmla="*/ 4099272 w 4793953"/>
              <a:gd name="connsiteY1" fmla="*/ 493409 h 3135092"/>
              <a:gd name="connsiteX2" fmla="*/ 4793953 w 4793953"/>
              <a:gd name="connsiteY2" fmla="*/ 741957 h 3135092"/>
              <a:gd name="connsiteX3" fmla="*/ 4537650 w 4793953"/>
              <a:gd name="connsiteY3" fmla="*/ 1543967 h 3135092"/>
              <a:gd name="connsiteX4" fmla="*/ 2727705 w 4793953"/>
              <a:gd name="connsiteY4" fmla="*/ 3109828 h 3135092"/>
              <a:gd name="connsiteX5" fmla="*/ 79957 w 4793953"/>
              <a:gd name="connsiteY5" fmla="*/ 2192080 h 3135092"/>
              <a:gd name="connsiteX6" fmla="*/ 0 w 4793953"/>
              <a:gd name="connsiteY6" fmla="*/ 2104105 h 3135092"/>
              <a:gd name="connsiteX7" fmla="*/ 1117 w 4793953"/>
              <a:gd name="connsiteY7" fmla="*/ 2059904 h 3135092"/>
              <a:gd name="connsiteX8" fmla="*/ 3098985 w 4793953"/>
              <a:gd name="connsiteY8" fmla="*/ 172645 h 3135092"/>
              <a:gd name="connsiteX0" fmla="*/ 3098985 w 4793953"/>
              <a:gd name="connsiteY0" fmla="*/ 172645 h 3170830"/>
              <a:gd name="connsiteX1" fmla="*/ 4099272 w 4793953"/>
              <a:gd name="connsiteY1" fmla="*/ 493409 h 3170830"/>
              <a:gd name="connsiteX2" fmla="*/ 4793953 w 4793953"/>
              <a:gd name="connsiteY2" fmla="*/ 741957 h 3170830"/>
              <a:gd name="connsiteX3" fmla="*/ 4537650 w 4793953"/>
              <a:gd name="connsiteY3" fmla="*/ 1543967 h 3170830"/>
              <a:gd name="connsiteX4" fmla="*/ 2727705 w 4793953"/>
              <a:gd name="connsiteY4" fmla="*/ 3109828 h 3170830"/>
              <a:gd name="connsiteX5" fmla="*/ 79957 w 4793953"/>
              <a:gd name="connsiteY5" fmla="*/ 2192080 h 3170830"/>
              <a:gd name="connsiteX6" fmla="*/ 0 w 4793953"/>
              <a:gd name="connsiteY6" fmla="*/ 2104105 h 3170830"/>
              <a:gd name="connsiteX7" fmla="*/ 1117 w 4793953"/>
              <a:gd name="connsiteY7" fmla="*/ 2059904 h 3170830"/>
              <a:gd name="connsiteX8" fmla="*/ 3098985 w 4793953"/>
              <a:gd name="connsiteY8" fmla="*/ 172645 h 3170830"/>
              <a:gd name="connsiteX0" fmla="*/ 2570679 w 4793953"/>
              <a:gd name="connsiteY0" fmla="*/ 150373 h 3354337"/>
              <a:gd name="connsiteX1" fmla="*/ 4099272 w 4793953"/>
              <a:gd name="connsiteY1" fmla="*/ 676916 h 3354337"/>
              <a:gd name="connsiteX2" fmla="*/ 4793953 w 4793953"/>
              <a:gd name="connsiteY2" fmla="*/ 925464 h 3354337"/>
              <a:gd name="connsiteX3" fmla="*/ 4537650 w 4793953"/>
              <a:gd name="connsiteY3" fmla="*/ 1727474 h 3354337"/>
              <a:gd name="connsiteX4" fmla="*/ 2727705 w 4793953"/>
              <a:gd name="connsiteY4" fmla="*/ 3293335 h 3354337"/>
              <a:gd name="connsiteX5" fmla="*/ 79957 w 4793953"/>
              <a:gd name="connsiteY5" fmla="*/ 2375587 h 3354337"/>
              <a:gd name="connsiteX6" fmla="*/ 0 w 4793953"/>
              <a:gd name="connsiteY6" fmla="*/ 2287612 h 3354337"/>
              <a:gd name="connsiteX7" fmla="*/ 1117 w 4793953"/>
              <a:gd name="connsiteY7" fmla="*/ 2243411 h 3354337"/>
              <a:gd name="connsiteX8" fmla="*/ 2570679 w 4793953"/>
              <a:gd name="connsiteY8" fmla="*/ 150373 h 3354337"/>
              <a:gd name="connsiteX0" fmla="*/ 2570679 w 4793953"/>
              <a:gd name="connsiteY0" fmla="*/ 369246 h 3573210"/>
              <a:gd name="connsiteX1" fmla="*/ 4099272 w 4793953"/>
              <a:gd name="connsiteY1" fmla="*/ 895789 h 3573210"/>
              <a:gd name="connsiteX2" fmla="*/ 4793953 w 4793953"/>
              <a:gd name="connsiteY2" fmla="*/ 1144337 h 3573210"/>
              <a:gd name="connsiteX3" fmla="*/ 4537650 w 4793953"/>
              <a:gd name="connsiteY3" fmla="*/ 1946347 h 3573210"/>
              <a:gd name="connsiteX4" fmla="*/ 2727705 w 4793953"/>
              <a:gd name="connsiteY4" fmla="*/ 3512208 h 3573210"/>
              <a:gd name="connsiteX5" fmla="*/ 79957 w 4793953"/>
              <a:gd name="connsiteY5" fmla="*/ 2594460 h 3573210"/>
              <a:gd name="connsiteX6" fmla="*/ 0 w 4793953"/>
              <a:gd name="connsiteY6" fmla="*/ 2506485 h 3573210"/>
              <a:gd name="connsiteX7" fmla="*/ 1117 w 4793953"/>
              <a:gd name="connsiteY7" fmla="*/ 2462284 h 3573210"/>
              <a:gd name="connsiteX8" fmla="*/ 2570679 w 4793953"/>
              <a:gd name="connsiteY8" fmla="*/ 369246 h 3573210"/>
              <a:gd name="connsiteX0" fmla="*/ 2570679 w 4793953"/>
              <a:gd name="connsiteY0" fmla="*/ 369246 h 3522901"/>
              <a:gd name="connsiteX1" fmla="*/ 4099272 w 4793953"/>
              <a:gd name="connsiteY1" fmla="*/ 895789 h 3522901"/>
              <a:gd name="connsiteX2" fmla="*/ 4793953 w 4793953"/>
              <a:gd name="connsiteY2" fmla="*/ 1144337 h 3522901"/>
              <a:gd name="connsiteX3" fmla="*/ 4543061 w 4793953"/>
              <a:gd name="connsiteY3" fmla="*/ 2234039 h 3522901"/>
              <a:gd name="connsiteX4" fmla="*/ 2727705 w 4793953"/>
              <a:gd name="connsiteY4" fmla="*/ 3512208 h 3522901"/>
              <a:gd name="connsiteX5" fmla="*/ 79957 w 4793953"/>
              <a:gd name="connsiteY5" fmla="*/ 2594460 h 3522901"/>
              <a:gd name="connsiteX6" fmla="*/ 0 w 4793953"/>
              <a:gd name="connsiteY6" fmla="*/ 2506485 h 3522901"/>
              <a:gd name="connsiteX7" fmla="*/ 1117 w 4793953"/>
              <a:gd name="connsiteY7" fmla="*/ 2462284 h 3522901"/>
              <a:gd name="connsiteX8" fmla="*/ 2570679 w 4793953"/>
              <a:gd name="connsiteY8" fmla="*/ 369246 h 3522901"/>
              <a:gd name="connsiteX0" fmla="*/ 2570679 w 4810308"/>
              <a:gd name="connsiteY0" fmla="*/ 369246 h 3522901"/>
              <a:gd name="connsiteX1" fmla="*/ 4099272 w 4810308"/>
              <a:gd name="connsiteY1" fmla="*/ 895789 h 3522901"/>
              <a:gd name="connsiteX2" fmla="*/ 4810308 w 4810308"/>
              <a:gd name="connsiteY2" fmla="*/ 1092512 h 3522901"/>
              <a:gd name="connsiteX3" fmla="*/ 4543061 w 4810308"/>
              <a:gd name="connsiteY3" fmla="*/ 2234039 h 3522901"/>
              <a:gd name="connsiteX4" fmla="*/ 2727705 w 4810308"/>
              <a:gd name="connsiteY4" fmla="*/ 3512208 h 3522901"/>
              <a:gd name="connsiteX5" fmla="*/ 79957 w 4810308"/>
              <a:gd name="connsiteY5" fmla="*/ 2594460 h 3522901"/>
              <a:gd name="connsiteX6" fmla="*/ 0 w 4810308"/>
              <a:gd name="connsiteY6" fmla="*/ 2506485 h 3522901"/>
              <a:gd name="connsiteX7" fmla="*/ 1117 w 4810308"/>
              <a:gd name="connsiteY7" fmla="*/ 2462284 h 3522901"/>
              <a:gd name="connsiteX8" fmla="*/ 2570679 w 4810308"/>
              <a:gd name="connsiteY8" fmla="*/ 369246 h 3522901"/>
              <a:gd name="connsiteX0" fmla="*/ 2570679 w 4810308"/>
              <a:gd name="connsiteY0" fmla="*/ 369246 h 3522901"/>
              <a:gd name="connsiteX1" fmla="*/ 4099016 w 4810308"/>
              <a:gd name="connsiteY1" fmla="*/ 871197 h 3522901"/>
              <a:gd name="connsiteX2" fmla="*/ 4810308 w 4810308"/>
              <a:gd name="connsiteY2" fmla="*/ 1092512 h 3522901"/>
              <a:gd name="connsiteX3" fmla="*/ 4543061 w 4810308"/>
              <a:gd name="connsiteY3" fmla="*/ 2234039 h 3522901"/>
              <a:gd name="connsiteX4" fmla="*/ 2727705 w 4810308"/>
              <a:gd name="connsiteY4" fmla="*/ 3512208 h 3522901"/>
              <a:gd name="connsiteX5" fmla="*/ 79957 w 4810308"/>
              <a:gd name="connsiteY5" fmla="*/ 2594460 h 3522901"/>
              <a:gd name="connsiteX6" fmla="*/ 0 w 4810308"/>
              <a:gd name="connsiteY6" fmla="*/ 2506485 h 3522901"/>
              <a:gd name="connsiteX7" fmla="*/ 1117 w 4810308"/>
              <a:gd name="connsiteY7" fmla="*/ 2462284 h 3522901"/>
              <a:gd name="connsiteX8" fmla="*/ 2570679 w 4810308"/>
              <a:gd name="connsiteY8" fmla="*/ 369246 h 3522901"/>
              <a:gd name="connsiteX0" fmla="*/ 2570679 w 4810308"/>
              <a:gd name="connsiteY0" fmla="*/ 369246 h 3522901"/>
              <a:gd name="connsiteX1" fmla="*/ 4099016 w 4810308"/>
              <a:gd name="connsiteY1" fmla="*/ 871197 h 3522901"/>
              <a:gd name="connsiteX2" fmla="*/ 4810308 w 4810308"/>
              <a:gd name="connsiteY2" fmla="*/ 1092512 h 3522901"/>
              <a:gd name="connsiteX3" fmla="*/ 4543061 w 4810308"/>
              <a:gd name="connsiteY3" fmla="*/ 2234039 h 3522901"/>
              <a:gd name="connsiteX4" fmla="*/ 2727705 w 4810308"/>
              <a:gd name="connsiteY4" fmla="*/ 3512208 h 3522901"/>
              <a:gd name="connsiteX5" fmla="*/ 79957 w 4810308"/>
              <a:gd name="connsiteY5" fmla="*/ 2594460 h 3522901"/>
              <a:gd name="connsiteX6" fmla="*/ 0 w 4810308"/>
              <a:gd name="connsiteY6" fmla="*/ 2506485 h 3522901"/>
              <a:gd name="connsiteX7" fmla="*/ 1117 w 4810308"/>
              <a:gd name="connsiteY7" fmla="*/ 2462284 h 3522901"/>
              <a:gd name="connsiteX8" fmla="*/ 2570679 w 4810308"/>
              <a:gd name="connsiteY8" fmla="*/ 369246 h 3522901"/>
              <a:gd name="connsiteX0" fmla="*/ 2570679 w 4810308"/>
              <a:gd name="connsiteY0" fmla="*/ 369246 h 3522901"/>
              <a:gd name="connsiteX1" fmla="*/ 4099016 w 4810308"/>
              <a:gd name="connsiteY1" fmla="*/ 871197 h 3522901"/>
              <a:gd name="connsiteX2" fmla="*/ 4810308 w 4810308"/>
              <a:gd name="connsiteY2" fmla="*/ 1092512 h 3522901"/>
              <a:gd name="connsiteX3" fmla="*/ 4543061 w 4810308"/>
              <a:gd name="connsiteY3" fmla="*/ 2234039 h 3522901"/>
              <a:gd name="connsiteX4" fmla="*/ 2727705 w 4810308"/>
              <a:gd name="connsiteY4" fmla="*/ 3512208 h 3522901"/>
              <a:gd name="connsiteX5" fmla="*/ 79957 w 4810308"/>
              <a:gd name="connsiteY5" fmla="*/ 2594460 h 3522901"/>
              <a:gd name="connsiteX6" fmla="*/ 0 w 4810308"/>
              <a:gd name="connsiteY6" fmla="*/ 2506485 h 3522901"/>
              <a:gd name="connsiteX7" fmla="*/ 1117 w 4810308"/>
              <a:gd name="connsiteY7" fmla="*/ 2462284 h 3522901"/>
              <a:gd name="connsiteX8" fmla="*/ 2570679 w 4810308"/>
              <a:gd name="connsiteY8" fmla="*/ 369246 h 3522901"/>
              <a:gd name="connsiteX0" fmla="*/ 2570679 w 4810308"/>
              <a:gd name="connsiteY0" fmla="*/ 369246 h 3522901"/>
              <a:gd name="connsiteX1" fmla="*/ 4069985 w 4810308"/>
              <a:gd name="connsiteY1" fmla="*/ 632949 h 3522901"/>
              <a:gd name="connsiteX2" fmla="*/ 4810308 w 4810308"/>
              <a:gd name="connsiteY2" fmla="*/ 1092512 h 3522901"/>
              <a:gd name="connsiteX3" fmla="*/ 4543061 w 4810308"/>
              <a:gd name="connsiteY3" fmla="*/ 2234039 h 3522901"/>
              <a:gd name="connsiteX4" fmla="*/ 2727705 w 4810308"/>
              <a:gd name="connsiteY4" fmla="*/ 3512208 h 3522901"/>
              <a:gd name="connsiteX5" fmla="*/ 79957 w 4810308"/>
              <a:gd name="connsiteY5" fmla="*/ 2594460 h 3522901"/>
              <a:gd name="connsiteX6" fmla="*/ 0 w 4810308"/>
              <a:gd name="connsiteY6" fmla="*/ 2506485 h 3522901"/>
              <a:gd name="connsiteX7" fmla="*/ 1117 w 4810308"/>
              <a:gd name="connsiteY7" fmla="*/ 2462284 h 3522901"/>
              <a:gd name="connsiteX8" fmla="*/ 2570679 w 4810308"/>
              <a:gd name="connsiteY8" fmla="*/ 369246 h 3522901"/>
              <a:gd name="connsiteX0" fmla="*/ 2671916 w 4810308"/>
              <a:gd name="connsiteY0" fmla="*/ 337183 h 3735419"/>
              <a:gd name="connsiteX1" fmla="*/ 4069985 w 4810308"/>
              <a:gd name="connsiteY1" fmla="*/ 845467 h 3735419"/>
              <a:gd name="connsiteX2" fmla="*/ 4810308 w 4810308"/>
              <a:gd name="connsiteY2" fmla="*/ 1305030 h 3735419"/>
              <a:gd name="connsiteX3" fmla="*/ 4543061 w 4810308"/>
              <a:gd name="connsiteY3" fmla="*/ 2446557 h 3735419"/>
              <a:gd name="connsiteX4" fmla="*/ 2727705 w 4810308"/>
              <a:gd name="connsiteY4" fmla="*/ 3724726 h 3735419"/>
              <a:gd name="connsiteX5" fmla="*/ 79957 w 4810308"/>
              <a:gd name="connsiteY5" fmla="*/ 2806978 h 3735419"/>
              <a:gd name="connsiteX6" fmla="*/ 0 w 4810308"/>
              <a:gd name="connsiteY6" fmla="*/ 2719003 h 3735419"/>
              <a:gd name="connsiteX7" fmla="*/ 1117 w 4810308"/>
              <a:gd name="connsiteY7" fmla="*/ 2674802 h 3735419"/>
              <a:gd name="connsiteX8" fmla="*/ 2671916 w 4810308"/>
              <a:gd name="connsiteY8" fmla="*/ 337183 h 3735419"/>
              <a:gd name="connsiteX0" fmla="*/ 2671916 w 4810308"/>
              <a:gd name="connsiteY0" fmla="*/ 122804 h 3521040"/>
              <a:gd name="connsiteX1" fmla="*/ 4069985 w 4810308"/>
              <a:gd name="connsiteY1" fmla="*/ 631088 h 3521040"/>
              <a:gd name="connsiteX2" fmla="*/ 4810308 w 4810308"/>
              <a:gd name="connsiteY2" fmla="*/ 1090651 h 3521040"/>
              <a:gd name="connsiteX3" fmla="*/ 4543061 w 4810308"/>
              <a:gd name="connsiteY3" fmla="*/ 2232178 h 3521040"/>
              <a:gd name="connsiteX4" fmla="*/ 2727705 w 4810308"/>
              <a:gd name="connsiteY4" fmla="*/ 3510347 h 3521040"/>
              <a:gd name="connsiteX5" fmla="*/ 79957 w 4810308"/>
              <a:gd name="connsiteY5" fmla="*/ 2592599 h 3521040"/>
              <a:gd name="connsiteX6" fmla="*/ 0 w 4810308"/>
              <a:gd name="connsiteY6" fmla="*/ 2504624 h 3521040"/>
              <a:gd name="connsiteX7" fmla="*/ 1117 w 4810308"/>
              <a:gd name="connsiteY7" fmla="*/ 2460423 h 3521040"/>
              <a:gd name="connsiteX8" fmla="*/ 2671916 w 4810308"/>
              <a:gd name="connsiteY8" fmla="*/ 122804 h 3521040"/>
              <a:gd name="connsiteX0" fmla="*/ 2671916 w 4924507"/>
              <a:gd name="connsiteY0" fmla="*/ 122804 h 3521040"/>
              <a:gd name="connsiteX1" fmla="*/ 4069985 w 4924507"/>
              <a:gd name="connsiteY1" fmla="*/ 631088 h 3521040"/>
              <a:gd name="connsiteX2" fmla="*/ 4924507 w 4924507"/>
              <a:gd name="connsiteY2" fmla="*/ 932010 h 3521040"/>
              <a:gd name="connsiteX3" fmla="*/ 4543061 w 4924507"/>
              <a:gd name="connsiteY3" fmla="*/ 2232178 h 3521040"/>
              <a:gd name="connsiteX4" fmla="*/ 2727705 w 4924507"/>
              <a:gd name="connsiteY4" fmla="*/ 3510347 h 3521040"/>
              <a:gd name="connsiteX5" fmla="*/ 79957 w 4924507"/>
              <a:gd name="connsiteY5" fmla="*/ 2592599 h 3521040"/>
              <a:gd name="connsiteX6" fmla="*/ 0 w 4924507"/>
              <a:gd name="connsiteY6" fmla="*/ 2504624 h 3521040"/>
              <a:gd name="connsiteX7" fmla="*/ 1117 w 4924507"/>
              <a:gd name="connsiteY7" fmla="*/ 2460423 h 3521040"/>
              <a:gd name="connsiteX8" fmla="*/ 2671916 w 4924507"/>
              <a:gd name="connsiteY8" fmla="*/ 122804 h 3521040"/>
              <a:gd name="connsiteX0" fmla="*/ 2671916 w 4953569"/>
              <a:gd name="connsiteY0" fmla="*/ 122804 h 3521040"/>
              <a:gd name="connsiteX1" fmla="*/ 4069985 w 4953569"/>
              <a:gd name="connsiteY1" fmla="*/ 631088 h 3521040"/>
              <a:gd name="connsiteX2" fmla="*/ 4953569 w 4953569"/>
              <a:gd name="connsiteY2" fmla="*/ 941532 h 3521040"/>
              <a:gd name="connsiteX3" fmla="*/ 4543061 w 4953569"/>
              <a:gd name="connsiteY3" fmla="*/ 2232178 h 3521040"/>
              <a:gd name="connsiteX4" fmla="*/ 2727705 w 4953569"/>
              <a:gd name="connsiteY4" fmla="*/ 3510347 h 3521040"/>
              <a:gd name="connsiteX5" fmla="*/ 79957 w 4953569"/>
              <a:gd name="connsiteY5" fmla="*/ 2592599 h 3521040"/>
              <a:gd name="connsiteX6" fmla="*/ 0 w 4953569"/>
              <a:gd name="connsiteY6" fmla="*/ 2504624 h 3521040"/>
              <a:gd name="connsiteX7" fmla="*/ 1117 w 4953569"/>
              <a:gd name="connsiteY7" fmla="*/ 2460423 h 3521040"/>
              <a:gd name="connsiteX8" fmla="*/ 2671916 w 4953569"/>
              <a:gd name="connsiteY8" fmla="*/ 122804 h 3521040"/>
              <a:gd name="connsiteX0" fmla="*/ 2671916 w 4810308"/>
              <a:gd name="connsiteY0" fmla="*/ 122804 h 3521040"/>
              <a:gd name="connsiteX1" fmla="*/ 4069985 w 4810308"/>
              <a:gd name="connsiteY1" fmla="*/ 631088 h 3521040"/>
              <a:gd name="connsiteX2" fmla="*/ 4810308 w 4810308"/>
              <a:gd name="connsiteY2" fmla="*/ 1090651 h 3521040"/>
              <a:gd name="connsiteX3" fmla="*/ 4543061 w 4810308"/>
              <a:gd name="connsiteY3" fmla="*/ 2232178 h 3521040"/>
              <a:gd name="connsiteX4" fmla="*/ 2727705 w 4810308"/>
              <a:gd name="connsiteY4" fmla="*/ 3510347 h 3521040"/>
              <a:gd name="connsiteX5" fmla="*/ 79957 w 4810308"/>
              <a:gd name="connsiteY5" fmla="*/ 2592599 h 3521040"/>
              <a:gd name="connsiteX6" fmla="*/ 0 w 4810308"/>
              <a:gd name="connsiteY6" fmla="*/ 2504624 h 3521040"/>
              <a:gd name="connsiteX7" fmla="*/ 1117 w 4810308"/>
              <a:gd name="connsiteY7" fmla="*/ 2460423 h 3521040"/>
              <a:gd name="connsiteX8" fmla="*/ 2671916 w 4810308"/>
              <a:gd name="connsiteY8" fmla="*/ 122804 h 3521040"/>
              <a:gd name="connsiteX0" fmla="*/ 2671916 w 4810308"/>
              <a:gd name="connsiteY0" fmla="*/ 122804 h 3521557"/>
              <a:gd name="connsiteX1" fmla="*/ 4069985 w 4810308"/>
              <a:gd name="connsiteY1" fmla="*/ 631088 h 3521557"/>
              <a:gd name="connsiteX2" fmla="*/ 4810308 w 4810308"/>
              <a:gd name="connsiteY2" fmla="*/ 1090651 h 3521557"/>
              <a:gd name="connsiteX3" fmla="*/ 4458467 w 4810308"/>
              <a:gd name="connsiteY3" fmla="*/ 2220798 h 3521557"/>
              <a:gd name="connsiteX4" fmla="*/ 2727705 w 4810308"/>
              <a:gd name="connsiteY4" fmla="*/ 3510347 h 3521557"/>
              <a:gd name="connsiteX5" fmla="*/ 79957 w 4810308"/>
              <a:gd name="connsiteY5" fmla="*/ 2592599 h 3521557"/>
              <a:gd name="connsiteX6" fmla="*/ 0 w 4810308"/>
              <a:gd name="connsiteY6" fmla="*/ 2504624 h 3521557"/>
              <a:gd name="connsiteX7" fmla="*/ 1117 w 4810308"/>
              <a:gd name="connsiteY7" fmla="*/ 2460423 h 3521557"/>
              <a:gd name="connsiteX8" fmla="*/ 2671916 w 4810308"/>
              <a:gd name="connsiteY8" fmla="*/ 122804 h 3521557"/>
              <a:gd name="connsiteX0" fmla="*/ 2671916 w 4810308"/>
              <a:gd name="connsiteY0" fmla="*/ 122804 h 3521557"/>
              <a:gd name="connsiteX1" fmla="*/ 3924555 w 4810308"/>
              <a:gd name="connsiteY1" fmla="*/ 796930 h 3521557"/>
              <a:gd name="connsiteX2" fmla="*/ 4069985 w 4810308"/>
              <a:gd name="connsiteY2" fmla="*/ 631088 h 3521557"/>
              <a:gd name="connsiteX3" fmla="*/ 4810308 w 4810308"/>
              <a:gd name="connsiteY3" fmla="*/ 1090651 h 3521557"/>
              <a:gd name="connsiteX4" fmla="*/ 4458467 w 4810308"/>
              <a:gd name="connsiteY4" fmla="*/ 2220798 h 3521557"/>
              <a:gd name="connsiteX5" fmla="*/ 2727705 w 4810308"/>
              <a:gd name="connsiteY5" fmla="*/ 3510347 h 3521557"/>
              <a:gd name="connsiteX6" fmla="*/ 79957 w 4810308"/>
              <a:gd name="connsiteY6" fmla="*/ 2592599 h 3521557"/>
              <a:gd name="connsiteX7" fmla="*/ 0 w 4810308"/>
              <a:gd name="connsiteY7" fmla="*/ 2504624 h 3521557"/>
              <a:gd name="connsiteX8" fmla="*/ 1117 w 4810308"/>
              <a:gd name="connsiteY8" fmla="*/ 2460423 h 3521557"/>
              <a:gd name="connsiteX9" fmla="*/ 2671916 w 4810308"/>
              <a:gd name="connsiteY9" fmla="*/ 122804 h 3521557"/>
              <a:gd name="connsiteX0" fmla="*/ 2671916 w 4810308"/>
              <a:gd name="connsiteY0" fmla="*/ 122804 h 3521557"/>
              <a:gd name="connsiteX1" fmla="*/ 3924555 w 4810308"/>
              <a:gd name="connsiteY1" fmla="*/ 796930 h 3521557"/>
              <a:gd name="connsiteX2" fmla="*/ 4069985 w 4810308"/>
              <a:gd name="connsiteY2" fmla="*/ 631088 h 3521557"/>
              <a:gd name="connsiteX3" fmla="*/ 4810308 w 4810308"/>
              <a:gd name="connsiteY3" fmla="*/ 1090651 h 3521557"/>
              <a:gd name="connsiteX4" fmla="*/ 4458467 w 4810308"/>
              <a:gd name="connsiteY4" fmla="*/ 2220798 h 3521557"/>
              <a:gd name="connsiteX5" fmla="*/ 2727705 w 4810308"/>
              <a:gd name="connsiteY5" fmla="*/ 3510347 h 3521557"/>
              <a:gd name="connsiteX6" fmla="*/ 79957 w 4810308"/>
              <a:gd name="connsiteY6" fmla="*/ 2592599 h 3521557"/>
              <a:gd name="connsiteX7" fmla="*/ 0 w 4810308"/>
              <a:gd name="connsiteY7" fmla="*/ 2504624 h 3521557"/>
              <a:gd name="connsiteX8" fmla="*/ 1117 w 4810308"/>
              <a:gd name="connsiteY8" fmla="*/ 2460423 h 3521557"/>
              <a:gd name="connsiteX9" fmla="*/ 2671916 w 4810308"/>
              <a:gd name="connsiteY9" fmla="*/ 122804 h 3521557"/>
              <a:gd name="connsiteX0" fmla="*/ 2671916 w 4810308"/>
              <a:gd name="connsiteY0" fmla="*/ 122804 h 3521557"/>
              <a:gd name="connsiteX1" fmla="*/ 3924555 w 4810308"/>
              <a:gd name="connsiteY1" fmla="*/ 796930 h 3521557"/>
              <a:gd name="connsiteX2" fmla="*/ 4268462 w 4810308"/>
              <a:gd name="connsiteY2" fmla="*/ 916686 h 3521557"/>
              <a:gd name="connsiteX3" fmla="*/ 4810308 w 4810308"/>
              <a:gd name="connsiteY3" fmla="*/ 1090651 h 3521557"/>
              <a:gd name="connsiteX4" fmla="*/ 4458467 w 4810308"/>
              <a:gd name="connsiteY4" fmla="*/ 2220798 h 3521557"/>
              <a:gd name="connsiteX5" fmla="*/ 2727705 w 4810308"/>
              <a:gd name="connsiteY5" fmla="*/ 3510347 h 3521557"/>
              <a:gd name="connsiteX6" fmla="*/ 79957 w 4810308"/>
              <a:gd name="connsiteY6" fmla="*/ 2592599 h 3521557"/>
              <a:gd name="connsiteX7" fmla="*/ 0 w 4810308"/>
              <a:gd name="connsiteY7" fmla="*/ 2504624 h 3521557"/>
              <a:gd name="connsiteX8" fmla="*/ 1117 w 4810308"/>
              <a:gd name="connsiteY8" fmla="*/ 2460423 h 3521557"/>
              <a:gd name="connsiteX9" fmla="*/ 2671916 w 4810308"/>
              <a:gd name="connsiteY9" fmla="*/ 122804 h 3521557"/>
              <a:gd name="connsiteX0" fmla="*/ 2623877 w 4810308"/>
              <a:gd name="connsiteY0" fmla="*/ 143630 h 3288542"/>
              <a:gd name="connsiteX1" fmla="*/ 3924555 w 4810308"/>
              <a:gd name="connsiteY1" fmla="*/ 563915 h 3288542"/>
              <a:gd name="connsiteX2" fmla="*/ 4268462 w 4810308"/>
              <a:gd name="connsiteY2" fmla="*/ 683671 h 3288542"/>
              <a:gd name="connsiteX3" fmla="*/ 4810308 w 4810308"/>
              <a:gd name="connsiteY3" fmla="*/ 857636 h 3288542"/>
              <a:gd name="connsiteX4" fmla="*/ 4458467 w 4810308"/>
              <a:gd name="connsiteY4" fmla="*/ 1987783 h 3288542"/>
              <a:gd name="connsiteX5" fmla="*/ 2727705 w 4810308"/>
              <a:gd name="connsiteY5" fmla="*/ 3277332 h 3288542"/>
              <a:gd name="connsiteX6" fmla="*/ 79957 w 4810308"/>
              <a:gd name="connsiteY6" fmla="*/ 2359584 h 3288542"/>
              <a:gd name="connsiteX7" fmla="*/ 0 w 4810308"/>
              <a:gd name="connsiteY7" fmla="*/ 2271609 h 3288542"/>
              <a:gd name="connsiteX8" fmla="*/ 1117 w 4810308"/>
              <a:gd name="connsiteY8" fmla="*/ 2227408 h 3288542"/>
              <a:gd name="connsiteX9" fmla="*/ 2623877 w 4810308"/>
              <a:gd name="connsiteY9" fmla="*/ 143630 h 3288542"/>
              <a:gd name="connsiteX0" fmla="*/ 2623877 w 4810308"/>
              <a:gd name="connsiteY0" fmla="*/ 143630 h 3288542"/>
              <a:gd name="connsiteX1" fmla="*/ 3924555 w 4810308"/>
              <a:gd name="connsiteY1" fmla="*/ 563915 h 3288542"/>
              <a:gd name="connsiteX2" fmla="*/ 4268462 w 4810308"/>
              <a:gd name="connsiteY2" fmla="*/ 683671 h 3288542"/>
              <a:gd name="connsiteX3" fmla="*/ 4810308 w 4810308"/>
              <a:gd name="connsiteY3" fmla="*/ 857636 h 3288542"/>
              <a:gd name="connsiteX4" fmla="*/ 4458467 w 4810308"/>
              <a:gd name="connsiteY4" fmla="*/ 1987783 h 3288542"/>
              <a:gd name="connsiteX5" fmla="*/ 2727705 w 4810308"/>
              <a:gd name="connsiteY5" fmla="*/ 3277332 h 3288542"/>
              <a:gd name="connsiteX6" fmla="*/ 79957 w 4810308"/>
              <a:gd name="connsiteY6" fmla="*/ 2359584 h 3288542"/>
              <a:gd name="connsiteX7" fmla="*/ 0 w 4810308"/>
              <a:gd name="connsiteY7" fmla="*/ 2271609 h 3288542"/>
              <a:gd name="connsiteX8" fmla="*/ 1117 w 4810308"/>
              <a:gd name="connsiteY8" fmla="*/ 2227408 h 3288542"/>
              <a:gd name="connsiteX9" fmla="*/ 2623877 w 4810308"/>
              <a:gd name="connsiteY9" fmla="*/ 143630 h 3288542"/>
              <a:gd name="connsiteX0" fmla="*/ 2623877 w 4810308"/>
              <a:gd name="connsiteY0" fmla="*/ 749210 h 3894122"/>
              <a:gd name="connsiteX1" fmla="*/ 3924555 w 4810308"/>
              <a:gd name="connsiteY1" fmla="*/ 1169495 h 3894122"/>
              <a:gd name="connsiteX2" fmla="*/ 4268462 w 4810308"/>
              <a:gd name="connsiteY2" fmla="*/ 1289251 h 3894122"/>
              <a:gd name="connsiteX3" fmla="*/ 4810308 w 4810308"/>
              <a:gd name="connsiteY3" fmla="*/ 1463216 h 3894122"/>
              <a:gd name="connsiteX4" fmla="*/ 4458467 w 4810308"/>
              <a:gd name="connsiteY4" fmla="*/ 2593363 h 3894122"/>
              <a:gd name="connsiteX5" fmla="*/ 2727705 w 4810308"/>
              <a:gd name="connsiteY5" fmla="*/ 3882912 h 3894122"/>
              <a:gd name="connsiteX6" fmla="*/ 79957 w 4810308"/>
              <a:gd name="connsiteY6" fmla="*/ 2965164 h 3894122"/>
              <a:gd name="connsiteX7" fmla="*/ 0 w 4810308"/>
              <a:gd name="connsiteY7" fmla="*/ 2877189 h 3894122"/>
              <a:gd name="connsiteX8" fmla="*/ 488445 w 4810308"/>
              <a:gd name="connsiteY8" fmla="*/ 958547 h 3894122"/>
              <a:gd name="connsiteX9" fmla="*/ 2623877 w 4810308"/>
              <a:gd name="connsiteY9" fmla="*/ 749210 h 3894122"/>
              <a:gd name="connsiteX0" fmla="*/ 2623877 w 4810308"/>
              <a:gd name="connsiteY0" fmla="*/ 358263 h 3503175"/>
              <a:gd name="connsiteX1" fmla="*/ 3924555 w 4810308"/>
              <a:gd name="connsiteY1" fmla="*/ 778548 h 3503175"/>
              <a:gd name="connsiteX2" fmla="*/ 4268462 w 4810308"/>
              <a:gd name="connsiteY2" fmla="*/ 898304 h 3503175"/>
              <a:gd name="connsiteX3" fmla="*/ 4810308 w 4810308"/>
              <a:gd name="connsiteY3" fmla="*/ 1072269 h 3503175"/>
              <a:gd name="connsiteX4" fmla="*/ 4458467 w 4810308"/>
              <a:gd name="connsiteY4" fmla="*/ 2202416 h 3503175"/>
              <a:gd name="connsiteX5" fmla="*/ 2727705 w 4810308"/>
              <a:gd name="connsiteY5" fmla="*/ 3491965 h 3503175"/>
              <a:gd name="connsiteX6" fmla="*/ 79957 w 4810308"/>
              <a:gd name="connsiteY6" fmla="*/ 2574217 h 3503175"/>
              <a:gd name="connsiteX7" fmla="*/ 0 w 4810308"/>
              <a:gd name="connsiteY7" fmla="*/ 2486242 h 3503175"/>
              <a:gd name="connsiteX8" fmla="*/ 488445 w 4810308"/>
              <a:gd name="connsiteY8" fmla="*/ 567600 h 3503175"/>
              <a:gd name="connsiteX9" fmla="*/ 2623877 w 4810308"/>
              <a:gd name="connsiteY9" fmla="*/ 358263 h 3503175"/>
              <a:gd name="connsiteX0" fmla="*/ 2623877 w 4810308"/>
              <a:gd name="connsiteY0" fmla="*/ 672013 h 3816925"/>
              <a:gd name="connsiteX1" fmla="*/ 3924555 w 4810308"/>
              <a:gd name="connsiteY1" fmla="*/ 1092298 h 3816925"/>
              <a:gd name="connsiteX2" fmla="*/ 4268462 w 4810308"/>
              <a:gd name="connsiteY2" fmla="*/ 1212054 h 3816925"/>
              <a:gd name="connsiteX3" fmla="*/ 4810308 w 4810308"/>
              <a:gd name="connsiteY3" fmla="*/ 1386019 h 3816925"/>
              <a:gd name="connsiteX4" fmla="*/ 4458467 w 4810308"/>
              <a:gd name="connsiteY4" fmla="*/ 2516166 h 3816925"/>
              <a:gd name="connsiteX5" fmla="*/ 2727705 w 4810308"/>
              <a:gd name="connsiteY5" fmla="*/ 3805715 h 3816925"/>
              <a:gd name="connsiteX6" fmla="*/ 79957 w 4810308"/>
              <a:gd name="connsiteY6" fmla="*/ 2887967 h 3816925"/>
              <a:gd name="connsiteX7" fmla="*/ 0 w 4810308"/>
              <a:gd name="connsiteY7" fmla="*/ 2799992 h 3816925"/>
              <a:gd name="connsiteX8" fmla="*/ 1226265 w 4810308"/>
              <a:gd name="connsiteY8" fmla="*/ 347032 h 3816925"/>
              <a:gd name="connsiteX9" fmla="*/ 2623877 w 4810308"/>
              <a:gd name="connsiteY9" fmla="*/ 672013 h 3816925"/>
              <a:gd name="connsiteX0" fmla="*/ 2623877 w 4810308"/>
              <a:gd name="connsiteY0" fmla="*/ 337910 h 3482822"/>
              <a:gd name="connsiteX1" fmla="*/ 3924555 w 4810308"/>
              <a:gd name="connsiteY1" fmla="*/ 758195 h 3482822"/>
              <a:gd name="connsiteX2" fmla="*/ 4268462 w 4810308"/>
              <a:gd name="connsiteY2" fmla="*/ 877951 h 3482822"/>
              <a:gd name="connsiteX3" fmla="*/ 4810308 w 4810308"/>
              <a:gd name="connsiteY3" fmla="*/ 1051916 h 3482822"/>
              <a:gd name="connsiteX4" fmla="*/ 4458467 w 4810308"/>
              <a:gd name="connsiteY4" fmla="*/ 2182063 h 3482822"/>
              <a:gd name="connsiteX5" fmla="*/ 2727705 w 4810308"/>
              <a:gd name="connsiteY5" fmla="*/ 3471612 h 3482822"/>
              <a:gd name="connsiteX6" fmla="*/ 79957 w 4810308"/>
              <a:gd name="connsiteY6" fmla="*/ 2553864 h 3482822"/>
              <a:gd name="connsiteX7" fmla="*/ 0 w 4810308"/>
              <a:gd name="connsiteY7" fmla="*/ 2465889 h 3482822"/>
              <a:gd name="connsiteX8" fmla="*/ 312759 w 4810308"/>
              <a:gd name="connsiteY8" fmla="*/ 595883 h 3482822"/>
              <a:gd name="connsiteX9" fmla="*/ 2623877 w 4810308"/>
              <a:gd name="connsiteY9" fmla="*/ 337910 h 3482822"/>
              <a:gd name="connsiteX0" fmla="*/ 2623877 w 4810308"/>
              <a:gd name="connsiteY0" fmla="*/ 302483 h 3447395"/>
              <a:gd name="connsiteX1" fmla="*/ 3924555 w 4810308"/>
              <a:gd name="connsiteY1" fmla="*/ 722768 h 3447395"/>
              <a:gd name="connsiteX2" fmla="*/ 4268462 w 4810308"/>
              <a:gd name="connsiteY2" fmla="*/ 842524 h 3447395"/>
              <a:gd name="connsiteX3" fmla="*/ 4810308 w 4810308"/>
              <a:gd name="connsiteY3" fmla="*/ 1016489 h 3447395"/>
              <a:gd name="connsiteX4" fmla="*/ 4458467 w 4810308"/>
              <a:gd name="connsiteY4" fmla="*/ 2146636 h 3447395"/>
              <a:gd name="connsiteX5" fmla="*/ 2727705 w 4810308"/>
              <a:gd name="connsiteY5" fmla="*/ 3436185 h 3447395"/>
              <a:gd name="connsiteX6" fmla="*/ 79957 w 4810308"/>
              <a:gd name="connsiteY6" fmla="*/ 2518437 h 3447395"/>
              <a:gd name="connsiteX7" fmla="*/ 0 w 4810308"/>
              <a:gd name="connsiteY7" fmla="*/ 2430462 h 3447395"/>
              <a:gd name="connsiteX8" fmla="*/ 475451 w 4810308"/>
              <a:gd name="connsiteY8" fmla="*/ 654608 h 3447395"/>
              <a:gd name="connsiteX9" fmla="*/ 2623877 w 4810308"/>
              <a:gd name="connsiteY9" fmla="*/ 302483 h 3447395"/>
              <a:gd name="connsiteX0" fmla="*/ 2623877 w 4810308"/>
              <a:gd name="connsiteY0" fmla="*/ 259865 h 3404777"/>
              <a:gd name="connsiteX1" fmla="*/ 3924555 w 4810308"/>
              <a:gd name="connsiteY1" fmla="*/ 680150 h 3404777"/>
              <a:gd name="connsiteX2" fmla="*/ 4268462 w 4810308"/>
              <a:gd name="connsiteY2" fmla="*/ 799906 h 3404777"/>
              <a:gd name="connsiteX3" fmla="*/ 4810308 w 4810308"/>
              <a:gd name="connsiteY3" fmla="*/ 973871 h 3404777"/>
              <a:gd name="connsiteX4" fmla="*/ 4458467 w 4810308"/>
              <a:gd name="connsiteY4" fmla="*/ 2104018 h 3404777"/>
              <a:gd name="connsiteX5" fmla="*/ 2727705 w 4810308"/>
              <a:gd name="connsiteY5" fmla="*/ 3393567 h 3404777"/>
              <a:gd name="connsiteX6" fmla="*/ 79957 w 4810308"/>
              <a:gd name="connsiteY6" fmla="*/ 2475819 h 3404777"/>
              <a:gd name="connsiteX7" fmla="*/ 0 w 4810308"/>
              <a:gd name="connsiteY7" fmla="*/ 2387844 h 3404777"/>
              <a:gd name="connsiteX8" fmla="*/ 475451 w 4810308"/>
              <a:gd name="connsiteY8" fmla="*/ 611990 h 3404777"/>
              <a:gd name="connsiteX9" fmla="*/ 2623877 w 4810308"/>
              <a:gd name="connsiteY9" fmla="*/ 259865 h 3404777"/>
              <a:gd name="connsiteX0" fmla="*/ 2623877 w 4810308"/>
              <a:gd name="connsiteY0" fmla="*/ 293050 h 3437962"/>
              <a:gd name="connsiteX1" fmla="*/ 3924555 w 4810308"/>
              <a:gd name="connsiteY1" fmla="*/ 713335 h 3437962"/>
              <a:gd name="connsiteX2" fmla="*/ 4268462 w 4810308"/>
              <a:gd name="connsiteY2" fmla="*/ 833091 h 3437962"/>
              <a:gd name="connsiteX3" fmla="*/ 4810308 w 4810308"/>
              <a:gd name="connsiteY3" fmla="*/ 1007056 h 3437962"/>
              <a:gd name="connsiteX4" fmla="*/ 4458467 w 4810308"/>
              <a:gd name="connsiteY4" fmla="*/ 2137203 h 3437962"/>
              <a:gd name="connsiteX5" fmla="*/ 2727705 w 4810308"/>
              <a:gd name="connsiteY5" fmla="*/ 3426752 h 3437962"/>
              <a:gd name="connsiteX6" fmla="*/ 79957 w 4810308"/>
              <a:gd name="connsiteY6" fmla="*/ 2509004 h 3437962"/>
              <a:gd name="connsiteX7" fmla="*/ 0 w 4810308"/>
              <a:gd name="connsiteY7" fmla="*/ 2421029 h 3437962"/>
              <a:gd name="connsiteX8" fmla="*/ 580561 w 4810308"/>
              <a:gd name="connsiteY8" fmla="*/ 540739 h 3437962"/>
              <a:gd name="connsiteX9" fmla="*/ 2623877 w 4810308"/>
              <a:gd name="connsiteY9" fmla="*/ 293050 h 3437962"/>
              <a:gd name="connsiteX0" fmla="*/ 2623877 w 4810308"/>
              <a:gd name="connsiteY0" fmla="*/ 223917 h 3368829"/>
              <a:gd name="connsiteX1" fmla="*/ 3924555 w 4810308"/>
              <a:gd name="connsiteY1" fmla="*/ 644202 h 3368829"/>
              <a:gd name="connsiteX2" fmla="*/ 4268462 w 4810308"/>
              <a:gd name="connsiteY2" fmla="*/ 763958 h 3368829"/>
              <a:gd name="connsiteX3" fmla="*/ 4810308 w 4810308"/>
              <a:gd name="connsiteY3" fmla="*/ 937923 h 3368829"/>
              <a:gd name="connsiteX4" fmla="*/ 4458467 w 4810308"/>
              <a:gd name="connsiteY4" fmla="*/ 2068070 h 3368829"/>
              <a:gd name="connsiteX5" fmla="*/ 2727705 w 4810308"/>
              <a:gd name="connsiteY5" fmla="*/ 3357619 h 3368829"/>
              <a:gd name="connsiteX6" fmla="*/ 79957 w 4810308"/>
              <a:gd name="connsiteY6" fmla="*/ 2439871 h 3368829"/>
              <a:gd name="connsiteX7" fmla="*/ 0 w 4810308"/>
              <a:gd name="connsiteY7" fmla="*/ 2351896 h 3368829"/>
              <a:gd name="connsiteX8" fmla="*/ 479324 w 4810308"/>
              <a:gd name="connsiteY8" fmla="*/ 716187 h 3368829"/>
              <a:gd name="connsiteX9" fmla="*/ 2623877 w 4810308"/>
              <a:gd name="connsiteY9" fmla="*/ 223917 h 3368829"/>
              <a:gd name="connsiteX0" fmla="*/ 2623877 w 4810308"/>
              <a:gd name="connsiteY0" fmla="*/ 195501 h 3340413"/>
              <a:gd name="connsiteX1" fmla="*/ 3924555 w 4810308"/>
              <a:gd name="connsiteY1" fmla="*/ 615786 h 3340413"/>
              <a:gd name="connsiteX2" fmla="*/ 4268462 w 4810308"/>
              <a:gd name="connsiteY2" fmla="*/ 735542 h 3340413"/>
              <a:gd name="connsiteX3" fmla="*/ 4810308 w 4810308"/>
              <a:gd name="connsiteY3" fmla="*/ 909507 h 3340413"/>
              <a:gd name="connsiteX4" fmla="*/ 4458467 w 4810308"/>
              <a:gd name="connsiteY4" fmla="*/ 2039654 h 3340413"/>
              <a:gd name="connsiteX5" fmla="*/ 2727705 w 4810308"/>
              <a:gd name="connsiteY5" fmla="*/ 3329203 h 3340413"/>
              <a:gd name="connsiteX6" fmla="*/ 79957 w 4810308"/>
              <a:gd name="connsiteY6" fmla="*/ 2411455 h 3340413"/>
              <a:gd name="connsiteX7" fmla="*/ 0 w 4810308"/>
              <a:gd name="connsiteY7" fmla="*/ 2323480 h 3340413"/>
              <a:gd name="connsiteX8" fmla="*/ 386665 w 4810308"/>
              <a:gd name="connsiteY8" fmla="*/ 828962 h 3340413"/>
              <a:gd name="connsiteX9" fmla="*/ 2623877 w 4810308"/>
              <a:gd name="connsiteY9" fmla="*/ 195501 h 3340413"/>
              <a:gd name="connsiteX0" fmla="*/ 2737759 w 4924190"/>
              <a:gd name="connsiteY0" fmla="*/ 195501 h 3340413"/>
              <a:gd name="connsiteX1" fmla="*/ 4038437 w 4924190"/>
              <a:gd name="connsiteY1" fmla="*/ 615786 h 3340413"/>
              <a:gd name="connsiteX2" fmla="*/ 4382344 w 4924190"/>
              <a:gd name="connsiteY2" fmla="*/ 735542 h 3340413"/>
              <a:gd name="connsiteX3" fmla="*/ 4924190 w 4924190"/>
              <a:gd name="connsiteY3" fmla="*/ 909507 h 3340413"/>
              <a:gd name="connsiteX4" fmla="*/ 4572349 w 4924190"/>
              <a:gd name="connsiteY4" fmla="*/ 2039654 h 3340413"/>
              <a:gd name="connsiteX5" fmla="*/ 2841587 w 4924190"/>
              <a:gd name="connsiteY5" fmla="*/ 3329203 h 3340413"/>
              <a:gd name="connsiteX6" fmla="*/ 193839 w 4924190"/>
              <a:gd name="connsiteY6" fmla="*/ 2411455 h 3340413"/>
              <a:gd name="connsiteX7" fmla="*/ 0 w 4924190"/>
              <a:gd name="connsiteY7" fmla="*/ 2049261 h 3340413"/>
              <a:gd name="connsiteX8" fmla="*/ 500547 w 4924190"/>
              <a:gd name="connsiteY8" fmla="*/ 828962 h 3340413"/>
              <a:gd name="connsiteX9" fmla="*/ 2737759 w 4924190"/>
              <a:gd name="connsiteY9" fmla="*/ 195501 h 3340413"/>
              <a:gd name="connsiteX0" fmla="*/ 2737759 w 4924190"/>
              <a:gd name="connsiteY0" fmla="*/ 193027 h 3337939"/>
              <a:gd name="connsiteX1" fmla="*/ 4038437 w 4924190"/>
              <a:gd name="connsiteY1" fmla="*/ 613312 h 3337939"/>
              <a:gd name="connsiteX2" fmla="*/ 4382344 w 4924190"/>
              <a:gd name="connsiteY2" fmla="*/ 733068 h 3337939"/>
              <a:gd name="connsiteX3" fmla="*/ 4924190 w 4924190"/>
              <a:gd name="connsiteY3" fmla="*/ 907033 h 3337939"/>
              <a:gd name="connsiteX4" fmla="*/ 4572349 w 4924190"/>
              <a:gd name="connsiteY4" fmla="*/ 2037180 h 3337939"/>
              <a:gd name="connsiteX5" fmla="*/ 2841587 w 4924190"/>
              <a:gd name="connsiteY5" fmla="*/ 3326729 h 3337939"/>
              <a:gd name="connsiteX6" fmla="*/ 193839 w 4924190"/>
              <a:gd name="connsiteY6" fmla="*/ 2408981 h 3337939"/>
              <a:gd name="connsiteX7" fmla="*/ 0 w 4924190"/>
              <a:gd name="connsiteY7" fmla="*/ 2046787 h 3337939"/>
              <a:gd name="connsiteX8" fmla="*/ 568273 w 4924190"/>
              <a:gd name="connsiteY8" fmla="*/ 840510 h 3337939"/>
              <a:gd name="connsiteX9" fmla="*/ 2737759 w 4924190"/>
              <a:gd name="connsiteY9" fmla="*/ 193027 h 3337939"/>
              <a:gd name="connsiteX0" fmla="*/ 2737759 w 4924190"/>
              <a:gd name="connsiteY0" fmla="*/ 193027 h 3337939"/>
              <a:gd name="connsiteX1" fmla="*/ 4038437 w 4924190"/>
              <a:gd name="connsiteY1" fmla="*/ 613312 h 3337939"/>
              <a:gd name="connsiteX2" fmla="*/ 4382344 w 4924190"/>
              <a:gd name="connsiteY2" fmla="*/ 733068 h 3337939"/>
              <a:gd name="connsiteX3" fmla="*/ 4924190 w 4924190"/>
              <a:gd name="connsiteY3" fmla="*/ 907033 h 3337939"/>
              <a:gd name="connsiteX4" fmla="*/ 4572349 w 4924190"/>
              <a:gd name="connsiteY4" fmla="*/ 2037180 h 3337939"/>
              <a:gd name="connsiteX5" fmla="*/ 2841587 w 4924190"/>
              <a:gd name="connsiteY5" fmla="*/ 3326729 h 3337939"/>
              <a:gd name="connsiteX6" fmla="*/ 193839 w 4924190"/>
              <a:gd name="connsiteY6" fmla="*/ 2408981 h 3337939"/>
              <a:gd name="connsiteX7" fmla="*/ 0 w 4924190"/>
              <a:gd name="connsiteY7" fmla="*/ 2046787 h 3337939"/>
              <a:gd name="connsiteX8" fmla="*/ 568273 w 4924190"/>
              <a:gd name="connsiteY8" fmla="*/ 840510 h 3337939"/>
              <a:gd name="connsiteX9" fmla="*/ 2737759 w 4924190"/>
              <a:gd name="connsiteY9" fmla="*/ 193027 h 3337939"/>
              <a:gd name="connsiteX0" fmla="*/ 2737759 w 4924190"/>
              <a:gd name="connsiteY0" fmla="*/ 363535 h 3508447"/>
              <a:gd name="connsiteX1" fmla="*/ 4038437 w 4924190"/>
              <a:gd name="connsiteY1" fmla="*/ 783820 h 3508447"/>
              <a:gd name="connsiteX2" fmla="*/ 4382344 w 4924190"/>
              <a:gd name="connsiteY2" fmla="*/ 903576 h 3508447"/>
              <a:gd name="connsiteX3" fmla="*/ 4924190 w 4924190"/>
              <a:gd name="connsiteY3" fmla="*/ 1077541 h 3508447"/>
              <a:gd name="connsiteX4" fmla="*/ 4572349 w 4924190"/>
              <a:gd name="connsiteY4" fmla="*/ 2207688 h 3508447"/>
              <a:gd name="connsiteX5" fmla="*/ 2841587 w 4924190"/>
              <a:gd name="connsiteY5" fmla="*/ 3497237 h 3508447"/>
              <a:gd name="connsiteX6" fmla="*/ 193839 w 4924190"/>
              <a:gd name="connsiteY6" fmla="*/ 2579489 h 3508447"/>
              <a:gd name="connsiteX7" fmla="*/ 0 w 4924190"/>
              <a:gd name="connsiteY7" fmla="*/ 2217295 h 3508447"/>
              <a:gd name="connsiteX8" fmla="*/ 568273 w 4924190"/>
              <a:gd name="connsiteY8" fmla="*/ 1011018 h 3508447"/>
              <a:gd name="connsiteX9" fmla="*/ 1795455 w 4924190"/>
              <a:gd name="connsiteY9" fmla="*/ 16223 h 3508447"/>
              <a:gd name="connsiteX10" fmla="*/ 2737759 w 4924190"/>
              <a:gd name="connsiteY10" fmla="*/ 363535 h 3508447"/>
              <a:gd name="connsiteX0" fmla="*/ 2737759 w 4924190"/>
              <a:gd name="connsiteY0" fmla="*/ 347312 h 3492224"/>
              <a:gd name="connsiteX1" fmla="*/ 4038437 w 4924190"/>
              <a:gd name="connsiteY1" fmla="*/ 767597 h 3492224"/>
              <a:gd name="connsiteX2" fmla="*/ 4382344 w 4924190"/>
              <a:gd name="connsiteY2" fmla="*/ 887353 h 3492224"/>
              <a:gd name="connsiteX3" fmla="*/ 4924190 w 4924190"/>
              <a:gd name="connsiteY3" fmla="*/ 1061318 h 3492224"/>
              <a:gd name="connsiteX4" fmla="*/ 4572349 w 4924190"/>
              <a:gd name="connsiteY4" fmla="*/ 2191465 h 3492224"/>
              <a:gd name="connsiteX5" fmla="*/ 2841587 w 4924190"/>
              <a:gd name="connsiteY5" fmla="*/ 3481014 h 3492224"/>
              <a:gd name="connsiteX6" fmla="*/ 193839 w 4924190"/>
              <a:gd name="connsiteY6" fmla="*/ 2563266 h 3492224"/>
              <a:gd name="connsiteX7" fmla="*/ 0 w 4924190"/>
              <a:gd name="connsiteY7" fmla="*/ 2201072 h 3492224"/>
              <a:gd name="connsiteX8" fmla="*/ 568273 w 4924190"/>
              <a:gd name="connsiteY8" fmla="*/ 994795 h 3492224"/>
              <a:gd name="connsiteX9" fmla="*/ 1795455 w 4924190"/>
              <a:gd name="connsiteY9" fmla="*/ 0 h 3492224"/>
              <a:gd name="connsiteX10" fmla="*/ 2737759 w 4924190"/>
              <a:gd name="connsiteY10" fmla="*/ 347312 h 3492224"/>
              <a:gd name="connsiteX0" fmla="*/ 2737759 w 4924190"/>
              <a:gd name="connsiteY0" fmla="*/ 329862 h 3474774"/>
              <a:gd name="connsiteX1" fmla="*/ 4038437 w 4924190"/>
              <a:gd name="connsiteY1" fmla="*/ 750147 h 3474774"/>
              <a:gd name="connsiteX2" fmla="*/ 4382344 w 4924190"/>
              <a:gd name="connsiteY2" fmla="*/ 869903 h 3474774"/>
              <a:gd name="connsiteX3" fmla="*/ 4924190 w 4924190"/>
              <a:gd name="connsiteY3" fmla="*/ 1043868 h 3474774"/>
              <a:gd name="connsiteX4" fmla="*/ 4572349 w 4924190"/>
              <a:gd name="connsiteY4" fmla="*/ 2174015 h 3474774"/>
              <a:gd name="connsiteX5" fmla="*/ 2841587 w 4924190"/>
              <a:gd name="connsiteY5" fmla="*/ 3463564 h 3474774"/>
              <a:gd name="connsiteX6" fmla="*/ 193839 w 4924190"/>
              <a:gd name="connsiteY6" fmla="*/ 2545816 h 3474774"/>
              <a:gd name="connsiteX7" fmla="*/ 0 w 4924190"/>
              <a:gd name="connsiteY7" fmla="*/ 2183622 h 3474774"/>
              <a:gd name="connsiteX8" fmla="*/ 568273 w 4924190"/>
              <a:gd name="connsiteY8" fmla="*/ 977345 h 3474774"/>
              <a:gd name="connsiteX9" fmla="*/ 1773914 w 4924190"/>
              <a:gd name="connsiteY9" fmla="*/ 0 h 3474774"/>
              <a:gd name="connsiteX10" fmla="*/ 2737759 w 4924190"/>
              <a:gd name="connsiteY10" fmla="*/ 329862 h 3474774"/>
              <a:gd name="connsiteX0" fmla="*/ 2737759 w 4924190"/>
              <a:gd name="connsiteY0" fmla="*/ 329862 h 3474774"/>
              <a:gd name="connsiteX1" fmla="*/ 4038437 w 4924190"/>
              <a:gd name="connsiteY1" fmla="*/ 750147 h 3474774"/>
              <a:gd name="connsiteX2" fmla="*/ 4382344 w 4924190"/>
              <a:gd name="connsiteY2" fmla="*/ 869903 h 3474774"/>
              <a:gd name="connsiteX3" fmla="*/ 4924190 w 4924190"/>
              <a:gd name="connsiteY3" fmla="*/ 1043868 h 3474774"/>
              <a:gd name="connsiteX4" fmla="*/ 4572349 w 4924190"/>
              <a:gd name="connsiteY4" fmla="*/ 2174015 h 3474774"/>
              <a:gd name="connsiteX5" fmla="*/ 2841587 w 4924190"/>
              <a:gd name="connsiteY5" fmla="*/ 3463564 h 3474774"/>
              <a:gd name="connsiteX6" fmla="*/ 193839 w 4924190"/>
              <a:gd name="connsiteY6" fmla="*/ 2545816 h 3474774"/>
              <a:gd name="connsiteX7" fmla="*/ 0 w 4924190"/>
              <a:gd name="connsiteY7" fmla="*/ 2183622 h 3474774"/>
              <a:gd name="connsiteX8" fmla="*/ 568273 w 4924190"/>
              <a:gd name="connsiteY8" fmla="*/ 977345 h 3474774"/>
              <a:gd name="connsiteX9" fmla="*/ 1773914 w 4924190"/>
              <a:gd name="connsiteY9" fmla="*/ 0 h 3474774"/>
              <a:gd name="connsiteX10" fmla="*/ 2737759 w 4924190"/>
              <a:gd name="connsiteY10" fmla="*/ 329862 h 3474774"/>
              <a:gd name="connsiteX0" fmla="*/ 2737759 w 4924190"/>
              <a:gd name="connsiteY0" fmla="*/ 329862 h 3474774"/>
              <a:gd name="connsiteX1" fmla="*/ 4038437 w 4924190"/>
              <a:gd name="connsiteY1" fmla="*/ 750147 h 3474774"/>
              <a:gd name="connsiteX2" fmla="*/ 4382344 w 4924190"/>
              <a:gd name="connsiteY2" fmla="*/ 869903 h 3474774"/>
              <a:gd name="connsiteX3" fmla="*/ 4924190 w 4924190"/>
              <a:gd name="connsiteY3" fmla="*/ 1043868 h 3474774"/>
              <a:gd name="connsiteX4" fmla="*/ 4572349 w 4924190"/>
              <a:gd name="connsiteY4" fmla="*/ 2174015 h 3474774"/>
              <a:gd name="connsiteX5" fmla="*/ 2841587 w 4924190"/>
              <a:gd name="connsiteY5" fmla="*/ 3463564 h 3474774"/>
              <a:gd name="connsiteX6" fmla="*/ 193839 w 4924190"/>
              <a:gd name="connsiteY6" fmla="*/ 2545816 h 3474774"/>
              <a:gd name="connsiteX7" fmla="*/ 0 w 4924190"/>
              <a:gd name="connsiteY7" fmla="*/ 2183622 h 3474774"/>
              <a:gd name="connsiteX8" fmla="*/ 568273 w 4924190"/>
              <a:gd name="connsiteY8" fmla="*/ 977345 h 3474774"/>
              <a:gd name="connsiteX9" fmla="*/ 1773914 w 4924190"/>
              <a:gd name="connsiteY9" fmla="*/ 0 h 3474774"/>
              <a:gd name="connsiteX10" fmla="*/ 2737759 w 4924190"/>
              <a:gd name="connsiteY10" fmla="*/ 329862 h 3474774"/>
              <a:gd name="connsiteX0" fmla="*/ 2737759 w 4924190"/>
              <a:gd name="connsiteY0" fmla="*/ 322198 h 3467110"/>
              <a:gd name="connsiteX1" fmla="*/ 4038437 w 4924190"/>
              <a:gd name="connsiteY1" fmla="*/ 742483 h 3467110"/>
              <a:gd name="connsiteX2" fmla="*/ 4382344 w 4924190"/>
              <a:gd name="connsiteY2" fmla="*/ 862239 h 3467110"/>
              <a:gd name="connsiteX3" fmla="*/ 4924190 w 4924190"/>
              <a:gd name="connsiteY3" fmla="*/ 1036204 h 3467110"/>
              <a:gd name="connsiteX4" fmla="*/ 4572349 w 4924190"/>
              <a:gd name="connsiteY4" fmla="*/ 2166351 h 3467110"/>
              <a:gd name="connsiteX5" fmla="*/ 2841587 w 4924190"/>
              <a:gd name="connsiteY5" fmla="*/ 3455900 h 3467110"/>
              <a:gd name="connsiteX6" fmla="*/ 193839 w 4924190"/>
              <a:gd name="connsiteY6" fmla="*/ 2538152 h 3467110"/>
              <a:gd name="connsiteX7" fmla="*/ 0 w 4924190"/>
              <a:gd name="connsiteY7" fmla="*/ 2175958 h 3467110"/>
              <a:gd name="connsiteX8" fmla="*/ 568273 w 4924190"/>
              <a:gd name="connsiteY8" fmla="*/ 969681 h 3467110"/>
              <a:gd name="connsiteX9" fmla="*/ 1747444 w 4924190"/>
              <a:gd name="connsiteY9" fmla="*/ 0 h 3467110"/>
              <a:gd name="connsiteX10" fmla="*/ 2737759 w 4924190"/>
              <a:gd name="connsiteY10" fmla="*/ 322198 h 3467110"/>
              <a:gd name="connsiteX0" fmla="*/ 2737759 w 4924190"/>
              <a:gd name="connsiteY0" fmla="*/ 322198 h 3467110"/>
              <a:gd name="connsiteX1" fmla="*/ 4038437 w 4924190"/>
              <a:gd name="connsiteY1" fmla="*/ 742483 h 3467110"/>
              <a:gd name="connsiteX2" fmla="*/ 4382344 w 4924190"/>
              <a:gd name="connsiteY2" fmla="*/ 862239 h 3467110"/>
              <a:gd name="connsiteX3" fmla="*/ 4924190 w 4924190"/>
              <a:gd name="connsiteY3" fmla="*/ 1036204 h 3467110"/>
              <a:gd name="connsiteX4" fmla="*/ 4572349 w 4924190"/>
              <a:gd name="connsiteY4" fmla="*/ 2166351 h 3467110"/>
              <a:gd name="connsiteX5" fmla="*/ 2841587 w 4924190"/>
              <a:gd name="connsiteY5" fmla="*/ 3455900 h 3467110"/>
              <a:gd name="connsiteX6" fmla="*/ 193839 w 4924190"/>
              <a:gd name="connsiteY6" fmla="*/ 2538152 h 3467110"/>
              <a:gd name="connsiteX7" fmla="*/ 0 w 4924190"/>
              <a:gd name="connsiteY7" fmla="*/ 2175958 h 3467110"/>
              <a:gd name="connsiteX8" fmla="*/ 536618 w 4924190"/>
              <a:gd name="connsiteY8" fmla="*/ 942971 h 3467110"/>
              <a:gd name="connsiteX9" fmla="*/ 1747444 w 4924190"/>
              <a:gd name="connsiteY9" fmla="*/ 0 h 3467110"/>
              <a:gd name="connsiteX10" fmla="*/ 2737759 w 4924190"/>
              <a:gd name="connsiteY10" fmla="*/ 322198 h 3467110"/>
              <a:gd name="connsiteX0" fmla="*/ 2777796 w 4964227"/>
              <a:gd name="connsiteY0" fmla="*/ 322198 h 3467110"/>
              <a:gd name="connsiteX1" fmla="*/ 4078474 w 4964227"/>
              <a:gd name="connsiteY1" fmla="*/ 742483 h 3467110"/>
              <a:gd name="connsiteX2" fmla="*/ 4422381 w 4964227"/>
              <a:gd name="connsiteY2" fmla="*/ 862239 h 3467110"/>
              <a:gd name="connsiteX3" fmla="*/ 4964227 w 4964227"/>
              <a:gd name="connsiteY3" fmla="*/ 1036204 h 3467110"/>
              <a:gd name="connsiteX4" fmla="*/ 4612386 w 4964227"/>
              <a:gd name="connsiteY4" fmla="*/ 2166351 h 3467110"/>
              <a:gd name="connsiteX5" fmla="*/ 2881624 w 4964227"/>
              <a:gd name="connsiteY5" fmla="*/ 3455900 h 3467110"/>
              <a:gd name="connsiteX6" fmla="*/ 233876 w 4964227"/>
              <a:gd name="connsiteY6" fmla="*/ 2538152 h 3467110"/>
              <a:gd name="connsiteX7" fmla="*/ 40037 w 4964227"/>
              <a:gd name="connsiteY7" fmla="*/ 2175958 h 3467110"/>
              <a:gd name="connsiteX8" fmla="*/ 576655 w 4964227"/>
              <a:gd name="connsiteY8" fmla="*/ 942971 h 3467110"/>
              <a:gd name="connsiteX9" fmla="*/ 1787481 w 4964227"/>
              <a:gd name="connsiteY9" fmla="*/ 0 h 3467110"/>
              <a:gd name="connsiteX10" fmla="*/ 2777796 w 4964227"/>
              <a:gd name="connsiteY10" fmla="*/ 322198 h 3467110"/>
              <a:gd name="connsiteX0" fmla="*/ 2846926 w 5033357"/>
              <a:gd name="connsiteY0" fmla="*/ 322198 h 3467110"/>
              <a:gd name="connsiteX1" fmla="*/ 4147604 w 5033357"/>
              <a:gd name="connsiteY1" fmla="*/ 742483 h 3467110"/>
              <a:gd name="connsiteX2" fmla="*/ 4491511 w 5033357"/>
              <a:gd name="connsiteY2" fmla="*/ 862239 h 3467110"/>
              <a:gd name="connsiteX3" fmla="*/ 5033357 w 5033357"/>
              <a:gd name="connsiteY3" fmla="*/ 1036204 h 3467110"/>
              <a:gd name="connsiteX4" fmla="*/ 4681516 w 5033357"/>
              <a:gd name="connsiteY4" fmla="*/ 2166351 h 3467110"/>
              <a:gd name="connsiteX5" fmla="*/ 2950754 w 5033357"/>
              <a:gd name="connsiteY5" fmla="*/ 3455900 h 3467110"/>
              <a:gd name="connsiteX6" fmla="*/ 303006 w 5033357"/>
              <a:gd name="connsiteY6" fmla="*/ 2538152 h 3467110"/>
              <a:gd name="connsiteX7" fmla="*/ 13659 w 5033357"/>
              <a:gd name="connsiteY7" fmla="*/ 2275370 h 3467110"/>
              <a:gd name="connsiteX8" fmla="*/ 645785 w 5033357"/>
              <a:gd name="connsiteY8" fmla="*/ 942971 h 3467110"/>
              <a:gd name="connsiteX9" fmla="*/ 1856611 w 5033357"/>
              <a:gd name="connsiteY9" fmla="*/ 0 h 3467110"/>
              <a:gd name="connsiteX10" fmla="*/ 2846926 w 5033357"/>
              <a:gd name="connsiteY10" fmla="*/ 322198 h 3467110"/>
              <a:gd name="connsiteX0" fmla="*/ 2846926 w 5033357"/>
              <a:gd name="connsiteY0" fmla="*/ 322198 h 3536826"/>
              <a:gd name="connsiteX1" fmla="*/ 4147604 w 5033357"/>
              <a:gd name="connsiteY1" fmla="*/ 742483 h 3536826"/>
              <a:gd name="connsiteX2" fmla="*/ 4491511 w 5033357"/>
              <a:gd name="connsiteY2" fmla="*/ 862239 h 3536826"/>
              <a:gd name="connsiteX3" fmla="*/ 5033357 w 5033357"/>
              <a:gd name="connsiteY3" fmla="*/ 1036204 h 3536826"/>
              <a:gd name="connsiteX4" fmla="*/ 4681516 w 5033357"/>
              <a:gd name="connsiteY4" fmla="*/ 2166351 h 3536826"/>
              <a:gd name="connsiteX5" fmla="*/ 2950754 w 5033357"/>
              <a:gd name="connsiteY5" fmla="*/ 3455900 h 3536826"/>
              <a:gd name="connsiteX6" fmla="*/ 692723 w 5033357"/>
              <a:gd name="connsiteY6" fmla="*/ 2878243 h 3536826"/>
              <a:gd name="connsiteX7" fmla="*/ 13659 w 5033357"/>
              <a:gd name="connsiteY7" fmla="*/ 2275370 h 3536826"/>
              <a:gd name="connsiteX8" fmla="*/ 645785 w 5033357"/>
              <a:gd name="connsiteY8" fmla="*/ 942971 h 3536826"/>
              <a:gd name="connsiteX9" fmla="*/ 1856611 w 5033357"/>
              <a:gd name="connsiteY9" fmla="*/ 0 h 3536826"/>
              <a:gd name="connsiteX10" fmla="*/ 2846926 w 5033357"/>
              <a:gd name="connsiteY10" fmla="*/ 322198 h 3536826"/>
              <a:gd name="connsiteX0" fmla="*/ 2846926 w 5033357"/>
              <a:gd name="connsiteY0" fmla="*/ 322198 h 3525438"/>
              <a:gd name="connsiteX1" fmla="*/ 4147604 w 5033357"/>
              <a:gd name="connsiteY1" fmla="*/ 742483 h 3525438"/>
              <a:gd name="connsiteX2" fmla="*/ 4491511 w 5033357"/>
              <a:gd name="connsiteY2" fmla="*/ 862239 h 3525438"/>
              <a:gd name="connsiteX3" fmla="*/ 5033357 w 5033357"/>
              <a:gd name="connsiteY3" fmla="*/ 1036204 h 3525438"/>
              <a:gd name="connsiteX4" fmla="*/ 4681516 w 5033357"/>
              <a:gd name="connsiteY4" fmla="*/ 2166351 h 3525438"/>
              <a:gd name="connsiteX5" fmla="*/ 2950754 w 5033357"/>
              <a:gd name="connsiteY5" fmla="*/ 3455900 h 3525438"/>
              <a:gd name="connsiteX6" fmla="*/ 692723 w 5033357"/>
              <a:gd name="connsiteY6" fmla="*/ 2878243 h 3525438"/>
              <a:gd name="connsiteX7" fmla="*/ 13659 w 5033357"/>
              <a:gd name="connsiteY7" fmla="*/ 2275370 h 3525438"/>
              <a:gd name="connsiteX8" fmla="*/ 645785 w 5033357"/>
              <a:gd name="connsiteY8" fmla="*/ 942971 h 3525438"/>
              <a:gd name="connsiteX9" fmla="*/ 1856611 w 5033357"/>
              <a:gd name="connsiteY9" fmla="*/ 0 h 3525438"/>
              <a:gd name="connsiteX10" fmla="*/ 2846926 w 5033357"/>
              <a:gd name="connsiteY10" fmla="*/ 322198 h 3525438"/>
              <a:gd name="connsiteX0" fmla="*/ 2846926 w 5033357"/>
              <a:gd name="connsiteY0" fmla="*/ 322198 h 3540608"/>
              <a:gd name="connsiteX1" fmla="*/ 4147604 w 5033357"/>
              <a:gd name="connsiteY1" fmla="*/ 742483 h 3540608"/>
              <a:gd name="connsiteX2" fmla="*/ 4491511 w 5033357"/>
              <a:gd name="connsiteY2" fmla="*/ 862239 h 3540608"/>
              <a:gd name="connsiteX3" fmla="*/ 5033357 w 5033357"/>
              <a:gd name="connsiteY3" fmla="*/ 1036204 h 3540608"/>
              <a:gd name="connsiteX4" fmla="*/ 4681516 w 5033357"/>
              <a:gd name="connsiteY4" fmla="*/ 2166351 h 3540608"/>
              <a:gd name="connsiteX5" fmla="*/ 2950754 w 5033357"/>
              <a:gd name="connsiteY5" fmla="*/ 3455900 h 3540608"/>
              <a:gd name="connsiteX6" fmla="*/ 654572 w 5033357"/>
              <a:gd name="connsiteY6" fmla="*/ 2922926 h 3540608"/>
              <a:gd name="connsiteX7" fmla="*/ 13659 w 5033357"/>
              <a:gd name="connsiteY7" fmla="*/ 2275370 h 3540608"/>
              <a:gd name="connsiteX8" fmla="*/ 645785 w 5033357"/>
              <a:gd name="connsiteY8" fmla="*/ 942971 h 3540608"/>
              <a:gd name="connsiteX9" fmla="*/ 1856611 w 5033357"/>
              <a:gd name="connsiteY9" fmla="*/ 0 h 3540608"/>
              <a:gd name="connsiteX10" fmla="*/ 2846926 w 5033357"/>
              <a:gd name="connsiteY10" fmla="*/ 322198 h 3540608"/>
              <a:gd name="connsiteX0" fmla="*/ 2846926 w 5033357"/>
              <a:gd name="connsiteY0" fmla="*/ 322198 h 3513530"/>
              <a:gd name="connsiteX1" fmla="*/ 4147604 w 5033357"/>
              <a:gd name="connsiteY1" fmla="*/ 742483 h 3513530"/>
              <a:gd name="connsiteX2" fmla="*/ 4491511 w 5033357"/>
              <a:gd name="connsiteY2" fmla="*/ 862239 h 3513530"/>
              <a:gd name="connsiteX3" fmla="*/ 5033357 w 5033357"/>
              <a:gd name="connsiteY3" fmla="*/ 1036204 h 3513530"/>
              <a:gd name="connsiteX4" fmla="*/ 4681516 w 5033357"/>
              <a:gd name="connsiteY4" fmla="*/ 2166351 h 3513530"/>
              <a:gd name="connsiteX5" fmla="*/ 2950754 w 5033357"/>
              <a:gd name="connsiteY5" fmla="*/ 3455900 h 3513530"/>
              <a:gd name="connsiteX6" fmla="*/ 654572 w 5033357"/>
              <a:gd name="connsiteY6" fmla="*/ 2922926 h 3513530"/>
              <a:gd name="connsiteX7" fmla="*/ 13659 w 5033357"/>
              <a:gd name="connsiteY7" fmla="*/ 2275370 h 3513530"/>
              <a:gd name="connsiteX8" fmla="*/ 645785 w 5033357"/>
              <a:gd name="connsiteY8" fmla="*/ 942971 h 3513530"/>
              <a:gd name="connsiteX9" fmla="*/ 1856611 w 5033357"/>
              <a:gd name="connsiteY9" fmla="*/ 0 h 3513530"/>
              <a:gd name="connsiteX10" fmla="*/ 2846926 w 5033357"/>
              <a:gd name="connsiteY10" fmla="*/ 322198 h 3513530"/>
              <a:gd name="connsiteX0" fmla="*/ 2860567 w 5046998"/>
              <a:gd name="connsiteY0" fmla="*/ 322198 h 3513530"/>
              <a:gd name="connsiteX1" fmla="*/ 4161245 w 5046998"/>
              <a:gd name="connsiteY1" fmla="*/ 742483 h 3513530"/>
              <a:gd name="connsiteX2" fmla="*/ 4505152 w 5046998"/>
              <a:gd name="connsiteY2" fmla="*/ 862239 h 3513530"/>
              <a:gd name="connsiteX3" fmla="*/ 5046998 w 5046998"/>
              <a:gd name="connsiteY3" fmla="*/ 1036204 h 3513530"/>
              <a:gd name="connsiteX4" fmla="*/ 4695157 w 5046998"/>
              <a:gd name="connsiteY4" fmla="*/ 2166351 h 3513530"/>
              <a:gd name="connsiteX5" fmla="*/ 2964395 w 5046998"/>
              <a:gd name="connsiteY5" fmla="*/ 3455900 h 3513530"/>
              <a:gd name="connsiteX6" fmla="*/ 668213 w 5046998"/>
              <a:gd name="connsiteY6" fmla="*/ 2922926 h 3513530"/>
              <a:gd name="connsiteX7" fmla="*/ 10432 w 5046998"/>
              <a:gd name="connsiteY7" fmla="*/ 2278013 h 3513530"/>
              <a:gd name="connsiteX8" fmla="*/ 659426 w 5046998"/>
              <a:gd name="connsiteY8" fmla="*/ 942971 h 3513530"/>
              <a:gd name="connsiteX9" fmla="*/ 1870252 w 5046998"/>
              <a:gd name="connsiteY9" fmla="*/ 0 h 3513530"/>
              <a:gd name="connsiteX10" fmla="*/ 2860567 w 5046998"/>
              <a:gd name="connsiteY10" fmla="*/ 322198 h 3513530"/>
              <a:gd name="connsiteX0" fmla="*/ 2754825 w 4941256"/>
              <a:gd name="connsiteY0" fmla="*/ 322198 h 3513530"/>
              <a:gd name="connsiteX1" fmla="*/ 4055503 w 4941256"/>
              <a:gd name="connsiteY1" fmla="*/ 742483 h 3513530"/>
              <a:gd name="connsiteX2" fmla="*/ 4399410 w 4941256"/>
              <a:gd name="connsiteY2" fmla="*/ 862239 h 3513530"/>
              <a:gd name="connsiteX3" fmla="*/ 4941256 w 4941256"/>
              <a:gd name="connsiteY3" fmla="*/ 1036204 h 3513530"/>
              <a:gd name="connsiteX4" fmla="*/ 4589415 w 4941256"/>
              <a:gd name="connsiteY4" fmla="*/ 2166351 h 3513530"/>
              <a:gd name="connsiteX5" fmla="*/ 2858653 w 4941256"/>
              <a:gd name="connsiteY5" fmla="*/ 3455900 h 3513530"/>
              <a:gd name="connsiteX6" fmla="*/ 562471 w 4941256"/>
              <a:gd name="connsiteY6" fmla="*/ 2922926 h 3513530"/>
              <a:gd name="connsiteX7" fmla="*/ 53362 w 4941256"/>
              <a:gd name="connsiteY7" fmla="*/ 2416587 h 3513530"/>
              <a:gd name="connsiteX8" fmla="*/ 553684 w 4941256"/>
              <a:gd name="connsiteY8" fmla="*/ 942971 h 3513530"/>
              <a:gd name="connsiteX9" fmla="*/ 1764510 w 4941256"/>
              <a:gd name="connsiteY9" fmla="*/ 0 h 3513530"/>
              <a:gd name="connsiteX10" fmla="*/ 2754825 w 4941256"/>
              <a:gd name="connsiteY10" fmla="*/ 322198 h 3513530"/>
              <a:gd name="connsiteX0" fmla="*/ 2778659 w 4965090"/>
              <a:gd name="connsiteY0" fmla="*/ 322198 h 3513530"/>
              <a:gd name="connsiteX1" fmla="*/ 4079337 w 4965090"/>
              <a:gd name="connsiteY1" fmla="*/ 742483 h 3513530"/>
              <a:gd name="connsiteX2" fmla="*/ 4423244 w 4965090"/>
              <a:gd name="connsiteY2" fmla="*/ 862239 h 3513530"/>
              <a:gd name="connsiteX3" fmla="*/ 4965090 w 4965090"/>
              <a:gd name="connsiteY3" fmla="*/ 1036204 h 3513530"/>
              <a:gd name="connsiteX4" fmla="*/ 4613249 w 4965090"/>
              <a:gd name="connsiteY4" fmla="*/ 2166351 h 3513530"/>
              <a:gd name="connsiteX5" fmla="*/ 2882487 w 4965090"/>
              <a:gd name="connsiteY5" fmla="*/ 3455900 h 3513530"/>
              <a:gd name="connsiteX6" fmla="*/ 586305 w 4965090"/>
              <a:gd name="connsiteY6" fmla="*/ 2922926 h 3513530"/>
              <a:gd name="connsiteX7" fmla="*/ 39587 w 4965090"/>
              <a:gd name="connsiteY7" fmla="*/ 2281727 h 3513530"/>
              <a:gd name="connsiteX8" fmla="*/ 577518 w 4965090"/>
              <a:gd name="connsiteY8" fmla="*/ 942971 h 3513530"/>
              <a:gd name="connsiteX9" fmla="*/ 1788344 w 4965090"/>
              <a:gd name="connsiteY9" fmla="*/ 0 h 3513530"/>
              <a:gd name="connsiteX10" fmla="*/ 2778659 w 4965090"/>
              <a:gd name="connsiteY10" fmla="*/ 322198 h 3513530"/>
              <a:gd name="connsiteX0" fmla="*/ 2790494 w 4976925"/>
              <a:gd name="connsiteY0" fmla="*/ 322198 h 3513530"/>
              <a:gd name="connsiteX1" fmla="*/ 4091172 w 4976925"/>
              <a:gd name="connsiteY1" fmla="*/ 742483 h 3513530"/>
              <a:gd name="connsiteX2" fmla="*/ 4435079 w 4976925"/>
              <a:gd name="connsiteY2" fmla="*/ 862239 h 3513530"/>
              <a:gd name="connsiteX3" fmla="*/ 4976925 w 4976925"/>
              <a:gd name="connsiteY3" fmla="*/ 1036204 h 3513530"/>
              <a:gd name="connsiteX4" fmla="*/ 4625084 w 4976925"/>
              <a:gd name="connsiteY4" fmla="*/ 2166351 h 3513530"/>
              <a:gd name="connsiteX5" fmla="*/ 2894322 w 4976925"/>
              <a:gd name="connsiteY5" fmla="*/ 3455900 h 3513530"/>
              <a:gd name="connsiteX6" fmla="*/ 598140 w 4976925"/>
              <a:gd name="connsiteY6" fmla="*/ 2922926 h 3513530"/>
              <a:gd name="connsiteX7" fmla="*/ 33755 w 4976925"/>
              <a:gd name="connsiteY7" fmla="*/ 2439321 h 3513530"/>
              <a:gd name="connsiteX8" fmla="*/ 589353 w 4976925"/>
              <a:gd name="connsiteY8" fmla="*/ 942971 h 3513530"/>
              <a:gd name="connsiteX9" fmla="*/ 1800179 w 4976925"/>
              <a:gd name="connsiteY9" fmla="*/ 0 h 3513530"/>
              <a:gd name="connsiteX10" fmla="*/ 2790494 w 4976925"/>
              <a:gd name="connsiteY10" fmla="*/ 322198 h 3513530"/>
              <a:gd name="connsiteX0" fmla="*/ 2790494 w 4976925"/>
              <a:gd name="connsiteY0" fmla="*/ 322198 h 3500362"/>
              <a:gd name="connsiteX1" fmla="*/ 4091172 w 4976925"/>
              <a:gd name="connsiteY1" fmla="*/ 742483 h 3500362"/>
              <a:gd name="connsiteX2" fmla="*/ 4435079 w 4976925"/>
              <a:gd name="connsiteY2" fmla="*/ 862239 h 3500362"/>
              <a:gd name="connsiteX3" fmla="*/ 4976925 w 4976925"/>
              <a:gd name="connsiteY3" fmla="*/ 1036204 h 3500362"/>
              <a:gd name="connsiteX4" fmla="*/ 4625084 w 4976925"/>
              <a:gd name="connsiteY4" fmla="*/ 2166351 h 3500362"/>
              <a:gd name="connsiteX5" fmla="*/ 2894322 w 4976925"/>
              <a:gd name="connsiteY5" fmla="*/ 3455900 h 3500362"/>
              <a:gd name="connsiteX6" fmla="*/ 679629 w 4976925"/>
              <a:gd name="connsiteY6" fmla="*/ 2867935 h 3500362"/>
              <a:gd name="connsiteX7" fmla="*/ 33755 w 4976925"/>
              <a:gd name="connsiteY7" fmla="*/ 2439321 h 3500362"/>
              <a:gd name="connsiteX8" fmla="*/ 589353 w 4976925"/>
              <a:gd name="connsiteY8" fmla="*/ 942971 h 3500362"/>
              <a:gd name="connsiteX9" fmla="*/ 1800179 w 4976925"/>
              <a:gd name="connsiteY9" fmla="*/ 0 h 3500362"/>
              <a:gd name="connsiteX10" fmla="*/ 2790494 w 4976925"/>
              <a:gd name="connsiteY10" fmla="*/ 322198 h 3500362"/>
              <a:gd name="connsiteX0" fmla="*/ 2762432 w 4948863"/>
              <a:gd name="connsiteY0" fmla="*/ 322198 h 3500362"/>
              <a:gd name="connsiteX1" fmla="*/ 4063110 w 4948863"/>
              <a:gd name="connsiteY1" fmla="*/ 742483 h 3500362"/>
              <a:gd name="connsiteX2" fmla="*/ 4407017 w 4948863"/>
              <a:gd name="connsiteY2" fmla="*/ 862239 h 3500362"/>
              <a:gd name="connsiteX3" fmla="*/ 4948863 w 4948863"/>
              <a:gd name="connsiteY3" fmla="*/ 1036204 h 3500362"/>
              <a:gd name="connsiteX4" fmla="*/ 4597022 w 4948863"/>
              <a:gd name="connsiteY4" fmla="*/ 2166351 h 3500362"/>
              <a:gd name="connsiteX5" fmla="*/ 2866260 w 4948863"/>
              <a:gd name="connsiteY5" fmla="*/ 3455900 h 3500362"/>
              <a:gd name="connsiteX6" fmla="*/ 651567 w 4948863"/>
              <a:gd name="connsiteY6" fmla="*/ 2867935 h 3500362"/>
              <a:gd name="connsiteX7" fmla="*/ 5693 w 4948863"/>
              <a:gd name="connsiteY7" fmla="*/ 2439321 h 3500362"/>
              <a:gd name="connsiteX8" fmla="*/ 685607 w 4948863"/>
              <a:gd name="connsiteY8" fmla="*/ 828490 h 3500362"/>
              <a:gd name="connsiteX9" fmla="*/ 1772117 w 4948863"/>
              <a:gd name="connsiteY9" fmla="*/ 0 h 3500362"/>
              <a:gd name="connsiteX10" fmla="*/ 2762432 w 4948863"/>
              <a:gd name="connsiteY10" fmla="*/ 322198 h 3500362"/>
              <a:gd name="connsiteX0" fmla="*/ 2756739 w 4943170"/>
              <a:gd name="connsiteY0" fmla="*/ 322198 h 3500362"/>
              <a:gd name="connsiteX1" fmla="*/ 4057417 w 4943170"/>
              <a:gd name="connsiteY1" fmla="*/ 742483 h 3500362"/>
              <a:gd name="connsiteX2" fmla="*/ 4401324 w 4943170"/>
              <a:gd name="connsiteY2" fmla="*/ 862239 h 3500362"/>
              <a:gd name="connsiteX3" fmla="*/ 4943170 w 4943170"/>
              <a:gd name="connsiteY3" fmla="*/ 1036204 h 3500362"/>
              <a:gd name="connsiteX4" fmla="*/ 4591329 w 4943170"/>
              <a:gd name="connsiteY4" fmla="*/ 2166351 h 3500362"/>
              <a:gd name="connsiteX5" fmla="*/ 2860567 w 4943170"/>
              <a:gd name="connsiteY5" fmla="*/ 3455900 h 3500362"/>
              <a:gd name="connsiteX6" fmla="*/ 645874 w 4943170"/>
              <a:gd name="connsiteY6" fmla="*/ 2867935 h 3500362"/>
              <a:gd name="connsiteX7" fmla="*/ 0 w 4943170"/>
              <a:gd name="connsiteY7" fmla="*/ 2439321 h 3500362"/>
              <a:gd name="connsiteX8" fmla="*/ 679914 w 4943170"/>
              <a:gd name="connsiteY8" fmla="*/ 828490 h 3500362"/>
              <a:gd name="connsiteX9" fmla="*/ 1766424 w 4943170"/>
              <a:gd name="connsiteY9" fmla="*/ 0 h 3500362"/>
              <a:gd name="connsiteX10" fmla="*/ 2756739 w 4943170"/>
              <a:gd name="connsiteY10" fmla="*/ 322198 h 3500362"/>
              <a:gd name="connsiteX0" fmla="*/ 2763284 w 4949715"/>
              <a:gd name="connsiteY0" fmla="*/ 322198 h 3500362"/>
              <a:gd name="connsiteX1" fmla="*/ 4063962 w 4949715"/>
              <a:gd name="connsiteY1" fmla="*/ 742483 h 3500362"/>
              <a:gd name="connsiteX2" fmla="*/ 4407869 w 4949715"/>
              <a:gd name="connsiteY2" fmla="*/ 862239 h 3500362"/>
              <a:gd name="connsiteX3" fmla="*/ 4949715 w 4949715"/>
              <a:gd name="connsiteY3" fmla="*/ 1036204 h 3500362"/>
              <a:gd name="connsiteX4" fmla="*/ 4597874 w 4949715"/>
              <a:gd name="connsiteY4" fmla="*/ 2166351 h 3500362"/>
              <a:gd name="connsiteX5" fmla="*/ 2867112 w 4949715"/>
              <a:gd name="connsiteY5" fmla="*/ 3455900 h 3500362"/>
              <a:gd name="connsiteX6" fmla="*/ 652419 w 4949715"/>
              <a:gd name="connsiteY6" fmla="*/ 2867935 h 3500362"/>
              <a:gd name="connsiteX7" fmla="*/ 6545 w 4949715"/>
              <a:gd name="connsiteY7" fmla="*/ 2439321 h 3500362"/>
              <a:gd name="connsiteX8" fmla="*/ 502965 w 4949715"/>
              <a:gd name="connsiteY8" fmla="*/ 1054288 h 3500362"/>
              <a:gd name="connsiteX9" fmla="*/ 1772969 w 4949715"/>
              <a:gd name="connsiteY9" fmla="*/ 0 h 3500362"/>
              <a:gd name="connsiteX10" fmla="*/ 2763284 w 4949715"/>
              <a:gd name="connsiteY10" fmla="*/ 322198 h 3500362"/>
              <a:gd name="connsiteX0" fmla="*/ 2763284 w 4949715"/>
              <a:gd name="connsiteY0" fmla="*/ 322198 h 3540287"/>
              <a:gd name="connsiteX1" fmla="*/ 4063962 w 4949715"/>
              <a:gd name="connsiteY1" fmla="*/ 742483 h 3540287"/>
              <a:gd name="connsiteX2" fmla="*/ 4407869 w 4949715"/>
              <a:gd name="connsiteY2" fmla="*/ 862239 h 3540287"/>
              <a:gd name="connsiteX3" fmla="*/ 4949715 w 4949715"/>
              <a:gd name="connsiteY3" fmla="*/ 1036204 h 3540287"/>
              <a:gd name="connsiteX4" fmla="*/ 4597874 w 4949715"/>
              <a:gd name="connsiteY4" fmla="*/ 2166351 h 3540287"/>
              <a:gd name="connsiteX5" fmla="*/ 2867112 w 4949715"/>
              <a:gd name="connsiteY5" fmla="*/ 3455900 h 3540287"/>
              <a:gd name="connsiteX6" fmla="*/ 711825 w 4949715"/>
              <a:gd name="connsiteY6" fmla="*/ 3009936 h 3540287"/>
              <a:gd name="connsiteX7" fmla="*/ 6545 w 4949715"/>
              <a:gd name="connsiteY7" fmla="*/ 2439321 h 3540287"/>
              <a:gd name="connsiteX8" fmla="*/ 502965 w 4949715"/>
              <a:gd name="connsiteY8" fmla="*/ 1054288 h 3540287"/>
              <a:gd name="connsiteX9" fmla="*/ 1772969 w 4949715"/>
              <a:gd name="connsiteY9" fmla="*/ 0 h 3540287"/>
              <a:gd name="connsiteX10" fmla="*/ 2763284 w 4949715"/>
              <a:gd name="connsiteY10" fmla="*/ 322198 h 3540287"/>
              <a:gd name="connsiteX0" fmla="*/ 2763284 w 4949715"/>
              <a:gd name="connsiteY0" fmla="*/ 322198 h 3482737"/>
              <a:gd name="connsiteX1" fmla="*/ 4063962 w 4949715"/>
              <a:gd name="connsiteY1" fmla="*/ 742483 h 3482737"/>
              <a:gd name="connsiteX2" fmla="*/ 4407869 w 4949715"/>
              <a:gd name="connsiteY2" fmla="*/ 862239 h 3482737"/>
              <a:gd name="connsiteX3" fmla="*/ 4949715 w 4949715"/>
              <a:gd name="connsiteY3" fmla="*/ 1036204 h 3482737"/>
              <a:gd name="connsiteX4" fmla="*/ 4597874 w 4949715"/>
              <a:gd name="connsiteY4" fmla="*/ 2166351 h 3482737"/>
              <a:gd name="connsiteX5" fmla="*/ 2867112 w 4949715"/>
              <a:gd name="connsiteY5" fmla="*/ 3455900 h 3482737"/>
              <a:gd name="connsiteX6" fmla="*/ 711825 w 4949715"/>
              <a:gd name="connsiteY6" fmla="*/ 3009936 h 3482737"/>
              <a:gd name="connsiteX7" fmla="*/ 103024 w 4949715"/>
              <a:gd name="connsiteY7" fmla="*/ 2573449 h 3482737"/>
              <a:gd name="connsiteX8" fmla="*/ 6545 w 4949715"/>
              <a:gd name="connsiteY8" fmla="*/ 2439321 h 3482737"/>
              <a:gd name="connsiteX9" fmla="*/ 502965 w 4949715"/>
              <a:gd name="connsiteY9" fmla="*/ 1054288 h 3482737"/>
              <a:gd name="connsiteX10" fmla="*/ 1772969 w 4949715"/>
              <a:gd name="connsiteY10" fmla="*/ 0 h 3482737"/>
              <a:gd name="connsiteX11" fmla="*/ 2763284 w 4949715"/>
              <a:gd name="connsiteY11" fmla="*/ 322198 h 3482737"/>
              <a:gd name="connsiteX0" fmla="*/ 2763284 w 4949715"/>
              <a:gd name="connsiteY0" fmla="*/ 322198 h 3482737"/>
              <a:gd name="connsiteX1" fmla="*/ 4063962 w 4949715"/>
              <a:gd name="connsiteY1" fmla="*/ 742483 h 3482737"/>
              <a:gd name="connsiteX2" fmla="*/ 4407869 w 4949715"/>
              <a:gd name="connsiteY2" fmla="*/ 862239 h 3482737"/>
              <a:gd name="connsiteX3" fmla="*/ 4949715 w 4949715"/>
              <a:gd name="connsiteY3" fmla="*/ 1036204 h 3482737"/>
              <a:gd name="connsiteX4" fmla="*/ 4597874 w 4949715"/>
              <a:gd name="connsiteY4" fmla="*/ 2166351 h 3482737"/>
              <a:gd name="connsiteX5" fmla="*/ 2867112 w 4949715"/>
              <a:gd name="connsiteY5" fmla="*/ 3455900 h 3482737"/>
              <a:gd name="connsiteX6" fmla="*/ 711825 w 4949715"/>
              <a:gd name="connsiteY6" fmla="*/ 3009936 h 3482737"/>
              <a:gd name="connsiteX7" fmla="*/ 103024 w 4949715"/>
              <a:gd name="connsiteY7" fmla="*/ 2573449 h 3482737"/>
              <a:gd name="connsiteX8" fmla="*/ 6545 w 4949715"/>
              <a:gd name="connsiteY8" fmla="*/ 2439321 h 3482737"/>
              <a:gd name="connsiteX9" fmla="*/ 502965 w 4949715"/>
              <a:gd name="connsiteY9" fmla="*/ 1054288 h 3482737"/>
              <a:gd name="connsiteX10" fmla="*/ 1772969 w 4949715"/>
              <a:gd name="connsiteY10" fmla="*/ 0 h 3482737"/>
              <a:gd name="connsiteX11" fmla="*/ 2763284 w 4949715"/>
              <a:gd name="connsiteY11" fmla="*/ 322198 h 3482737"/>
              <a:gd name="connsiteX0" fmla="*/ 2763284 w 4949715"/>
              <a:gd name="connsiteY0" fmla="*/ 322198 h 3482737"/>
              <a:gd name="connsiteX1" fmla="*/ 4063962 w 4949715"/>
              <a:gd name="connsiteY1" fmla="*/ 742483 h 3482737"/>
              <a:gd name="connsiteX2" fmla="*/ 4407869 w 4949715"/>
              <a:gd name="connsiteY2" fmla="*/ 862239 h 3482737"/>
              <a:gd name="connsiteX3" fmla="*/ 4949715 w 4949715"/>
              <a:gd name="connsiteY3" fmla="*/ 1036204 h 3482737"/>
              <a:gd name="connsiteX4" fmla="*/ 4597874 w 4949715"/>
              <a:gd name="connsiteY4" fmla="*/ 2166351 h 3482737"/>
              <a:gd name="connsiteX5" fmla="*/ 2867112 w 4949715"/>
              <a:gd name="connsiteY5" fmla="*/ 3455900 h 3482737"/>
              <a:gd name="connsiteX6" fmla="*/ 711825 w 4949715"/>
              <a:gd name="connsiteY6" fmla="*/ 3009936 h 3482737"/>
              <a:gd name="connsiteX7" fmla="*/ 103024 w 4949715"/>
              <a:gd name="connsiteY7" fmla="*/ 2573449 h 3482737"/>
              <a:gd name="connsiteX8" fmla="*/ 6545 w 4949715"/>
              <a:gd name="connsiteY8" fmla="*/ 2439321 h 3482737"/>
              <a:gd name="connsiteX9" fmla="*/ 502965 w 4949715"/>
              <a:gd name="connsiteY9" fmla="*/ 1054288 h 3482737"/>
              <a:gd name="connsiteX10" fmla="*/ 1772969 w 4949715"/>
              <a:gd name="connsiteY10" fmla="*/ 0 h 3482737"/>
              <a:gd name="connsiteX11" fmla="*/ 2763284 w 4949715"/>
              <a:gd name="connsiteY11" fmla="*/ 322198 h 3482737"/>
              <a:gd name="connsiteX0" fmla="*/ 2763284 w 4949715"/>
              <a:gd name="connsiteY0" fmla="*/ 322198 h 3482737"/>
              <a:gd name="connsiteX1" fmla="*/ 4063962 w 4949715"/>
              <a:gd name="connsiteY1" fmla="*/ 742483 h 3482737"/>
              <a:gd name="connsiteX2" fmla="*/ 4407869 w 4949715"/>
              <a:gd name="connsiteY2" fmla="*/ 862239 h 3482737"/>
              <a:gd name="connsiteX3" fmla="*/ 4949715 w 4949715"/>
              <a:gd name="connsiteY3" fmla="*/ 1036204 h 3482737"/>
              <a:gd name="connsiteX4" fmla="*/ 4597874 w 4949715"/>
              <a:gd name="connsiteY4" fmla="*/ 2166351 h 3482737"/>
              <a:gd name="connsiteX5" fmla="*/ 2867112 w 4949715"/>
              <a:gd name="connsiteY5" fmla="*/ 3455900 h 3482737"/>
              <a:gd name="connsiteX6" fmla="*/ 711825 w 4949715"/>
              <a:gd name="connsiteY6" fmla="*/ 3009936 h 3482737"/>
              <a:gd name="connsiteX7" fmla="*/ 265972 w 4949715"/>
              <a:gd name="connsiteY7" fmla="*/ 2692192 h 3482737"/>
              <a:gd name="connsiteX8" fmla="*/ 6545 w 4949715"/>
              <a:gd name="connsiteY8" fmla="*/ 2439321 h 3482737"/>
              <a:gd name="connsiteX9" fmla="*/ 502965 w 4949715"/>
              <a:gd name="connsiteY9" fmla="*/ 1054288 h 3482737"/>
              <a:gd name="connsiteX10" fmla="*/ 1772969 w 4949715"/>
              <a:gd name="connsiteY10" fmla="*/ 0 h 3482737"/>
              <a:gd name="connsiteX11" fmla="*/ 2763284 w 4949715"/>
              <a:gd name="connsiteY11" fmla="*/ 322198 h 3482737"/>
              <a:gd name="connsiteX0" fmla="*/ 2763284 w 4949715"/>
              <a:gd name="connsiteY0" fmla="*/ 322198 h 3482737"/>
              <a:gd name="connsiteX1" fmla="*/ 4063962 w 4949715"/>
              <a:gd name="connsiteY1" fmla="*/ 742483 h 3482737"/>
              <a:gd name="connsiteX2" fmla="*/ 4407869 w 4949715"/>
              <a:gd name="connsiteY2" fmla="*/ 862239 h 3482737"/>
              <a:gd name="connsiteX3" fmla="*/ 4949715 w 4949715"/>
              <a:gd name="connsiteY3" fmla="*/ 1036204 h 3482737"/>
              <a:gd name="connsiteX4" fmla="*/ 4597874 w 4949715"/>
              <a:gd name="connsiteY4" fmla="*/ 2166351 h 3482737"/>
              <a:gd name="connsiteX5" fmla="*/ 2867112 w 4949715"/>
              <a:gd name="connsiteY5" fmla="*/ 3455900 h 3482737"/>
              <a:gd name="connsiteX6" fmla="*/ 711825 w 4949715"/>
              <a:gd name="connsiteY6" fmla="*/ 3009936 h 3482737"/>
              <a:gd name="connsiteX7" fmla="*/ 265972 w 4949715"/>
              <a:gd name="connsiteY7" fmla="*/ 2692192 h 3482737"/>
              <a:gd name="connsiteX8" fmla="*/ 6545 w 4949715"/>
              <a:gd name="connsiteY8" fmla="*/ 2439321 h 3482737"/>
              <a:gd name="connsiteX9" fmla="*/ 502965 w 4949715"/>
              <a:gd name="connsiteY9" fmla="*/ 1054288 h 3482737"/>
              <a:gd name="connsiteX10" fmla="*/ 1772969 w 4949715"/>
              <a:gd name="connsiteY10" fmla="*/ 0 h 3482737"/>
              <a:gd name="connsiteX11" fmla="*/ 2763284 w 4949715"/>
              <a:gd name="connsiteY11" fmla="*/ 322198 h 3482737"/>
              <a:gd name="connsiteX0" fmla="*/ 2763284 w 4949715"/>
              <a:gd name="connsiteY0" fmla="*/ 322198 h 3540250"/>
              <a:gd name="connsiteX1" fmla="*/ 4063962 w 4949715"/>
              <a:gd name="connsiteY1" fmla="*/ 742483 h 3540250"/>
              <a:gd name="connsiteX2" fmla="*/ 4407869 w 4949715"/>
              <a:gd name="connsiteY2" fmla="*/ 862239 h 3540250"/>
              <a:gd name="connsiteX3" fmla="*/ 4949715 w 4949715"/>
              <a:gd name="connsiteY3" fmla="*/ 1036204 h 3540250"/>
              <a:gd name="connsiteX4" fmla="*/ 4597874 w 4949715"/>
              <a:gd name="connsiteY4" fmla="*/ 2166351 h 3540250"/>
              <a:gd name="connsiteX5" fmla="*/ 2867112 w 4949715"/>
              <a:gd name="connsiteY5" fmla="*/ 3455900 h 3540250"/>
              <a:gd name="connsiteX6" fmla="*/ 1492345 w 4949715"/>
              <a:gd name="connsiteY6" fmla="*/ 3331031 h 3540250"/>
              <a:gd name="connsiteX7" fmla="*/ 265972 w 4949715"/>
              <a:gd name="connsiteY7" fmla="*/ 2692192 h 3540250"/>
              <a:gd name="connsiteX8" fmla="*/ 6545 w 4949715"/>
              <a:gd name="connsiteY8" fmla="*/ 2439321 h 3540250"/>
              <a:gd name="connsiteX9" fmla="*/ 502965 w 4949715"/>
              <a:gd name="connsiteY9" fmla="*/ 1054288 h 3540250"/>
              <a:gd name="connsiteX10" fmla="*/ 1772969 w 4949715"/>
              <a:gd name="connsiteY10" fmla="*/ 0 h 3540250"/>
              <a:gd name="connsiteX11" fmla="*/ 2763284 w 4949715"/>
              <a:gd name="connsiteY11" fmla="*/ 322198 h 3540250"/>
              <a:gd name="connsiteX0" fmla="*/ 2763284 w 4949715"/>
              <a:gd name="connsiteY0" fmla="*/ 322198 h 3540250"/>
              <a:gd name="connsiteX1" fmla="*/ 4063962 w 4949715"/>
              <a:gd name="connsiteY1" fmla="*/ 742483 h 3540250"/>
              <a:gd name="connsiteX2" fmla="*/ 4407869 w 4949715"/>
              <a:gd name="connsiteY2" fmla="*/ 862239 h 3540250"/>
              <a:gd name="connsiteX3" fmla="*/ 4949715 w 4949715"/>
              <a:gd name="connsiteY3" fmla="*/ 1036204 h 3540250"/>
              <a:gd name="connsiteX4" fmla="*/ 4597874 w 4949715"/>
              <a:gd name="connsiteY4" fmla="*/ 2166351 h 3540250"/>
              <a:gd name="connsiteX5" fmla="*/ 2867112 w 4949715"/>
              <a:gd name="connsiteY5" fmla="*/ 3455900 h 3540250"/>
              <a:gd name="connsiteX6" fmla="*/ 1492345 w 4949715"/>
              <a:gd name="connsiteY6" fmla="*/ 3331031 h 3540250"/>
              <a:gd name="connsiteX7" fmla="*/ 265972 w 4949715"/>
              <a:gd name="connsiteY7" fmla="*/ 2692192 h 3540250"/>
              <a:gd name="connsiteX8" fmla="*/ 6545 w 4949715"/>
              <a:gd name="connsiteY8" fmla="*/ 2439321 h 3540250"/>
              <a:gd name="connsiteX9" fmla="*/ 502965 w 4949715"/>
              <a:gd name="connsiteY9" fmla="*/ 1054288 h 3540250"/>
              <a:gd name="connsiteX10" fmla="*/ 1772969 w 4949715"/>
              <a:gd name="connsiteY10" fmla="*/ 0 h 3540250"/>
              <a:gd name="connsiteX11" fmla="*/ 2763284 w 4949715"/>
              <a:gd name="connsiteY11" fmla="*/ 322198 h 3540250"/>
              <a:gd name="connsiteX0" fmla="*/ 2763284 w 4949715"/>
              <a:gd name="connsiteY0" fmla="*/ 322198 h 3550630"/>
              <a:gd name="connsiteX1" fmla="*/ 4063962 w 4949715"/>
              <a:gd name="connsiteY1" fmla="*/ 742483 h 3550630"/>
              <a:gd name="connsiteX2" fmla="*/ 4407869 w 4949715"/>
              <a:gd name="connsiteY2" fmla="*/ 862239 h 3550630"/>
              <a:gd name="connsiteX3" fmla="*/ 4949715 w 4949715"/>
              <a:gd name="connsiteY3" fmla="*/ 1036204 h 3550630"/>
              <a:gd name="connsiteX4" fmla="*/ 4597874 w 4949715"/>
              <a:gd name="connsiteY4" fmla="*/ 2166351 h 3550630"/>
              <a:gd name="connsiteX5" fmla="*/ 2867112 w 4949715"/>
              <a:gd name="connsiteY5" fmla="*/ 3455900 h 3550630"/>
              <a:gd name="connsiteX6" fmla="*/ 1490265 w 4949715"/>
              <a:gd name="connsiteY6" fmla="*/ 3363026 h 3550630"/>
              <a:gd name="connsiteX7" fmla="*/ 265972 w 4949715"/>
              <a:gd name="connsiteY7" fmla="*/ 2692192 h 3550630"/>
              <a:gd name="connsiteX8" fmla="*/ 6545 w 4949715"/>
              <a:gd name="connsiteY8" fmla="*/ 2439321 h 3550630"/>
              <a:gd name="connsiteX9" fmla="*/ 502965 w 4949715"/>
              <a:gd name="connsiteY9" fmla="*/ 1054288 h 3550630"/>
              <a:gd name="connsiteX10" fmla="*/ 1772969 w 4949715"/>
              <a:gd name="connsiteY10" fmla="*/ 0 h 3550630"/>
              <a:gd name="connsiteX11" fmla="*/ 2763284 w 4949715"/>
              <a:gd name="connsiteY11" fmla="*/ 322198 h 3550630"/>
              <a:gd name="connsiteX0" fmla="*/ 2763284 w 4949715"/>
              <a:gd name="connsiteY0" fmla="*/ 322198 h 3550630"/>
              <a:gd name="connsiteX1" fmla="*/ 4063962 w 4949715"/>
              <a:gd name="connsiteY1" fmla="*/ 742483 h 3550630"/>
              <a:gd name="connsiteX2" fmla="*/ 4407869 w 4949715"/>
              <a:gd name="connsiteY2" fmla="*/ 862239 h 3550630"/>
              <a:gd name="connsiteX3" fmla="*/ 4949715 w 4949715"/>
              <a:gd name="connsiteY3" fmla="*/ 1036204 h 3550630"/>
              <a:gd name="connsiteX4" fmla="*/ 4597874 w 4949715"/>
              <a:gd name="connsiteY4" fmla="*/ 2166351 h 3550630"/>
              <a:gd name="connsiteX5" fmla="*/ 2867112 w 4949715"/>
              <a:gd name="connsiteY5" fmla="*/ 3455900 h 3550630"/>
              <a:gd name="connsiteX6" fmla="*/ 1490265 w 4949715"/>
              <a:gd name="connsiteY6" fmla="*/ 3363026 h 3550630"/>
              <a:gd name="connsiteX7" fmla="*/ 265972 w 4949715"/>
              <a:gd name="connsiteY7" fmla="*/ 2692192 h 3550630"/>
              <a:gd name="connsiteX8" fmla="*/ 6545 w 4949715"/>
              <a:gd name="connsiteY8" fmla="*/ 2439321 h 3550630"/>
              <a:gd name="connsiteX9" fmla="*/ 502965 w 4949715"/>
              <a:gd name="connsiteY9" fmla="*/ 1054288 h 3550630"/>
              <a:gd name="connsiteX10" fmla="*/ 1039312 w 4949715"/>
              <a:gd name="connsiteY10" fmla="*/ 470331 h 3550630"/>
              <a:gd name="connsiteX11" fmla="*/ 1772969 w 4949715"/>
              <a:gd name="connsiteY11" fmla="*/ 0 h 3550630"/>
              <a:gd name="connsiteX12" fmla="*/ 2763284 w 4949715"/>
              <a:gd name="connsiteY12" fmla="*/ 322198 h 3550630"/>
              <a:gd name="connsiteX0" fmla="*/ 2763284 w 4949715"/>
              <a:gd name="connsiteY0" fmla="*/ 322198 h 3550630"/>
              <a:gd name="connsiteX1" fmla="*/ 4063962 w 4949715"/>
              <a:gd name="connsiteY1" fmla="*/ 742483 h 3550630"/>
              <a:gd name="connsiteX2" fmla="*/ 4407869 w 4949715"/>
              <a:gd name="connsiteY2" fmla="*/ 862239 h 3550630"/>
              <a:gd name="connsiteX3" fmla="*/ 4949715 w 4949715"/>
              <a:gd name="connsiteY3" fmla="*/ 1036204 h 3550630"/>
              <a:gd name="connsiteX4" fmla="*/ 4597874 w 4949715"/>
              <a:gd name="connsiteY4" fmla="*/ 2166351 h 3550630"/>
              <a:gd name="connsiteX5" fmla="*/ 2867112 w 4949715"/>
              <a:gd name="connsiteY5" fmla="*/ 3455900 h 3550630"/>
              <a:gd name="connsiteX6" fmla="*/ 1490265 w 4949715"/>
              <a:gd name="connsiteY6" fmla="*/ 3363026 h 3550630"/>
              <a:gd name="connsiteX7" fmla="*/ 265972 w 4949715"/>
              <a:gd name="connsiteY7" fmla="*/ 2692192 h 3550630"/>
              <a:gd name="connsiteX8" fmla="*/ 6545 w 4949715"/>
              <a:gd name="connsiteY8" fmla="*/ 2439321 h 3550630"/>
              <a:gd name="connsiteX9" fmla="*/ 502965 w 4949715"/>
              <a:gd name="connsiteY9" fmla="*/ 1054288 h 3550630"/>
              <a:gd name="connsiteX10" fmla="*/ 1028941 w 4949715"/>
              <a:gd name="connsiteY10" fmla="*/ 401580 h 3550630"/>
              <a:gd name="connsiteX11" fmla="*/ 1772969 w 4949715"/>
              <a:gd name="connsiteY11" fmla="*/ 0 h 3550630"/>
              <a:gd name="connsiteX12" fmla="*/ 2763284 w 4949715"/>
              <a:gd name="connsiteY12" fmla="*/ 322198 h 3550630"/>
              <a:gd name="connsiteX0" fmla="*/ 2756739 w 4943170"/>
              <a:gd name="connsiteY0" fmla="*/ 322198 h 3550630"/>
              <a:gd name="connsiteX1" fmla="*/ 4057417 w 4943170"/>
              <a:gd name="connsiteY1" fmla="*/ 742483 h 3550630"/>
              <a:gd name="connsiteX2" fmla="*/ 4401324 w 4943170"/>
              <a:gd name="connsiteY2" fmla="*/ 862239 h 3550630"/>
              <a:gd name="connsiteX3" fmla="*/ 4943170 w 4943170"/>
              <a:gd name="connsiteY3" fmla="*/ 1036204 h 3550630"/>
              <a:gd name="connsiteX4" fmla="*/ 4591329 w 4943170"/>
              <a:gd name="connsiteY4" fmla="*/ 2166351 h 3550630"/>
              <a:gd name="connsiteX5" fmla="*/ 2860567 w 4943170"/>
              <a:gd name="connsiteY5" fmla="*/ 3455900 h 3550630"/>
              <a:gd name="connsiteX6" fmla="*/ 1483720 w 4943170"/>
              <a:gd name="connsiteY6" fmla="*/ 3363026 h 3550630"/>
              <a:gd name="connsiteX7" fmla="*/ 259427 w 4943170"/>
              <a:gd name="connsiteY7" fmla="*/ 2692192 h 3550630"/>
              <a:gd name="connsiteX8" fmla="*/ 0 w 4943170"/>
              <a:gd name="connsiteY8" fmla="*/ 2439321 h 3550630"/>
              <a:gd name="connsiteX9" fmla="*/ 268416 w 4943170"/>
              <a:gd name="connsiteY9" fmla="*/ 1469767 h 3550630"/>
              <a:gd name="connsiteX10" fmla="*/ 496420 w 4943170"/>
              <a:gd name="connsiteY10" fmla="*/ 1054288 h 3550630"/>
              <a:gd name="connsiteX11" fmla="*/ 1022396 w 4943170"/>
              <a:gd name="connsiteY11" fmla="*/ 401580 h 3550630"/>
              <a:gd name="connsiteX12" fmla="*/ 1766424 w 4943170"/>
              <a:gd name="connsiteY12" fmla="*/ 0 h 3550630"/>
              <a:gd name="connsiteX13" fmla="*/ 2756739 w 4943170"/>
              <a:gd name="connsiteY13" fmla="*/ 322198 h 3550630"/>
              <a:gd name="connsiteX0" fmla="*/ 2756739 w 4943170"/>
              <a:gd name="connsiteY0" fmla="*/ 322198 h 3550630"/>
              <a:gd name="connsiteX1" fmla="*/ 4057417 w 4943170"/>
              <a:gd name="connsiteY1" fmla="*/ 742483 h 3550630"/>
              <a:gd name="connsiteX2" fmla="*/ 4401324 w 4943170"/>
              <a:gd name="connsiteY2" fmla="*/ 862239 h 3550630"/>
              <a:gd name="connsiteX3" fmla="*/ 4943170 w 4943170"/>
              <a:gd name="connsiteY3" fmla="*/ 1036204 h 3550630"/>
              <a:gd name="connsiteX4" fmla="*/ 4591329 w 4943170"/>
              <a:gd name="connsiteY4" fmla="*/ 2166351 h 3550630"/>
              <a:gd name="connsiteX5" fmla="*/ 2860567 w 4943170"/>
              <a:gd name="connsiteY5" fmla="*/ 3455900 h 3550630"/>
              <a:gd name="connsiteX6" fmla="*/ 1483720 w 4943170"/>
              <a:gd name="connsiteY6" fmla="*/ 3363026 h 3550630"/>
              <a:gd name="connsiteX7" fmla="*/ 259427 w 4943170"/>
              <a:gd name="connsiteY7" fmla="*/ 2692192 h 3550630"/>
              <a:gd name="connsiteX8" fmla="*/ 0 w 4943170"/>
              <a:gd name="connsiteY8" fmla="*/ 2439321 h 3550630"/>
              <a:gd name="connsiteX9" fmla="*/ 268416 w 4943170"/>
              <a:gd name="connsiteY9" fmla="*/ 1469767 h 3550630"/>
              <a:gd name="connsiteX10" fmla="*/ 445305 w 4943170"/>
              <a:gd name="connsiteY10" fmla="*/ 1013032 h 3550630"/>
              <a:gd name="connsiteX11" fmla="*/ 1022396 w 4943170"/>
              <a:gd name="connsiteY11" fmla="*/ 401580 h 3550630"/>
              <a:gd name="connsiteX12" fmla="*/ 1766424 w 4943170"/>
              <a:gd name="connsiteY12" fmla="*/ 0 h 3550630"/>
              <a:gd name="connsiteX13" fmla="*/ 2756739 w 4943170"/>
              <a:gd name="connsiteY13" fmla="*/ 322198 h 3550630"/>
              <a:gd name="connsiteX0" fmla="*/ 2756739 w 4943170"/>
              <a:gd name="connsiteY0" fmla="*/ 322198 h 3550630"/>
              <a:gd name="connsiteX1" fmla="*/ 4057417 w 4943170"/>
              <a:gd name="connsiteY1" fmla="*/ 742483 h 3550630"/>
              <a:gd name="connsiteX2" fmla="*/ 4401324 w 4943170"/>
              <a:gd name="connsiteY2" fmla="*/ 862239 h 3550630"/>
              <a:gd name="connsiteX3" fmla="*/ 4943170 w 4943170"/>
              <a:gd name="connsiteY3" fmla="*/ 1036204 h 3550630"/>
              <a:gd name="connsiteX4" fmla="*/ 4591329 w 4943170"/>
              <a:gd name="connsiteY4" fmla="*/ 2166351 h 3550630"/>
              <a:gd name="connsiteX5" fmla="*/ 2860567 w 4943170"/>
              <a:gd name="connsiteY5" fmla="*/ 3455900 h 3550630"/>
              <a:gd name="connsiteX6" fmla="*/ 1483720 w 4943170"/>
              <a:gd name="connsiteY6" fmla="*/ 3363026 h 3550630"/>
              <a:gd name="connsiteX7" fmla="*/ 259427 w 4943170"/>
              <a:gd name="connsiteY7" fmla="*/ 2692192 h 3550630"/>
              <a:gd name="connsiteX8" fmla="*/ 0 w 4943170"/>
              <a:gd name="connsiteY8" fmla="*/ 2439321 h 3550630"/>
              <a:gd name="connsiteX9" fmla="*/ 268416 w 4943170"/>
              <a:gd name="connsiteY9" fmla="*/ 1469767 h 3550630"/>
              <a:gd name="connsiteX10" fmla="*/ 445305 w 4943170"/>
              <a:gd name="connsiteY10" fmla="*/ 1013032 h 3550630"/>
              <a:gd name="connsiteX11" fmla="*/ 1022396 w 4943170"/>
              <a:gd name="connsiteY11" fmla="*/ 401580 h 3550630"/>
              <a:gd name="connsiteX12" fmla="*/ 1766424 w 4943170"/>
              <a:gd name="connsiteY12" fmla="*/ 0 h 3550630"/>
              <a:gd name="connsiteX13" fmla="*/ 2756739 w 4943170"/>
              <a:gd name="connsiteY13" fmla="*/ 322198 h 3550630"/>
              <a:gd name="connsiteX0" fmla="*/ 2756739 w 4943170"/>
              <a:gd name="connsiteY0" fmla="*/ 322198 h 3550630"/>
              <a:gd name="connsiteX1" fmla="*/ 4057417 w 4943170"/>
              <a:gd name="connsiteY1" fmla="*/ 742483 h 3550630"/>
              <a:gd name="connsiteX2" fmla="*/ 4401324 w 4943170"/>
              <a:gd name="connsiteY2" fmla="*/ 862239 h 3550630"/>
              <a:gd name="connsiteX3" fmla="*/ 4943170 w 4943170"/>
              <a:gd name="connsiteY3" fmla="*/ 1036204 h 3550630"/>
              <a:gd name="connsiteX4" fmla="*/ 4591329 w 4943170"/>
              <a:gd name="connsiteY4" fmla="*/ 2166351 h 3550630"/>
              <a:gd name="connsiteX5" fmla="*/ 2860567 w 4943170"/>
              <a:gd name="connsiteY5" fmla="*/ 3455900 h 3550630"/>
              <a:gd name="connsiteX6" fmla="*/ 1483720 w 4943170"/>
              <a:gd name="connsiteY6" fmla="*/ 3363026 h 3550630"/>
              <a:gd name="connsiteX7" fmla="*/ 259427 w 4943170"/>
              <a:gd name="connsiteY7" fmla="*/ 2692192 h 3550630"/>
              <a:gd name="connsiteX8" fmla="*/ 0 w 4943170"/>
              <a:gd name="connsiteY8" fmla="*/ 2439321 h 3550630"/>
              <a:gd name="connsiteX9" fmla="*/ 268416 w 4943170"/>
              <a:gd name="connsiteY9" fmla="*/ 1469767 h 3550630"/>
              <a:gd name="connsiteX10" fmla="*/ 445305 w 4943170"/>
              <a:gd name="connsiteY10" fmla="*/ 1013032 h 3550630"/>
              <a:gd name="connsiteX11" fmla="*/ 1022396 w 4943170"/>
              <a:gd name="connsiteY11" fmla="*/ 401580 h 3550630"/>
              <a:gd name="connsiteX12" fmla="*/ 1766424 w 4943170"/>
              <a:gd name="connsiteY12" fmla="*/ 0 h 3550630"/>
              <a:gd name="connsiteX13" fmla="*/ 2756739 w 4943170"/>
              <a:gd name="connsiteY13" fmla="*/ 322198 h 3550630"/>
              <a:gd name="connsiteX0" fmla="*/ 2756739 w 4943170"/>
              <a:gd name="connsiteY0" fmla="*/ 322198 h 3550630"/>
              <a:gd name="connsiteX1" fmla="*/ 4057417 w 4943170"/>
              <a:gd name="connsiteY1" fmla="*/ 742483 h 3550630"/>
              <a:gd name="connsiteX2" fmla="*/ 4401324 w 4943170"/>
              <a:gd name="connsiteY2" fmla="*/ 862239 h 3550630"/>
              <a:gd name="connsiteX3" fmla="*/ 4943170 w 4943170"/>
              <a:gd name="connsiteY3" fmla="*/ 1036204 h 3550630"/>
              <a:gd name="connsiteX4" fmla="*/ 4591329 w 4943170"/>
              <a:gd name="connsiteY4" fmla="*/ 2166351 h 3550630"/>
              <a:gd name="connsiteX5" fmla="*/ 2860567 w 4943170"/>
              <a:gd name="connsiteY5" fmla="*/ 3455900 h 3550630"/>
              <a:gd name="connsiteX6" fmla="*/ 1483720 w 4943170"/>
              <a:gd name="connsiteY6" fmla="*/ 3363026 h 3550630"/>
              <a:gd name="connsiteX7" fmla="*/ 259427 w 4943170"/>
              <a:gd name="connsiteY7" fmla="*/ 2692192 h 3550630"/>
              <a:gd name="connsiteX8" fmla="*/ 0 w 4943170"/>
              <a:gd name="connsiteY8" fmla="*/ 2439321 h 3550630"/>
              <a:gd name="connsiteX9" fmla="*/ 211060 w 4943170"/>
              <a:gd name="connsiteY9" fmla="*/ 1524496 h 3550630"/>
              <a:gd name="connsiteX10" fmla="*/ 445305 w 4943170"/>
              <a:gd name="connsiteY10" fmla="*/ 1013032 h 3550630"/>
              <a:gd name="connsiteX11" fmla="*/ 1022396 w 4943170"/>
              <a:gd name="connsiteY11" fmla="*/ 401580 h 3550630"/>
              <a:gd name="connsiteX12" fmla="*/ 1766424 w 4943170"/>
              <a:gd name="connsiteY12" fmla="*/ 0 h 3550630"/>
              <a:gd name="connsiteX13" fmla="*/ 2756739 w 4943170"/>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26104 w 4958214"/>
              <a:gd name="connsiteY9" fmla="*/ 1524496 h 3550630"/>
              <a:gd name="connsiteX10" fmla="*/ 460349 w 4958214"/>
              <a:gd name="connsiteY10" fmla="*/ 1013032 h 3550630"/>
              <a:gd name="connsiteX11" fmla="*/ 1037440 w 4958214"/>
              <a:gd name="connsiteY11" fmla="*/ 401580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59840 w 4958214"/>
              <a:gd name="connsiteY9" fmla="*/ 1519211 h 3550630"/>
              <a:gd name="connsiteX10" fmla="*/ 460349 w 4958214"/>
              <a:gd name="connsiteY10" fmla="*/ 1013032 h 3550630"/>
              <a:gd name="connsiteX11" fmla="*/ 1037440 w 4958214"/>
              <a:gd name="connsiteY11" fmla="*/ 401580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59840 w 4958214"/>
              <a:gd name="connsiteY9" fmla="*/ 1519211 h 3550630"/>
              <a:gd name="connsiteX10" fmla="*/ 525483 w 4958214"/>
              <a:gd name="connsiteY10" fmla="*/ 1009866 h 3550630"/>
              <a:gd name="connsiteX11" fmla="*/ 1037440 w 4958214"/>
              <a:gd name="connsiteY11" fmla="*/ 401580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25050 w 4958214"/>
              <a:gd name="connsiteY9" fmla="*/ 1654857 h 3550630"/>
              <a:gd name="connsiteX10" fmla="*/ 525483 w 4958214"/>
              <a:gd name="connsiteY10" fmla="*/ 1009866 h 3550630"/>
              <a:gd name="connsiteX11" fmla="*/ 1037440 w 4958214"/>
              <a:gd name="connsiteY11" fmla="*/ 401580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25050 w 4958214"/>
              <a:gd name="connsiteY9" fmla="*/ 1654857 h 3550630"/>
              <a:gd name="connsiteX10" fmla="*/ 552208 w 4958214"/>
              <a:gd name="connsiteY10" fmla="*/ 1026792 h 3550630"/>
              <a:gd name="connsiteX11" fmla="*/ 1037440 w 4958214"/>
              <a:gd name="connsiteY11" fmla="*/ 401580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25050 w 4958214"/>
              <a:gd name="connsiteY9" fmla="*/ 1654857 h 3550630"/>
              <a:gd name="connsiteX10" fmla="*/ 552208 w 4958214"/>
              <a:gd name="connsiteY10" fmla="*/ 1026792 h 3550630"/>
              <a:gd name="connsiteX11" fmla="*/ 1066759 w 4958214"/>
              <a:gd name="connsiteY11" fmla="*/ 435694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25050 w 4958214"/>
              <a:gd name="connsiteY9" fmla="*/ 1654857 h 3550630"/>
              <a:gd name="connsiteX10" fmla="*/ 552208 w 4958214"/>
              <a:gd name="connsiteY10" fmla="*/ 1026792 h 3550630"/>
              <a:gd name="connsiteX11" fmla="*/ 1056645 w 4958214"/>
              <a:gd name="connsiteY11" fmla="*/ 391534 h 3550630"/>
              <a:gd name="connsiteX12" fmla="*/ 1781468 w 4958214"/>
              <a:gd name="connsiteY12" fmla="*/ 0 h 3550630"/>
              <a:gd name="connsiteX13" fmla="*/ 2771783 w 4958214"/>
              <a:gd name="connsiteY13" fmla="*/ 322198 h 3550630"/>
              <a:gd name="connsiteX0" fmla="*/ 2771783 w 4958214"/>
              <a:gd name="connsiteY0" fmla="*/ 322198 h 3550630"/>
              <a:gd name="connsiteX1" fmla="*/ 4072461 w 4958214"/>
              <a:gd name="connsiteY1" fmla="*/ 742483 h 3550630"/>
              <a:gd name="connsiteX2" fmla="*/ 4416368 w 4958214"/>
              <a:gd name="connsiteY2" fmla="*/ 862239 h 3550630"/>
              <a:gd name="connsiteX3" fmla="*/ 4958214 w 4958214"/>
              <a:gd name="connsiteY3" fmla="*/ 1036204 h 3550630"/>
              <a:gd name="connsiteX4" fmla="*/ 4606373 w 4958214"/>
              <a:gd name="connsiteY4" fmla="*/ 2166351 h 3550630"/>
              <a:gd name="connsiteX5" fmla="*/ 2875611 w 4958214"/>
              <a:gd name="connsiteY5" fmla="*/ 3455900 h 3550630"/>
              <a:gd name="connsiteX6" fmla="*/ 1498764 w 4958214"/>
              <a:gd name="connsiteY6" fmla="*/ 3363026 h 3550630"/>
              <a:gd name="connsiteX7" fmla="*/ 274471 w 4958214"/>
              <a:gd name="connsiteY7" fmla="*/ 2692192 h 3550630"/>
              <a:gd name="connsiteX8" fmla="*/ 0 w 4958214"/>
              <a:gd name="connsiteY8" fmla="*/ 2385378 h 3550630"/>
              <a:gd name="connsiteX9" fmla="*/ 225050 w 4958214"/>
              <a:gd name="connsiteY9" fmla="*/ 1654857 h 3550630"/>
              <a:gd name="connsiteX10" fmla="*/ 525482 w 4958214"/>
              <a:gd name="connsiteY10" fmla="*/ 1009866 h 3550630"/>
              <a:gd name="connsiteX11" fmla="*/ 1056645 w 4958214"/>
              <a:gd name="connsiteY11" fmla="*/ 391534 h 3550630"/>
              <a:gd name="connsiteX12" fmla="*/ 1781468 w 4958214"/>
              <a:gd name="connsiteY12" fmla="*/ 0 h 3550630"/>
              <a:gd name="connsiteX13" fmla="*/ 2771783 w 4958214"/>
              <a:gd name="connsiteY13" fmla="*/ 322198 h 3550630"/>
              <a:gd name="connsiteX0" fmla="*/ 2771783 w 4958214"/>
              <a:gd name="connsiteY0" fmla="*/ 322198 h 3493572"/>
              <a:gd name="connsiteX1" fmla="*/ 4072461 w 4958214"/>
              <a:gd name="connsiteY1" fmla="*/ 742483 h 3493572"/>
              <a:gd name="connsiteX2" fmla="*/ 4416368 w 4958214"/>
              <a:gd name="connsiteY2" fmla="*/ 862239 h 3493572"/>
              <a:gd name="connsiteX3" fmla="*/ 4958214 w 4958214"/>
              <a:gd name="connsiteY3" fmla="*/ 1036204 h 3493572"/>
              <a:gd name="connsiteX4" fmla="*/ 4606373 w 4958214"/>
              <a:gd name="connsiteY4" fmla="*/ 2166351 h 3493572"/>
              <a:gd name="connsiteX5" fmla="*/ 4189459 w 4958214"/>
              <a:gd name="connsiteY5" fmla="*/ 2937472 h 3493572"/>
              <a:gd name="connsiteX6" fmla="*/ 2875611 w 4958214"/>
              <a:gd name="connsiteY6" fmla="*/ 3455900 h 3493572"/>
              <a:gd name="connsiteX7" fmla="*/ 1498764 w 4958214"/>
              <a:gd name="connsiteY7" fmla="*/ 3363026 h 3493572"/>
              <a:gd name="connsiteX8" fmla="*/ 274471 w 4958214"/>
              <a:gd name="connsiteY8" fmla="*/ 2692192 h 3493572"/>
              <a:gd name="connsiteX9" fmla="*/ 0 w 4958214"/>
              <a:gd name="connsiteY9" fmla="*/ 2385378 h 3493572"/>
              <a:gd name="connsiteX10" fmla="*/ 225050 w 4958214"/>
              <a:gd name="connsiteY10" fmla="*/ 1654857 h 3493572"/>
              <a:gd name="connsiteX11" fmla="*/ 525482 w 4958214"/>
              <a:gd name="connsiteY11" fmla="*/ 1009866 h 3493572"/>
              <a:gd name="connsiteX12" fmla="*/ 1056645 w 4958214"/>
              <a:gd name="connsiteY12" fmla="*/ 391534 h 3493572"/>
              <a:gd name="connsiteX13" fmla="*/ 1781468 w 4958214"/>
              <a:gd name="connsiteY13" fmla="*/ 0 h 3493572"/>
              <a:gd name="connsiteX14" fmla="*/ 2771783 w 4958214"/>
              <a:gd name="connsiteY14" fmla="*/ 322198 h 3493572"/>
              <a:gd name="connsiteX0" fmla="*/ 2771783 w 4958214"/>
              <a:gd name="connsiteY0" fmla="*/ 322198 h 3525568"/>
              <a:gd name="connsiteX1" fmla="*/ 4072461 w 4958214"/>
              <a:gd name="connsiteY1" fmla="*/ 742483 h 3525568"/>
              <a:gd name="connsiteX2" fmla="*/ 4416368 w 4958214"/>
              <a:gd name="connsiteY2" fmla="*/ 862239 h 3525568"/>
              <a:gd name="connsiteX3" fmla="*/ 4958214 w 4958214"/>
              <a:gd name="connsiteY3" fmla="*/ 1036204 h 3525568"/>
              <a:gd name="connsiteX4" fmla="*/ 4606373 w 4958214"/>
              <a:gd name="connsiteY4" fmla="*/ 2166351 h 3525568"/>
              <a:gd name="connsiteX5" fmla="*/ 4189459 w 4958214"/>
              <a:gd name="connsiteY5" fmla="*/ 2937472 h 3525568"/>
              <a:gd name="connsiteX6" fmla="*/ 2902593 w 4958214"/>
              <a:gd name="connsiteY6" fmla="*/ 3497417 h 3525568"/>
              <a:gd name="connsiteX7" fmla="*/ 1498764 w 4958214"/>
              <a:gd name="connsiteY7" fmla="*/ 3363026 h 3525568"/>
              <a:gd name="connsiteX8" fmla="*/ 274471 w 4958214"/>
              <a:gd name="connsiteY8" fmla="*/ 2692192 h 3525568"/>
              <a:gd name="connsiteX9" fmla="*/ 0 w 4958214"/>
              <a:gd name="connsiteY9" fmla="*/ 2385378 h 3525568"/>
              <a:gd name="connsiteX10" fmla="*/ 225050 w 4958214"/>
              <a:gd name="connsiteY10" fmla="*/ 1654857 h 3525568"/>
              <a:gd name="connsiteX11" fmla="*/ 525482 w 4958214"/>
              <a:gd name="connsiteY11" fmla="*/ 1009866 h 3525568"/>
              <a:gd name="connsiteX12" fmla="*/ 1056645 w 4958214"/>
              <a:gd name="connsiteY12" fmla="*/ 391534 h 3525568"/>
              <a:gd name="connsiteX13" fmla="*/ 1781468 w 4958214"/>
              <a:gd name="connsiteY13" fmla="*/ 0 h 3525568"/>
              <a:gd name="connsiteX14" fmla="*/ 2771783 w 4958214"/>
              <a:gd name="connsiteY14" fmla="*/ 322198 h 3525568"/>
              <a:gd name="connsiteX0" fmla="*/ 2771783 w 4958214"/>
              <a:gd name="connsiteY0" fmla="*/ 322198 h 3515425"/>
              <a:gd name="connsiteX1" fmla="*/ 4072461 w 4958214"/>
              <a:gd name="connsiteY1" fmla="*/ 742483 h 3515425"/>
              <a:gd name="connsiteX2" fmla="*/ 4416368 w 4958214"/>
              <a:gd name="connsiteY2" fmla="*/ 862239 h 3515425"/>
              <a:gd name="connsiteX3" fmla="*/ 4958214 w 4958214"/>
              <a:gd name="connsiteY3" fmla="*/ 1036204 h 3515425"/>
              <a:gd name="connsiteX4" fmla="*/ 4606373 w 4958214"/>
              <a:gd name="connsiteY4" fmla="*/ 2166351 h 3515425"/>
              <a:gd name="connsiteX5" fmla="*/ 4189459 w 4958214"/>
              <a:gd name="connsiteY5" fmla="*/ 2937472 h 3515425"/>
              <a:gd name="connsiteX6" fmla="*/ 2902593 w 4958214"/>
              <a:gd name="connsiteY6" fmla="*/ 3497417 h 3515425"/>
              <a:gd name="connsiteX7" fmla="*/ 1498252 w 4958214"/>
              <a:gd name="connsiteY7" fmla="*/ 3313843 h 3515425"/>
              <a:gd name="connsiteX8" fmla="*/ 274471 w 4958214"/>
              <a:gd name="connsiteY8" fmla="*/ 2692192 h 3515425"/>
              <a:gd name="connsiteX9" fmla="*/ 0 w 4958214"/>
              <a:gd name="connsiteY9" fmla="*/ 2385378 h 3515425"/>
              <a:gd name="connsiteX10" fmla="*/ 225050 w 4958214"/>
              <a:gd name="connsiteY10" fmla="*/ 1654857 h 3515425"/>
              <a:gd name="connsiteX11" fmla="*/ 525482 w 4958214"/>
              <a:gd name="connsiteY11" fmla="*/ 1009866 h 3515425"/>
              <a:gd name="connsiteX12" fmla="*/ 1056645 w 4958214"/>
              <a:gd name="connsiteY12" fmla="*/ 391534 h 3515425"/>
              <a:gd name="connsiteX13" fmla="*/ 1781468 w 4958214"/>
              <a:gd name="connsiteY13" fmla="*/ 0 h 3515425"/>
              <a:gd name="connsiteX14" fmla="*/ 2771783 w 4958214"/>
              <a:gd name="connsiteY14" fmla="*/ 322198 h 3515425"/>
              <a:gd name="connsiteX0" fmla="*/ 2771783 w 4958214"/>
              <a:gd name="connsiteY0" fmla="*/ 322198 h 3515425"/>
              <a:gd name="connsiteX1" fmla="*/ 4072461 w 4958214"/>
              <a:gd name="connsiteY1" fmla="*/ 742483 h 3515425"/>
              <a:gd name="connsiteX2" fmla="*/ 4416368 w 4958214"/>
              <a:gd name="connsiteY2" fmla="*/ 862239 h 3515425"/>
              <a:gd name="connsiteX3" fmla="*/ 4958214 w 4958214"/>
              <a:gd name="connsiteY3" fmla="*/ 1036204 h 3515425"/>
              <a:gd name="connsiteX4" fmla="*/ 4606373 w 4958214"/>
              <a:gd name="connsiteY4" fmla="*/ 2166351 h 3515425"/>
              <a:gd name="connsiteX5" fmla="*/ 4189459 w 4958214"/>
              <a:gd name="connsiteY5" fmla="*/ 2937472 h 3515425"/>
              <a:gd name="connsiteX6" fmla="*/ 2902593 w 4958214"/>
              <a:gd name="connsiteY6" fmla="*/ 3497417 h 3515425"/>
              <a:gd name="connsiteX7" fmla="*/ 1498252 w 4958214"/>
              <a:gd name="connsiteY7" fmla="*/ 3313843 h 3515425"/>
              <a:gd name="connsiteX8" fmla="*/ 295500 w 4958214"/>
              <a:gd name="connsiteY8" fmla="*/ 2625560 h 3515425"/>
              <a:gd name="connsiteX9" fmla="*/ 0 w 4958214"/>
              <a:gd name="connsiteY9" fmla="*/ 2385378 h 3515425"/>
              <a:gd name="connsiteX10" fmla="*/ 225050 w 4958214"/>
              <a:gd name="connsiteY10" fmla="*/ 1654857 h 3515425"/>
              <a:gd name="connsiteX11" fmla="*/ 525482 w 4958214"/>
              <a:gd name="connsiteY11" fmla="*/ 1009866 h 3515425"/>
              <a:gd name="connsiteX12" fmla="*/ 1056645 w 4958214"/>
              <a:gd name="connsiteY12" fmla="*/ 391534 h 3515425"/>
              <a:gd name="connsiteX13" fmla="*/ 1781468 w 4958214"/>
              <a:gd name="connsiteY13" fmla="*/ 0 h 3515425"/>
              <a:gd name="connsiteX14" fmla="*/ 2771783 w 4958214"/>
              <a:gd name="connsiteY14" fmla="*/ 322198 h 3515425"/>
              <a:gd name="connsiteX0" fmla="*/ 2745570 w 4932001"/>
              <a:gd name="connsiteY0" fmla="*/ 322198 h 3515425"/>
              <a:gd name="connsiteX1" fmla="*/ 4046248 w 4932001"/>
              <a:gd name="connsiteY1" fmla="*/ 742483 h 3515425"/>
              <a:gd name="connsiteX2" fmla="*/ 4390155 w 4932001"/>
              <a:gd name="connsiteY2" fmla="*/ 862239 h 3515425"/>
              <a:gd name="connsiteX3" fmla="*/ 4932001 w 4932001"/>
              <a:gd name="connsiteY3" fmla="*/ 1036204 h 3515425"/>
              <a:gd name="connsiteX4" fmla="*/ 4580160 w 4932001"/>
              <a:gd name="connsiteY4" fmla="*/ 2166351 h 3515425"/>
              <a:gd name="connsiteX5" fmla="*/ 4163246 w 4932001"/>
              <a:gd name="connsiteY5" fmla="*/ 2937472 h 3515425"/>
              <a:gd name="connsiteX6" fmla="*/ 2876380 w 4932001"/>
              <a:gd name="connsiteY6" fmla="*/ 3497417 h 3515425"/>
              <a:gd name="connsiteX7" fmla="*/ 1472039 w 4932001"/>
              <a:gd name="connsiteY7" fmla="*/ 3313843 h 3515425"/>
              <a:gd name="connsiteX8" fmla="*/ 269287 w 4932001"/>
              <a:gd name="connsiteY8" fmla="*/ 2625560 h 3515425"/>
              <a:gd name="connsiteX9" fmla="*/ 0 w 4932001"/>
              <a:gd name="connsiteY9" fmla="*/ 2353121 h 3515425"/>
              <a:gd name="connsiteX10" fmla="*/ 198837 w 4932001"/>
              <a:gd name="connsiteY10" fmla="*/ 1654857 h 3515425"/>
              <a:gd name="connsiteX11" fmla="*/ 499269 w 4932001"/>
              <a:gd name="connsiteY11" fmla="*/ 1009866 h 3515425"/>
              <a:gd name="connsiteX12" fmla="*/ 1030432 w 4932001"/>
              <a:gd name="connsiteY12" fmla="*/ 391534 h 3515425"/>
              <a:gd name="connsiteX13" fmla="*/ 1755255 w 4932001"/>
              <a:gd name="connsiteY13" fmla="*/ 0 h 3515425"/>
              <a:gd name="connsiteX14" fmla="*/ 2745570 w 4932001"/>
              <a:gd name="connsiteY14" fmla="*/ 322198 h 3515425"/>
              <a:gd name="connsiteX0" fmla="*/ 2745570 w 4932001"/>
              <a:gd name="connsiteY0" fmla="*/ 322198 h 3515425"/>
              <a:gd name="connsiteX1" fmla="*/ 4046248 w 4932001"/>
              <a:gd name="connsiteY1" fmla="*/ 742483 h 3515425"/>
              <a:gd name="connsiteX2" fmla="*/ 4390155 w 4932001"/>
              <a:gd name="connsiteY2" fmla="*/ 862239 h 3515425"/>
              <a:gd name="connsiteX3" fmla="*/ 4932001 w 4932001"/>
              <a:gd name="connsiteY3" fmla="*/ 1036204 h 3515425"/>
              <a:gd name="connsiteX4" fmla="*/ 4580160 w 4932001"/>
              <a:gd name="connsiteY4" fmla="*/ 2166351 h 3515425"/>
              <a:gd name="connsiteX5" fmla="*/ 4163246 w 4932001"/>
              <a:gd name="connsiteY5" fmla="*/ 2937472 h 3515425"/>
              <a:gd name="connsiteX6" fmla="*/ 2876380 w 4932001"/>
              <a:gd name="connsiteY6" fmla="*/ 3497417 h 3515425"/>
              <a:gd name="connsiteX7" fmla="*/ 1472039 w 4932001"/>
              <a:gd name="connsiteY7" fmla="*/ 3313843 h 3515425"/>
              <a:gd name="connsiteX8" fmla="*/ 269287 w 4932001"/>
              <a:gd name="connsiteY8" fmla="*/ 2625560 h 3515425"/>
              <a:gd name="connsiteX9" fmla="*/ 0 w 4932001"/>
              <a:gd name="connsiteY9" fmla="*/ 2353121 h 3515425"/>
              <a:gd name="connsiteX10" fmla="*/ 198837 w 4932001"/>
              <a:gd name="connsiteY10" fmla="*/ 1654857 h 3515425"/>
              <a:gd name="connsiteX11" fmla="*/ 559219 w 4932001"/>
              <a:gd name="connsiteY11" fmla="*/ 972324 h 3515425"/>
              <a:gd name="connsiteX12" fmla="*/ 1030432 w 4932001"/>
              <a:gd name="connsiteY12" fmla="*/ 391534 h 3515425"/>
              <a:gd name="connsiteX13" fmla="*/ 1755255 w 4932001"/>
              <a:gd name="connsiteY13" fmla="*/ 0 h 3515425"/>
              <a:gd name="connsiteX14" fmla="*/ 2745570 w 4932001"/>
              <a:gd name="connsiteY14" fmla="*/ 322198 h 3515425"/>
              <a:gd name="connsiteX0" fmla="*/ 2745570 w 4932001"/>
              <a:gd name="connsiteY0" fmla="*/ 322198 h 3515425"/>
              <a:gd name="connsiteX1" fmla="*/ 4046248 w 4932001"/>
              <a:gd name="connsiteY1" fmla="*/ 742483 h 3515425"/>
              <a:gd name="connsiteX2" fmla="*/ 4390155 w 4932001"/>
              <a:gd name="connsiteY2" fmla="*/ 862239 h 3515425"/>
              <a:gd name="connsiteX3" fmla="*/ 4932001 w 4932001"/>
              <a:gd name="connsiteY3" fmla="*/ 1036204 h 3515425"/>
              <a:gd name="connsiteX4" fmla="*/ 4580160 w 4932001"/>
              <a:gd name="connsiteY4" fmla="*/ 2166351 h 3515425"/>
              <a:gd name="connsiteX5" fmla="*/ 4163246 w 4932001"/>
              <a:gd name="connsiteY5" fmla="*/ 2937472 h 3515425"/>
              <a:gd name="connsiteX6" fmla="*/ 2876380 w 4932001"/>
              <a:gd name="connsiteY6" fmla="*/ 3497417 h 3515425"/>
              <a:gd name="connsiteX7" fmla="*/ 1472039 w 4932001"/>
              <a:gd name="connsiteY7" fmla="*/ 3313843 h 3515425"/>
              <a:gd name="connsiteX8" fmla="*/ 269287 w 4932001"/>
              <a:gd name="connsiteY8" fmla="*/ 2625560 h 3515425"/>
              <a:gd name="connsiteX9" fmla="*/ 0 w 4932001"/>
              <a:gd name="connsiteY9" fmla="*/ 2353121 h 3515425"/>
              <a:gd name="connsiteX10" fmla="*/ 198837 w 4932001"/>
              <a:gd name="connsiteY10" fmla="*/ 1654857 h 3515425"/>
              <a:gd name="connsiteX11" fmla="*/ 544688 w 4932001"/>
              <a:gd name="connsiteY11" fmla="*/ 967564 h 3515425"/>
              <a:gd name="connsiteX12" fmla="*/ 1030432 w 4932001"/>
              <a:gd name="connsiteY12" fmla="*/ 391534 h 3515425"/>
              <a:gd name="connsiteX13" fmla="*/ 1755255 w 4932001"/>
              <a:gd name="connsiteY13" fmla="*/ 0 h 3515425"/>
              <a:gd name="connsiteX14" fmla="*/ 2745570 w 4932001"/>
              <a:gd name="connsiteY14" fmla="*/ 322198 h 351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2001" h="3515425">
                <a:moveTo>
                  <a:pt x="2745570" y="322198"/>
                </a:moveTo>
                <a:cubicBezTo>
                  <a:pt x="3208107" y="463619"/>
                  <a:pt x="3436062" y="560854"/>
                  <a:pt x="4046248" y="742483"/>
                </a:cubicBezTo>
                <a:lnTo>
                  <a:pt x="4390155" y="862239"/>
                </a:lnTo>
                <a:lnTo>
                  <a:pt x="4932001" y="1036204"/>
                </a:lnTo>
                <a:cubicBezTo>
                  <a:pt x="4931628" y="1050938"/>
                  <a:pt x="4580533" y="2151617"/>
                  <a:pt x="4580160" y="2166351"/>
                </a:cubicBezTo>
                <a:cubicBezTo>
                  <a:pt x="4442651" y="2470624"/>
                  <a:pt x="4451706" y="2722547"/>
                  <a:pt x="4163246" y="2937472"/>
                </a:cubicBezTo>
                <a:cubicBezTo>
                  <a:pt x="3874786" y="3152397"/>
                  <a:pt x="3324914" y="3434689"/>
                  <a:pt x="2876380" y="3497417"/>
                </a:cubicBezTo>
                <a:cubicBezTo>
                  <a:pt x="2427846" y="3560145"/>
                  <a:pt x="1901625" y="3449368"/>
                  <a:pt x="1472039" y="3313843"/>
                </a:cubicBezTo>
                <a:cubicBezTo>
                  <a:pt x="880829" y="3043851"/>
                  <a:pt x="652901" y="2892886"/>
                  <a:pt x="269287" y="2625560"/>
                </a:cubicBezTo>
                <a:cubicBezTo>
                  <a:pt x="-20786" y="2381979"/>
                  <a:pt x="32160" y="2397830"/>
                  <a:pt x="0" y="2353121"/>
                </a:cubicBezTo>
                <a:cubicBezTo>
                  <a:pt x="17720" y="2123383"/>
                  <a:pt x="116100" y="1885696"/>
                  <a:pt x="198837" y="1654857"/>
                </a:cubicBezTo>
                <a:cubicBezTo>
                  <a:pt x="281574" y="1424018"/>
                  <a:pt x="405129" y="1240433"/>
                  <a:pt x="544688" y="967564"/>
                </a:cubicBezTo>
                <a:cubicBezTo>
                  <a:pt x="792027" y="638172"/>
                  <a:pt x="818765" y="567249"/>
                  <a:pt x="1030432" y="391534"/>
                </a:cubicBezTo>
                <a:cubicBezTo>
                  <a:pt x="1242099" y="215819"/>
                  <a:pt x="1401443" y="91404"/>
                  <a:pt x="1755255" y="0"/>
                </a:cubicBezTo>
                <a:cubicBezTo>
                  <a:pt x="2201656" y="156782"/>
                  <a:pt x="2148236" y="131925"/>
                  <a:pt x="2745570" y="322198"/>
                </a:cubicBezTo>
                <a:close/>
              </a:path>
            </a:pathLst>
          </a:custGeom>
          <a:solidFill>
            <a:srgbClr val="3DE7A6">
              <a:alpha val="24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sp>
        <p:nvSpPr>
          <p:cNvPr id="16" name="Picture Placeholder 24"/>
          <p:cNvSpPr>
            <a:spLocks noGrp="1"/>
          </p:cNvSpPr>
          <p:nvPr>
            <p:ph type="pic" sz="quarter" idx="13"/>
          </p:nvPr>
        </p:nvSpPr>
        <p:spPr>
          <a:xfrm>
            <a:off x="1" y="0"/>
            <a:ext cx="6216063" cy="6380996"/>
          </a:xfrm>
          <a:custGeom>
            <a:avLst/>
            <a:gdLst/>
            <a:ahLst/>
            <a:cxnLst/>
            <a:rect l="l" t="t" r="r" b="b"/>
            <a:pathLst>
              <a:path w="4662047" h="6380996">
                <a:moveTo>
                  <a:pt x="0" y="0"/>
                </a:moveTo>
                <a:lnTo>
                  <a:pt x="2410849" y="0"/>
                </a:lnTo>
                <a:lnTo>
                  <a:pt x="2417853" y="4132"/>
                </a:lnTo>
                <a:cubicBezTo>
                  <a:pt x="3771839" y="845929"/>
                  <a:pt x="4662047" y="2271495"/>
                  <a:pt x="4662047" y="3888401"/>
                </a:cubicBezTo>
                <a:cubicBezTo>
                  <a:pt x="4662047" y="4777700"/>
                  <a:pt x="4392759" y="5609118"/>
                  <a:pt x="3925131" y="6317365"/>
                </a:cubicBezTo>
                <a:lnTo>
                  <a:pt x="3896542" y="6358403"/>
                </a:lnTo>
                <a:lnTo>
                  <a:pt x="3660779" y="6374901"/>
                </a:lnTo>
                <a:cubicBezTo>
                  <a:pt x="3574021" y="6378948"/>
                  <a:pt x="3486691" y="6380996"/>
                  <a:pt x="3398841" y="6380996"/>
                </a:cubicBezTo>
                <a:cubicBezTo>
                  <a:pt x="2168939" y="6380996"/>
                  <a:pt x="1040916" y="5979576"/>
                  <a:pt x="161040" y="5311337"/>
                </a:cubicBezTo>
                <a:lnTo>
                  <a:pt x="0" y="5182964"/>
                </a:lnTo>
                <a:close/>
              </a:path>
            </a:pathLst>
          </a:custGeom>
          <a:solidFill>
            <a:schemeClr val="accent5">
              <a:lumMod val="40000"/>
              <a:lumOff val="60000"/>
            </a:schemeClr>
          </a:solidFill>
        </p:spPr>
        <p:txBody>
          <a:bodyPr/>
          <a:lstStyle>
            <a:lvl1pPr>
              <a:defRPr>
                <a:noFill/>
              </a:defRPr>
            </a:lvl1pPr>
          </a:lstStyle>
          <a:p>
            <a:pPr lvl="0"/>
            <a:endParaRPr lang="en-US" noProof="0" dirty="0"/>
          </a:p>
        </p:txBody>
      </p:sp>
      <p:sp>
        <p:nvSpPr>
          <p:cNvPr id="2" name="Title 1"/>
          <p:cNvSpPr>
            <a:spLocks noGrp="1"/>
          </p:cNvSpPr>
          <p:nvPr>
            <p:ph type="title" hasCustomPrompt="1"/>
          </p:nvPr>
        </p:nvSpPr>
        <p:spPr>
          <a:xfrm>
            <a:off x="6455368" y="228765"/>
            <a:ext cx="5384800" cy="1365701"/>
          </a:xfrm>
        </p:spPr>
        <p:txBody>
          <a:bodyPr>
            <a:noAutofit/>
          </a:bodyPr>
          <a:lstStyle>
            <a:lvl1pPr algn="l">
              <a:lnSpc>
                <a:spcPct val="70000"/>
              </a:lnSpc>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a:cs typeface="Helvetica"/>
              </a:defRPr>
            </a:lvl1pPr>
          </a:lstStyle>
          <a:p>
            <a:r>
              <a:rPr lang="en-US" dirty="0"/>
              <a:t>Vegas PBS</a:t>
            </a:r>
          </a:p>
        </p:txBody>
      </p:sp>
      <p:sp>
        <p:nvSpPr>
          <p:cNvPr id="5" name="Text Placeholder 4"/>
          <p:cNvSpPr>
            <a:spLocks noGrp="1"/>
          </p:cNvSpPr>
          <p:nvPr>
            <p:ph type="body" sz="quarter" idx="14"/>
          </p:nvPr>
        </p:nvSpPr>
        <p:spPr>
          <a:xfrm>
            <a:off x="6455368" y="1761701"/>
            <a:ext cx="5384800" cy="3497263"/>
          </a:xfrm>
        </p:spPr>
        <p:txBody>
          <a:bodyPr>
            <a:normAutofit/>
          </a:bodyPr>
          <a:lstStyle>
            <a:lvl1pPr>
              <a:lnSpc>
                <a:spcPct val="80000"/>
              </a:lnSpc>
              <a:defRPr sz="3200"/>
            </a:lvl1pPr>
            <a:lvl2pPr>
              <a:lnSpc>
                <a:spcPct val="80000"/>
              </a:lnSpc>
              <a:defRPr sz="3200"/>
            </a:lvl2pPr>
            <a:lvl3pPr>
              <a:lnSpc>
                <a:spcPct val="80000"/>
              </a:lnSpc>
              <a:defRPr sz="3200"/>
            </a:lvl3pPr>
            <a:lvl4pPr>
              <a:lnSpc>
                <a:spcPct val="80000"/>
              </a:lnSpc>
              <a:defRPr sz="3200"/>
            </a:lvl4pPr>
            <a:lvl5pPr>
              <a:lnSpc>
                <a:spcPct val="80000"/>
              </a:lnSpc>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9763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Picture and Text">
    <p:spTree>
      <p:nvGrpSpPr>
        <p:cNvPr id="1" name=""/>
        <p:cNvGrpSpPr/>
        <p:nvPr/>
      </p:nvGrpSpPr>
      <p:grpSpPr>
        <a:xfrm>
          <a:off x="0" y="0"/>
          <a:ext cx="0" cy="0"/>
          <a:chOff x="0" y="0"/>
          <a:chExt cx="0" cy="0"/>
        </a:xfrm>
      </p:grpSpPr>
      <p:sp>
        <p:nvSpPr>
          <p:cNvPr id="10" name="Oval 9"/>
          <p:cNvSpPr/>
          <p:nvPr userDrawn="1"/>
        </p:nvSpPr>
        <p:spPr>
          <a:xfrm>
            <a:off x="212344" y="374572"/>
            <a:ext cx="6243024" cy="4682268"/>
          </a:xfrm>
          <a:prstGeom prst="ellipse">
            <a:avLst/>
          </a:prstGeom>
          <a:solidFill>
            <a:srgbClr val="3DE7A6">
              <a:alpha val="33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sp>
        <p:nvSpPr>
          <p:cNvPr id="5" name="Picture Placeholder 4"/>
          <p:cNvSpPr>
            <a:spLocks noGrp="1"/>
          </p:cNvSpPr>
          <p:nvPr>
            <p:ph type="pic" sz="quarter" idx="10"/>
          </p:nvPr>
        </p:nvSpPr>
        <p:spPr>
          <a:xfrm>
            <a:off x="253999" y="635000"/>
            <a:ext cx="5621868" cy="4063836"/>
          </a:xfrm>
          <a:prstGeom prst="ellipse">
            <a:avLst/>
          </a:prstGeom>
          <a:solidFill>
            <a:srgbClr val="B7DEE8"/>
          </a:solidFill>
          <a:ln>
            <a:noFill/>
          </a:ln>
        </p:spPr>
        <p:txBody>
          <a:bodyPr/>
          <a:lstStyle>
            <a:lvl1pPr>
              <a:defRPr>
                <a:noFill/>
              </a:defRPr>
            </a:lvl1pPr>
          </a:lstStyle>
          <a:p>
            <a:pPr lvl="0"/>
            <a:endParaRPr lang="en-US" noProof="0" dirty="0"/>
          </a:p>
        </p:txBody>
      </p:sp>
      <p:sp>
        <p:nvSpPr>
          <p:cNvPr id="9" name="Oval 8"/>
          <p:cNvSpPr/>
          <p:nvPr userDrawn="1"/>
        </p:nvSpPr>
        <p:spPr>
          <a:xfrm>
            <a:off x="2100920" y="3459727"/>
            <a:ext cx="3810168" cy="2857626"/>
          </a:xfrm>
          <a:prstGeom prst="ellipse">
            <a:avLst/>
          </a:prstGeom>
          <a:solidFill>
            <a:srgbClr val="3DE7A6">
              <a:alpha val="33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sp>
        <p:nvSpPr>
          <p:cNvPr id="8" name="Picture Placeholder 4"/>
          <p:cNvSpPr>
            <a:spLocks noGrp="1"/>
          </p:cNvSpPr>
          <p:nvPr>
            <p:ph type="pic" sz="quarter" idx="11"/>
          </p:nvPr>
        </p:nvSpPr>
        <p:spPr>
          <a:xfrm>
            <a:off x="2438400" y="3650373"/>
            <a:ext cx="3472688" cy="2547227"/>
          </a:xfrm>
          <a:prstGeom prst="ellipse">
            <a:avLst/>
          </a:prstGeom>
          <a:solidFill>
            <a:srgbClr val="B7DEE8"/>
          </a:solidFill>
          <a:ln>
            <a:noFill/>
          </a:ln>
        </p:spPr>
        <p:txBody>
          <a:bodyPr/>
          <a:lstStyle>
            <a:lvl1pPr>
              <a:defRPr>
                <a:noFill/>
              </a:defRPr>
            </a:lvl1pPr>
          </a:lstStyle>
          <a:p>
            <a:pPr lvl="0"/>
            <a:endParaRPr lang="en-US" noProof="0" dirty="0"/>
          </a:p>
        </p:txBody>
      </p:sp>
      <p:sp>
        <p:nvSpPr>
          <p:cNvPr id="2" name="Title 1"/>
          <p:cNvSpPr>
            <a:spLocks noGrp="1"/>
          </p:cNvSpPr>
          <p:nvPr>
            <p:ph type="title" hasCustomPrompt="1"/>
          </p:nvPr>
        </p:nvSpPr>
        <p:spPr>
          <a:xfrm>
            <a:off x="6455368" y="228765"/>
            <a:ext cx="5384800" cy="1365701"/>
          </a:xfrm>
        </p:spPr>
        <p:txBody>
          <a:bodyPr>
            <a:noAutofit/>
          </a:bodyPr>
          <a:lstStyle>
            <a:lvl1pPr algn="l">
              <a:lnSpc>
                <a:spcPct val="70000"/>
              </a:lnSpc>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a:cs typeface="Helvetica"/>
              </a:defRPr>
            </a:lvl1pPr>
          </a:lstStyle>
          <a:p>
            <a:r>
              <a:rPr lang="en-US" dirty="0"/>
              <a:t>Vegas PBS</a:t>
            </a:r>
          </a:p>
        </p:txBody>
      </p:sp>
      <p:sp>
        <p:nvSpPr>
          <p:cNvPr id="7" name="Text Placeholder 4"/>
          <p:cNvSpPr>
            <a:spLocks noGrp="1"/>
          </p:cNvSpPr>
          <p:nvPr>
            <p:ph type="body" sz="quarter" idx="14"/>
          </p:nvPr>
        </p:nvSpPr>
        <p:spPr>
          <a:xfrm>
            <a:off x="6455368" y="1761701"/>
            <a:ext cx="5384800" cy="3497263"/>
          </a:xfrm>
        </p:spPr>
        <p:txBody>
          <a:bodyPr>
            <a:normAutofit/>
          </a:bodyPr>
          <a:lstStyle>
            <a:lvl1pPr>
              <a:lnSpc>
                <a:spcPct val="80000"/>
              </a:lnSpc>
              <a:defRPr sz="3200"/>
            </a:lvl1pPr>
            <a:lvl2pPr>
              <a:lnSpc>
                <a:spcPct val="80000"/>
              </a:lnSpc>
              <a:defRPr sz="3200"/>
            </a:lvl2pPr>
            <a:lvl3pPr>
              <a:lnSpc>
                <a:spcPct val="80000"/>
              </a:lnSpc>
              <a:defRPr sz="3200"/>
            </a:lvl3pPr>
            <a:lvl4pPr>
              <a:lnSpc>
                <a:spcPct val="80000"/>
              </a:lnSpc>
              <a:defRPr sz="3200"/>
            </a:lvl4pPr>
            <a:lvl5pPr>
              <a:lnSpc>
                <a:spcPct val="80000"/>
              </a:lnSpc>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3404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Picture and Text Option 2">
    <p:spTree>
      <p:nvGrpSpPr>
        <p:cNvPr id="1" name=""/>
        <p:cNvGrpSpPr/>
        <p:nvPr/>
      </p:nvGrpSpPr>
      <p:grpSpPr>
        <a:xfrm>
          <a:off x="0" y="0"/>
          <a:ext cx="0" cy="0"/>
          <a:chOff x="0" y="0"/>
          <a:chExt cx="0" cy="0"/>
        </a:xfrm>
      </p:grpSpPr>
      <p:sp>
        <p:nvSpPr>
          <p:cNvPr id="7" name="Oval 9"/>
          <p:cNvSpPr/>
          <p:nvPr userDrawn="1"/>
        </p:nvSpPr>
        <p:spPr>
          <a:xfrm rot="10800000">
            <a:off x="0" y="-1"/>
            <a:ext cx="6422016" cy="6184838"/>
          </a:xfrm>
          <a:custGeom>
            <a:avLst/>
            <a:gdLst>
              <a:gd name="connsiteX0" fmla="*/ 1484133 w 1983841"/>
              <a:gd name="connsiteY0" fmla="*/ 0 h 2955244"/>
              <a:gd name="connsiteX1" fmla="*/ 1925469 w 1983841"/>
              <a:gd name="connsiteY1" fmla="*/ 66724 h 2955244"/>
              <a:gd name="connsiteX2" fmla="*/ 1976766 w 1983841"/>
              <a:gd name="connsiteY2" fmla="*/ 85499 h 2955244"/>
              <a:gd name="connsiteX3" fmla="*/ 1976954 w 1983841"/>
              <a:gd name="connsiteY3" fmla="*/ 88690 h 2955244"/>
              <a:gd name="connsiteX4" fmla="*/ 1983841 w 1983841"/>
              <a:gd name="connsiteY4" fmla="*/ 353963 h 2955244"/>
              <a:gd name="connsiteX5" fmla="*/ 1850123 w 1983841"/>
              <a:gd name="connsiteY5" fmla="*/ 2151788 h 2955244"/>
              <a:gd name="connsiteX6" fmla="*/ 1311960 w 1983841"/>
              <a:gd name="connsiteY6" fmla="*/ 2937877 h 2955244"/>
              <a:gd name="connsiteX7" fmla="*/ 1297272 w 1983841"/>
              <a:gd name="connsiteY7" fmla="*/ 2955244 h 2955244"/>
              <a:gd name="connsiteX8" fmla="*/ 1185029 w 1983841"/>
              <a:gd name="connsiteY8" fmla="*/ 2938114 h 2955244"/>
              <a:gd name="connsiteX9" fmla="*/ 0 w 1983841"/>
              <a:gd name="connsiteY9" fmla="*/ 1484133 h 2955244"/>
              <a:gd name="connsiteX10" fmla="*/ 1484133 w 1983841"/>
              <a:gd name="connsiteY10" fmla="*/ 0 h 2955244"/>
              <a:gd name="connsiteX0" fmla="*/ 1484133 w 1983841"/>
              <a:gd name="connsiteY0" fmla="*/ 0 h 2955244"/>
              <a:gd name="connsiteX1" fmla="*/ 1925469 w 1983841"/>
              <a:gd name="connsiteY1" fmla="*/ 66724 h 2955244"/>
              <a:gd name="connsiteX2" fmla="*/ 1976766 w 1983841"/>
              <a:gd name="connsiteY2" fmla="*/ 85499 h 2955244"/>
              <a:gd name="connsiteX3" fmla="*/ 1976954 w 1983841"/>
              <a:gd name="connsiteY3" fmla="*/ 88690 h 2955244"/>
              <a:gd name="connsiteX4" fmla="*/ 1983841 w 1983841"/>
              <a:gd name="connsiteY4" fmla="*/ 353963 h 2955244"/>
              <a:gd name="connsiteX5" fmla="*/ 1850123 w 1983841"/>
              <a:gd name="connsiteY5" fmla="*/ 2151788 h 2955244"/>
              <a:gd name="connsiteX6" fmla="*/ 1311960 w 1983841"/>
              <a:gd name="connsiteY6" fmla="*/ 2937877 h 2955244"/>
              <a:gd name="connsiteX7" fmla="*/ 1297272 w 1983841"/>
              <a:gd name="connsiteY7" fmla="*/ 2955244 h 2955244"/>
              <a:gd name="connsiteX8" fmla="*/ 1185029 w 1983841"/>
              <a:gd name="connsiteY8" fmla="*/ 2938114 h 2955244"/>
              <a:gd name="connsiteX9" fmla="*/ 0 w 1983841"/>
              <a:gd name="connsiteY9" fmla="*/ 1484133 h 2955244"/>
              <a:gd name="connsiteX10" fmla="*/ 1484133 w 1983841"/>
              <a:gd name="connsiteY10" fmla="*/ 0 h 2955244"/>
              <a:gd name="connsiteX0" fmla="*/ 1484133 w 1983841"/>
              <a:gd name="connsiteY0" fmla="*/ 0 h 2955244"/>
              <a:gd name="connsiteX1" fmla="*/ 1925469 w 1983841"/>
              <a:gd name="connsiteY1" fmla="*/ 66724 h 2955244"/>
              <a:gd name="connsiteX2" fmla="*/ 1976766 w 1983841"/>
              <a:gd name="connsiteY2" fmla="*/ 85499 h 2955244"/>
              <a:gd name="connsiteX3" fmla="*/ 1976954 w 1983841"/>
              <a:gd name="connsiteY3" fmla="*/ 88690 h 2955244"/>
              <a:gd name="connsiteX4" fmla="*/ 1983841 w 1983841"/>
              <a:gd name="connsiteY4" fmla="*/ 353963 h 2955244"/>
              <a:gd name="connsiteX5" fmla="*/ 1850123 w 1983841"/>
              <a:gd name="connsiteY5" fmla="*/ 2151788 h 2955244"/>
              <a:gd name="connsiteX6" fmla="*/ 1311960 w 1983841"/>
              <a:gd name="connsiteY6" fmla="*/ 2937877 h 2955244"/>
              <a:gd name="connsiteX7" fmla="*/ 1297272 w 1983841"/>
              <a:gd name="connsiteY7" fmla="*/ 2955244 h 2955244"/>
              <a:gd name="connsiteX8" fmla="*/ 1185029 w 1983841"/>
              <a:gd name="connsiteY8" fmla="*/ 2938114 h 2955244"/>
              <a:gd name="connsiteX9" fmla="*/ 0 w 1983841"/>
              <a:gd name="connsiteY9" fmla="*/ 1484133 h 2955244"/>
              <a:gd name="connsiteX10" fmla="*/ 1484133 w 1983841"/>
              <a:gd name="connsiteY10" fmla="*/ 0 h 2955244"/>
              <a:gd name="connsiteX0" fmla="*/ 1484133 w 1983841"/>
              <a:gd name="connsiteY0" fmla="*/ 0 h 2938114"/>
              <a:gd name="connsiteX1" fmla="*/ 1925469 w 1983841"/>
              <a:gd name="connsiteY1" fmla="*/ 66724 h 2938114"/>
              <a:gd name="connsiteX2" fmla="*/ 1976766 w 1983841"/>
              <a:gd name="connsiteY2" fmla="*/ 85499 h 2938114"/>
              <a:gd name="connsiteX3" fmla="*/ 1976954 w 1983841"/>
              <a:gd name="connsiteY3" fmla="*/ 88690 h 2938114"/>
              <a:gd name="connsiteX4" fmla="*/ 1983841 w 1983841"/>
              <a:gd name="connsiteY4" fmla="*/ 353963 h 2938114"/>
              <a:gd name="connsiteX5" fmla="*/ 1850123 w 1983841"/>
              <a:gd name="connsiteY5" fmla="*/ 2151788 h 2938114"/>
              <a:gd name="connsiteX6" fmla="*/ 1311960 w 1983841"/>
              <a:gd name="connsiteY6" fmla="*/ 2937877 h 2938114"/>
              <a:gd name="connsiteX7" fmla="*/ 1325773 w 1983841"/>
              <a:gd name="connsiteY7" fmla="*/ 2417752 h 2938114"/>
              <a:gd name="connsiteX8" fmla="*/ 1185029 w 1983841"/>
              <a:gd name="connsiteY8" fmla="*/ 2938114 h 2938114"/>
              <a:gd name="connsiteX9" fmla="*/ 0 w 1983841"/>
              <a:gd name="connsiteY9" fmla="*/ 1484133 h 2938114"/>
              <a:gd name="connsiteX10" fmla="*/ 1484133 w 1983841"/>
              <a:gd name="connsiteY10" fmla="*/ 0 h 2938114"/>
              <a:gd name="connsiteX0" fmla="*/ 1484133 w 1983841"/>
              <a:gd name="connsiteY0" fmla="*/ 0 h 2937877"/>
              <a:gd name="connsiteX1" fmla="*/ 1925469 w 1983841"/>
              <a:gd name="connsiteY1" fmla="*/ 66724 h 2937877"/>
              <a:gd name="connsiteX2" fmla="*/ 1976766 w 1983841"/>
              <a:gd name="connsiteY2" fmla="*/ 85499 h 2937877"/>
              <a:gd name="connsiteX3" fmla="*/ 1976954 w 1983841"/>
              <a:gd name="connsiteY3" fmla="*/ 88690 h 2937877"/>
              <a:gd name="connsiteX4" fmla="*/ 1983841 w 1983841"/>
              <a:gd name="connsiteY4" fmla="*/ 353963 h 2937877"/>
              <a:gd name="connsiteX5" fmla="*/ 1850123 w 1983841"/>
              <a:gd name="connsiteY5" fmla="*/ 2151788 h 2937877"/>
              <a:gd name="connsiteX6" fmla="*/ 1311960 w 1983841"/>
              <a:gd name="connsiteY6" fmla="*/ 2937877 h 2937877"/>
              <a:gd name="connsiteX7" fmla="*/ 1325773 w 1983841"/>
              <a:gd name="connsiteY7" fmla="*/ 2417752 h 2937877"/>
              <a:gd name="connsiteX8" fmla="*/ 1014024 w 1983841"/>
              <a:gd name="connsiteY8" fmla="*/ 2740574 h 2937877"/>
              <a:gd name="connsiteX9" fmla="*/ 0 w 1983841"/>
              <a:gd name="connsiteY9" fmla="*/ 1484133 h 2937877"/>
              <a:gd name="connsiteX10" fmla="*/ 1484133 w 1983841"/>
              <a:gd name="connsiteY10" fmla="*/ 0 h 2937877"/>
              <a:gd name="connsiteX0" fmla="*/ 1484133 w 1983841"/>
              <a:gd name="connsiteY0" fmla="*/ 0 h 2740574"/>
              <a:gd name="connsiteX1" fmla="*/ 1925469 w 1983841"/>
              <a:gd name="connsiteY1" fmla="*/ 66724 h 2740574"/>
              <a:gd name="connsiteX2" fmla="*/ 1976766 w 1983841"/>
              <a:gd name="connsiteY2" fmla="*/ 85499 h 2740574"/>
              <a:gd name="connsiteX3" fmla="*/ 1976954 w 1983841"/>
              <a:gd name="connsiteY3" fmla="*/ 88690 h 2740574"/>
              <a:gd name="connsiteX4" fmla="*/ 1983841 w 1983841"/>
              <a:gd name="connsiteY4" fmla="*/ 353963 h 2740574"/>
              <a:gd name="connsiteX5" fmla="*/ 1850123 w 1983841"/>
              <a:gd name="connsiteY5" fmla="*/ 2151788 h 2740574"/>
              <a:gd name="connsiteX6" fmla="*/ 1910475 w 1983841"/>
              <a:gd name="connsiteY6" fmla="*/ 2441730 h 2740574"/>
              <a:gd name="connsiteX7" fmla="*/ 1325773 w 1983841"/>
              <a:gd name="connsiteY7" fmla="*/ 2417752 h 2740574"/>
              <a:gd name="connsiteX8" fmla="*/ 1014024 w 1983841"/>
              <a:gd name="connsiteY8" fmla="*/ 2740574 h 2740574"/>
              <a:gd name="connsiteX9" fmla="*/ 0 w 1983841"/>
              <a:gd name="connsiteY9" fmla="*/ 1484133 h 2740574"/>
              <a:gd name="connsiteX10" fmla="*/ 1484133 w 1983841"/>
              <a:gd name="connsiteY10" fmla="*/ 0 h 2740574"/>
              <a:gd name="connsiteX0" fmla="*/ 1484133 w 1983841"/>
              <a:gd name="connsiteY0" fmla="*/ 0 h 2740574"/>
              <a:gd name="connsiteX1" fmla="*/ 1925469 w 1983841"/>
              <a:gd name="connsiteY1" fmla="*/ 66724 h 2740574"/>
              <a:gd name="connsiteX2" fmla="*/ 1976766 w 1983841"/>
              <a:gd name="connsiteY2" fmla="*/ 85499 h 2740574"/>
              <a:gd name="connsiteX3" fmla="*/ 1976954 w 1983841"/>
              <a:gd name="connsiteY3" fmla="*/ 88690 h 2740574"/>
              <a:gd name="connsiteX4" fmla="*/ 1983841 w 1983841"/>
              <a:gd name="connsiteY4" fmla="*/ 353963 h 2740574"/>
              <a:gd name="connsiteX5" fmla="*/ 1850123 w 1983841"/>
              <a:gd name="connsiteY5" fmla="*/ 2151788 h 2740574"/>
              <a:gd name="connsiteX6" fmla="*/ 1886724 w 1983841"/>
              <a:gd name="connsiteY6" fmla="*/ 2414166 h 2740574"/>
              <a:gd name="connsiteX7" fmla="*/ 1325773 w 1983841"/>
              <a:gd name="connsiteY7" fmla="*/ 2417752 h 2740574"/>
              <a:gd name="connsiteX8" fmla="*/ 1014024 w 1983841"/>
              <a:gd name="connsiteY8" fmla="*/ 2740574 h 2740574"/>
              <a:gd name="connsiteX9" fmla="*/ 0 w 1983841"/>
              <a:gd name="connsiteY9" fmla="*/ 1484133 h 2740574"/>
              <a:gd name="connsiteX10" fmla="*/ 1484133 w 1983841"/>
              <a:gd name="connsiteY10" fmla="*/ 0 h 2740574"/>
              <a:gd name="connsiteX0" fmla="*/ 1484133 w 1983841"/>
              <a:gd name="connsiteY0" fmla="*/ 0 h 2740574"/>
              <a:gd name="connsiteX1" fmla="*/ 1925469 w 1983841"/>
              <a:gd name="connsiteY1" fmla="*/ 66724 h 2740574"/>
              <a:gd name="connsiteX2" fmla="*/ 1976766 w 1983841"/>
              <a:gd name="connsiteY2" fmla="*/ 85499 h 2740574"/>
              <a:gd name="connsiteX3" fmla="*/ 1976954 w 1983841"/>
              <a:gd name="connsiteY3" fmla="*/ 88690 h 2740574"/>
              <a:gd name="connsiteX4" fmla="*/ 1983841 w 1983841"/>
              <a:gd name="connsiteY4" fmla="*/ 353963 h 2740574"/>
              <a:gd name="connsiteX5" fmla="*/ 1850123 w 1983841"/>
              <a:gd name="connsiteY5" fmla="*/ 2151788 h 2740574"/>
              <a:gd name="connsiteX6" fmla="*/ 1886724 w 1983841"/>
              <a:gd name="connsiteY6" fmla="*/ 2414166 h 2740574"/>
              <a:gd name="connsiteX7" fmla="*/ 1325773 w 1983841"/>
              <a:gd name="connsiteY7" fmla="*/ 2417752 h 2740574"/>
              <a:gd name="connsiteX8" fmla="*/ 1014024 w 1983841"/>
              <a:gd name="connsiteY8" fmla="*/ 2740574 h 2740574"/>
              <a:gd name="connsiteX9" fmla="*/ 0 w 1983841"/>
              <a:gd name="connsiteY9" fmla="*/ 1484133 h 2740574"/>
              <a:gd name="connsiteX10" fmla="*/ 1484133 w 1983841"/>
              <a:gd name="connsiteY10" fmla="*/ 0 h 2740574"/>
              <a:gd name="connsiteX0" fmla="*/ 1484133 w 2006478"/>
              <a:gd name="connsiteY0" fmla="*/ 0 h 2740574"/>
              <a:gd name="connsiteX1" fmla="*/ 1925469 w 2006478"/>
              <a:gd name="connsiteY1" fmla="*/ 66724 h 2740574"/>
              <a:gd name="connsiteX2" fmla="*/ 1976766 w 2006478"/>
              <a:gd name="connsiteY2" fmla="*/ 85499 h 2740574"/>
              <a:gd name="connsiteX3" fmla="*/ 1976954 w 2006478"/>
              <a:gd name="connsiteY3" fmla="*/ 88690 h 2740574"/>
              <a:gd name="connsiteX4" fmla="*/ 1983841 w 2006478"/>
              <a:gd name="connsiteY4" fmla="*/ 353963 h 2740574"/>
              <a:gd name="connsiteX5" fmla="*/ 1940376 w 2006478"/>
              <a:gd name="connsiteY5" fmla="*/ 2183946 h 2740574"/>
              <a:gd name="connsiteX6" fmla="*/ 1886724 w 2006478"/>
              <a:gd name="connsiteY6" fmla="*/ 2414166 h 2740574"/>
              <a:gd name="connsiteX7" fmla="*/ 1325773 w 2006478"/>
              <a:gd name="connsiteY7" fmla="*/ 2417752 h 2740574"/>
              <a:gd name="connsiteX8" fmla="*/ 1014024 w 2006478"/>
              <a:gd name="connsiteY8" fmla="*/ 2740574 h 2740574"/>
              <a:gd name="connsiteX9" fmla="*/ 0 w 2006478"/>
              <a:gd name="connsiteY9" fmla="*/ 1484133 h 2740574"/>
              <a:gd name="connsiteX10" fmla="*/ 1484133 w 2006478"/>
              <a:gd name="connsiteY10" fmla="*/ 0 h 2740574"/>
              <a:gd name="connsiteX0" fmla="*/ 1484133 w 1983841"/>
              <a:gd name="connsiteY0" fmla="*/ 0 h 2740574"/>
              <a:gd name="connsiteX1" fmla="*/ 1925469 w 1983841"/>
              <a:gd name="connsiteY1" fmla="*/ 66724 h 2740574"/>
              <a:gd name="connsiteX2" fmla="*/ 1976766 w 1983841"/>
              <a:gd name="connsiteY2" fmla="*/ 85499 h 2740574"/>
              <a:gd name="connsiteX3" fmla="*/ 1976954 w 1983841"/>
              <a:gd name="connsiteY3" fmla="*/ 88690 h 2740574"/>
              <a:gd name="connsiteX4" fmla="*/ 1983841 w 1983841"/>
              <a:gd name="connsiteY4" fmla="*/ 353963 h 2740574"/>
              <a:gd name="connsiteX5" fmla="*/ 1940376 w 1983841"/>
              <a:gd name="connsiteY5" fmla="*/ 2183946 h 2740574"/>
              <a:gd name="connsiteX6" fmla="*/ 1886724 w 1983841"/>
              <a:gd name="connsiteY6" fmla="*/ 2414166 h 2740574"/>
              <a:gd name="connsiteX7" fmla="*/ 1325773 w 1983841"/>
              <a:gd name="connsiteY7" fmla="*/ 2417752 h 2740574"/>
              <a:gd name="connsiteX8" fmla="*/ 1014024 w 1983841"/>
              <a:gd name="connsiteY8" fmla="*/ 2740574 h 2740574"/>
              <a:gd name="connsiteX9" fmla="*/ 0 w 1983841"/>
              <a:gd name="connsiteY9" fmla="*/ 1484133 h 2740574"/>
              <a:gd name="connsiteX10" fmla="*/ 1484133 w 1983841"/>
              <a:gd name="connsiteY10" fmla="*/ 0 h 2740574"/>
              <a:gd name="connsiteX0" fmla="*/ 1484133 w 1983841"/>
              <a:gd name="connsiteY0" fmla="*/ 0 h 2740574"/>
              <a:gd name="connsiteX1" fmla="*/ 1925469 w 1983841"/>
              <a:gd name="connsiteY1" fmla="*/ 66724 h 2740574"/>
              <a:gd name="connsiteX2" fmla="*/ 1976766 w 1983841"/>
              <a:gd name="connsiteY2" fmla="*/ 85499 h 2740574"/>
              <a:gd name="connsiteX3" fmla="*/ 1976954 w 1983841"/>
              <a:gd name="connsiteY3" fmla="*/ 88690 h 2740574"/>
              <a:gd name="connsiteX4" fmla="*/ 1983841 w 1983841"/>
              <a:gd name="connsiteY4" fmla="*/ 353963 h 2740574"/>
              <a:gd name="connsiteX5" fmla="*/ 1940376 w 1983841"/>
              <a:gd name="connsiteY5" fmla="*/ 2183946 h 2740574"/>
              <a:gd name="connsiteX6" fmla="*/ 1886724 w 1983841"/>
              <a:gd name="connsiteY6" fmla="*/ 2414166 h 2740574"/>
              <a:gd name="connsiteX7" fmla="*/ 1325773 w 1983841"/>
              <a:gd name="connsiteY7" fmla="*/ 2417752 h 2740574"/>
              <a:gd name="connsiteX8" fmla="*/ 1014024 w 1983841"/>
              <a:gd name="connsiteY8" fmla="*/ 2740574 h 2740574"/>
              <a:gd name="connsiteX9" fmla="*/ 0 w 1983841"/>
              <a:gd name="connsiteY9" fmla="*/ 1484133 h 2740574"/>
              <a:gd name="connsiteX10" fmla="*/ 1484133 w 1983841"/>
              <a:gd name="connsiteY10" fmla="*/ 0 h 2740574"/>
              <a:gd name="connsiteX0" fmla="*/ 1484133 w 1977317"/>
              <a:gd name="connsiteY0" fmla="*/ 0 h 2740574"/>
              <a:gd name="connsiteX1" fmla="*/ 1925469 w 1977317"/>
              <a:gd name="connsiteY1" fmla="*/ 66724 h 2740574"/>
              <a:gd name="connsiteX2" fmla="*/ 1976766 w 1977317"/>
              <a:gd name="connsiteY2" fmla="*/ 85499 h 2740574"/>
              <a:gd name="connsiteX3" fmla="*/ 1976954 w 1977317"/>
              <a:gd name="connsiteY3" fmla="*/ 88690 h 2740574"/>
              <a:gd name="connsiteX4" fmla="*/ 1955340 w 1977317"/>
              <a:gd name="connsiteY4" fmla="*/ 445842 h 2740574"/>
              <a:gd name="connsiteX5" fmla="*/ 1940376 w 1977317"/>
              <a:gd name="connsiteY5" fmla="*/ 2183946 h 2740574"/>
              <a:gd name="connsiteX6" fmla="*/ 1886724 w 1977317"/>
              <a:gd name="connsiteY6" fmla="*/ 2414166 h 2740574"/>
              <a:gd name="connsiteX7" fmla="*/ 1325773 w 1977317"/>
              <a:gd name="connsiteY7" fmla="*/ 2417752 h 2740574"/>
              <a:gd name="connsiteX8" fmla="*/ 1014024 w 1977317"/>
              <a:gd name="connsiteY8" fmla="*/ 2740574 h 2740574"/>
              <a:gd name="connsiteX9" fmla="*/ 0 w 1977317"/>
              <a:gd name="connsiteY9" fmla="*/ 1484133 h 2740574"/>
              <a:gd name="connsiteX10" fmla="*/ 1484133 w 1977317"/>
              <a:gd name="connsiteY10" fmla="*/ 0 h 2740574"/>
              <a:gd name="connsiteX0" fmla="*/ 1484133 w 1976766"/>
              <a:gd name="connsiteY0" fmla="*/ 0 h 2740574"/>
              <a:gd name="connsiteX1" fmla="*/ 1925469 w 1976766"/>
              <a:gd name="connsiteY1" fmla="*/ 66724 h 2740574"/>
              <a:gd name="connsiteX2" fmla="*/ 1976766 w 1976766"/>
              <a:gd name="connsiteY2" fmla="*/ 85499 h 2740574"/>
              <a:gd name="connsiteX3" fmla="*/ 1938953 w 1976766"/>
              <a:gd name="connsiteY3" fmla="*/ 102472 h 2740574"/>
              <a:gd name="connsiteX4" fmla="*/ 1955340 w 1976766"/>
              <a:gd name="connsiteY4" fmla="*/ 445842 h 2740574"/>
              <a:gd name="connsiteX5" fmla="*/ 1940376 w 1976766"/>
              <a:gd name="connsiteY5" fmla="*/ 2183946 h 2740574"/>
              <a:gd name="connsiteX6" fmla="*/ 1886724 w 1976766"/>
              <a:gd name="connsiteY6" fmla="*/ 2414166 h 2740574"/>
              <a:gd name="connsiteX7" fmla="*/ 1325773 w 1976766"/>
              <a:gd name="connsiteY7" fmla="*/ 2417752 h 2740574"/>
              <a:gd name="connsiteX8" fmla="*/ 1014024 w 1976766"/>
              <a:gd name="connsiteY8" fmla="*/ 2740574 h 2740574"/>
              <a:gd name="connsiteX9" fmla="*/ 0 w 1976766"/>
              <a:gd name="connsiteY9" fmla="*/ 1484133 h 2740574"/>
              <a:gd name="connsiteX10" fmla="*/ 1484133 w 1976766"/>
              <a:gd name="connsiteY10" fmla="*/ 0 h 2740574"/>
              <a:gd name="connsiteX0" fmla="*/ 1484133 w 1976766"/>
              <a:gd name="connsiteY0" fmla="*/ 0 h 2740574"/>
              <a:gd name="connsiteX1" fmla="*/ 1925469 w 1976766"/>
              <a:gd name="connsiteY1" fmla="*/ 66724 h 2740574"/>
              <a:gd name="connsiteX2" fmla="*/ 1976766 w 1976766"/>
              <a:gd name="connsiteY2" fmla="*/ 85499 h 2740574"/>
              <a:gd name="connsiteX3" fmla="*/ 1938953 w 1976766"/>
              <a:gd name="connsiteY3" fmla="*/ 102472 h 2740574"/>
              <a:gd name="connsiteX4" fmla="*/ 1955340 w 1976766"/>
              <a:gd name="connsiteY4" fmla="*/ 445842 h 2740574"/>
              <a:gd name="connsiteX5" fmla="*/ 1950431 w 1976766"/>
              <a:gd name="connsiteY5" fmla="*/ 1176052 h 2740574"/>
              <a:gd name="connsiteX6" fmla="*/ 1940376 w 1976766"/>
              <a:gd name="connsiteY6" fmla="*/ 2183946 h 2740574"/>
              <a:gd name="connsiteX7" fmla="*/ 1886724 w 1976766"/>
              <a:gd name="connsiteY7" fmla="*/ 2414166 h 2740574"/>
              <a:gd name="connsiteX8" fmla="*/ 1325773 w 1976766"/>
              <a:gd name="connsiteY8" fmla="*/ 2417752 h 2740574"/>
              <a:gd name="connsiteX9" fmla="*/ 1014024 w 1976766"/>
              <a:gd name="connsiteY9" fmla="*/ 2740574 h 2740574"/>
              <a:gd name="connsiteX10" fmla="*/ 0 w 1976766"/>
              <a:gd name="connsiteY10" fmla="*/ 1484133 h 2740574"/>
              <a:gd name="connsiteX11" fmla="*/ 1484133 w 1976766"/>
              <a:gd name="connsiteY11" fmla="*/ 0 h 2740574"/>
              <a:gd name="connsiteX0" fmla="*/ 1484133 w 1976766"/>
              <a:gd name="connsiteY0" fmla="*/ 0 h 2740574"/>
              <a:gd name="connsiteX1" fmla="*/ 1925469 w 1976766"/>
              <a:gd name="connsiteY1" fmla="*/ 66724 h 2740574"/>
              <a:gd name="connsiteX2" fmla="*/ 1976766 w 1976766"/>
              <a:gd name="connsiteY2" fmla="*/ 85499 h 2740574"/>
              <a:gd name="connsiteX3" fmla="*/ 1938953 w 1976766"/>
              <a:gd name="connsiteY3" fmla="*/ 102472 h 2740574"/>
              <a:gd name="connsiteX4" fmla="*/ 1955340 w 1976766"/>
              <a:gd name="connsiteY4" fmla="*/ 445842 h 2740574"/>
              <a:gd name="connsiteX5" fmla="*/ 1950431 w 1976766"/>
              <a:gd name="connsiteY5" fmla="*/ 1176052 h 2740574"/>
              <a:gd name="connsiteX6" fmla="*/ 1940376 w 1976766"/>
              <a:gd name="connsiteY6" fmla="*/ 2183946 h 2740574"/>
              <a:gd name="connsiteX7" fmla="*/ 1940930 w 1976766"/>
              <a:gd name="connsiteY7" fmla="*/ 2370481 h 2740574"/>
              <a:gd name="connsiteX8" fmla="*/ 1886724 w 1976766"/>
              <a:gd name="connsiteY8" fmla="*/ 2414166 h 2740574"/>
              <a:gd name="connsiteX9" fmla="*/ 1325773 w 1976766"/>
              <a:gd name="connsiteY9" fmla="*/ 2417752 h 2740574"/>
              <a:gd name="connsiteX10" fmla="*/ 1014024 w 1976766"/>
              <a:gd name="connsiteY10" fmla="*/ 2740574 h 2740574"/>
              <a:gd name="connsiteX11" fmla="*/ 0 w 1976766"/>
              <a:gd name="connsiteY11" fmla="*/ 1484133 h 2740574"/>
              <a:gd name="connsiteX12" fmla="*/ 1484133 w 1976766"/>
              <a:gd name="connsiteY12" fmla="*/ 0 h 2740574"/>
              <a:gd name="connsiteX0" fmla="*/ 1484133 w 1976766"/>
              <a:gd name="connsiteY0" fmla="*/ 0 h 2423591"/>
              <a:gd name="connsiteX1" fmla="*/ 1925469 w 1976766"/>
              <a:gd name="connsiteY1" fmla="*/ 66724 h 2423591"/>
              <a:gd name="connsiteX2" fmla="*/ 1976766 w 1976766"/>
              <a:gd name="connsiteY2" fmla="*/ 85499 h 2423591"/>
              <a:gd name="connsiteX3" fmla="*/ 1938953 w 1976766"/>
              <a:gd name="connsiteY3" fmla="*/ 102472 h 2423591"/>
              <a:gd name="connsiteX4" fmla="*/ 1955340 w 1976766"/>
              <a:gd name="connsiteY4" fmla="*/ 445842 h 2423591"/>
              <a:gd name="connsiteX5" fmla="*/ 1950431 w 1976766"/>
              <a:gd name="connsiteY5" fmla="*/ 1176052 h 2423591"/>
              <a:gd name="connsiteX6" fmla="*/ 1940376 w 1976766"/>
              <a:gd name="connsiteY6" fmla="*/ 2183946 h 2423591"/>
              <a:gd name="connsiteX7" fmla="*/ 1940930 w 1976766"/>
              <a:gd name="connsiteY7" fmla="*/ 2370481 h 2423591"/>
              <a:gd name="connsiteX8" fmla="*/ 1886724 w 1976766"/>
              <a:gd name="connsiteY8" fmla="*/ 2414166 h 2423591"/>
              <a:gd name="connsiteX9" fmla="*/ 1325773 w 1976766"/>
              <a:gd name="connsiteY9" fmla="*/ 2417752 h 2423591"/>
              <a:gd name="connsiteX10" fmla="*/ 900021 w 1976766"/>
              <a:gd name="connsiteY10" fmla="*/ 2423591 h 2423591"/>
              <a:gd name="connsiteX11" fmla="*/ 0 w 1976766"/>
              <a:gd name="connsiteY11" fmla="*/ 1484133 h 2423591"/>
              <a:gd name="connsiteX12" fmla="*/ 1484133 w 1976766"/>
              <a:gd name="connsiteY12" fmla="*/ 0 h 2423591"/>
              <a:gd name="connsiteX0" fmla="*/ 1518291 w 2010924"/>
              <a:gd name="connsiteY0" fmla="*/ 0 h 2571661"/>
              <a:gd name="connsiteX1" fmla="*/ 1959627 w 2010924"/>
              <a:gd name="connsiteY1" fmla="*/ 66724 h 2571661"/>
              <a:gd name="connsiteX2" fmla="*/ 2010924 w 2010924"/>
              <a:gd name="connsiteY2" fmla="*/ 85499 h 2571661"/>
              <a:gd name="connsiteX3" fmla="*/ 1973111 w 2010924"/>
              <a:gd name="connsiteY3" fmla="*/ 102472 h 2571661"/>
              <a:gd name="connsiteX4" fmla="*/ 1989498 w 2010924"/>
              <a:gd name="connsiteY4" fmla="*/ 445842 h 2571661"/>
              <a:gd name="connsiteX5" fmla="*/ 1984589 w 2010924"/>
              <a:gd name="connsiteY5" fmla="*/ 1176052 h 2571661"/>
              <a:gd name="connsiteX6" fmla="*/ 1974534 w 2010924"/>
              <a:gd name="connsiteY6" fmla="*/ 2183946 h 2571661"/>
              <a:gd name="connsiteX7" fmla="*/ 1975088 w 2010924"/>
              <a:gd name="connsiteY7" fmla="*/ 2370481 h 2571661"/>
              <a:gd name="connsiteX8" fmla="*/ 1920882 w 2010924"/>
              <a:gd name="connsiteY8" fmla="*/ 2414166 h 2571661"/>
              <a:gd name="connsiteX9" fmla="*/ 1359931 w 2010924"/>
              <a:gd name="connsiteY9" fmla="*/ 2417752 h 2571661"/>
              <a:gd name="connsiteX10" fmla="*/ 934179 w 2010924"/>
              <a:gd name="connsiteY10" fmla="*/ 2423591 h 2571661"/>
              <a:gd name="connsiteX11" fmla="*/ 431298 w 2010924"/>
              <a:gd name="connsiteY11" fmla="*/ 2522082 h 2571661"/>
              <a:gd name="connsiteX12" fmla="*/ 34158 w 2010924"/>
              <a:gd name="connsiteY12" fmla="*/ 1484133 h 2571661"/>
              <a:gd name="connsiteX13" fmla="*/ 1518291 w 2010924"/>
              <a:gd name="connsiteY13" fmla="*/ 0 h 2571661"/>
              <a:gd name="connsiteX0" fmla="*/ 1518291 w 2010924"/>
              <a:gd name="connsiteY0" fmla="*/ 0 h 2522082"/>
              <a:gd name="connsiteX1" fmla="*/ 1959627 w 2010924"/>
              <a:gd name="connsiteY1" fmla="*/ 66724 h 2522082"/>
              <a:gd name="connsiteX2" fmla="*/ 2010924 w 2010924"/>
              <a:gd name="connsiteY2" fmla="*/ 85499 h 2522082"/>
              <a:gd name="connsiteX3" fmla="*/ 1973111 w 2010924"/>
              <a:gd name="connsiteY3" fmla="*/ 102472 h 2522082"/>
              <a:gd name="connsiteX4" fmla="*/ 1989498 w 2010924"/>
              <a:gd name="connsiteY4" fmla="*/ 445842 h 2522082"/>
              <a:gd name="connsiteX5" fmla="*/ 1984589 w 2010924"/>
              <a:gd name="connsiteY5" fmla="*/ 1176052 h 2522082"/>
              <a:gd name="connsiteX6" fmla="*/ 1974534 w 2010924"/>
              <a:gd name="connsiteY6" fmla="*/ 2183946 h 2522082"/>
              <a:gd name="connsiteX7" fmla="*/ 1975088 w 2010924"/>
              <a:gd name="connsiteY7" fmla="*/ 2370481 h 2522082"/>
              <a:gd name="connsiteX8" fmla="*/ 1920882 w 2010924"/>
              <a:gd name="connsiteY8" fmla="*/ 2414166 h 2522082"/>
              <a:gd name="connsiteX9" fmla="*/ 1359931 w 2010924"/>
              <a:gd name="connsiteY9" fmla="*/ 2417752 h 2522082"/>
              <a:gd name="connsiteX10" fmla="*/ 934179 w 2010924"/>
              <a:gd name="connsiteY10" fmla="*/ 2423591 h 2522082"/>
              <a:gd name="connsiteX11" fmla="*/ 431298 w 2010924"/>
              <a:gd name="connsiteY11" fmla="*/ 2522082 h 2522082"/>
              <a:gd name="connsiteX12" fmla="*/ 34158 w 2010924"/>
              <a:gd name="connsiteY12" fmla="*/ 1484133 h 2522082"/>
              <a:gd name="connsiteX13" fmla="*/ 1518291 w 2010924"/>
              <a:gd name="connsiteY13" fmla="*/ 0 h 2522082"/>
              <a:gd name="connsiteX0" fmla="*/ 1517683 w 2010316"/>
              <a:gd name="connsiteY0" fmla="*/ 0 h 2517489"/>
              <a:gd name="connsiteX1" fmla="*/ 1959019 w 2010316"/>
              <a:gd name="connsiteY1" fmla="*/ 66724 h 2517489"/>
              <a:gd name="connsiteX2" fmla="*/ 2010316 w 2010316"/>
              <a:gd name="connsiteY2" fmla="*/ 85499 h 2517489"/>
              <a:gd name="connsiteX3" fmla="*/ 1972503 w 2010316"/>
              <a:gd name="connsiteY3" fmla="*/ 102472 h 2517489"/>
              <a:gd name="connsiteX4" fmla="*/ 1988890 w 2010316"/>
              <a:gd name="connsiteY4" fmla="*/ 445842 h 2517489"/>
              <a:gd name="connsiteX5" fmla="*/ 1983981 w 2010316"/>
              <a:gd name="connsiteY5" fmla="*/ 1176052 h 2517489"/>
              <a:gd name="connsiteX6" fmla="*/ 1973926 w 2010316"/>
              <a:gd name="connsiteY6" fmla="*/ 2183946 h 2517489"/>
              <a:gd name="connsiteX7" fmla="*/ 1974480 w 2010316"/>
              <a:gd name="connsiteY7" fmla="*/ 2370481 h 2517489"/>
              <a:gd name="connsiteX8" fmla="*/ 1920274 w 2010316"/>
              <a:gd name="connsiteY8" fmla="*/ 2414166 h 2517489"/>
              <a:gd name="connsiteX9" fmla="*/ 1359323 w 2010316"/>
              <a:gd name="connsiteY9" fmla="*/ 2417752 h 2517489"/>
              <a:gd name="connsiteX10" fmla="*/ 933571 w 2010316"/>
              <a:gd name="connsiteY10" fmla="*/ 2423591 h 2517489"/>
              <a:gd name="connsiteX11" fmla="*/ 440190 w 2010316"/>
              <a:gd name="connsiteY11" fmla="*/ 2517489 h 2517489"/>
              <a:gd name="connsiteX12" fmla="*/ 33550 w 2010316"/>
              <a:gd name="connsiteY12" fmla="*/ 1484133 h 2517489"/>
              <a:gd name="connsiteX13" fmla="*/ 1517683 w 2010316"/>
              <a:gd name="connsiteY13" fmla="*/ 0 h 2517489"/>
              <a:gd name="connsiteX0" fmla="*/ 1517683 w 2010316"/>
              <a:gd name="connsiteY0" fmla="*/ 0 h 2517489"/>
              <a:gd name="connsiteX1" fmla="*/ 1959019 w 2010316"/>
              <a:gd name="connsiteY1" fmla="*/ 66724 h 2517489"/>
              <a:gd name="connsiteX2" fmla="*/ 2010316 w 2010316"/>
              <a:gd name="connsiteY2" fmla="*/ 85499 h 2517489"/>
              <a:gd name="connsiteX3" fmla="*/ 1972503 w 2010316"/>
              <a:gd name="connsiteY3" fmla="*/ 102472 h 2517489"/>
              <a:gd name="connsiteX4" fmla="*/ 1988890 w 2010316"/>
              <a:gd name="connsiteY4" fmla="*/ 445842 h 2517489"/>
              <a:gd name="connsiteX5" fmla="*/ 1983981 w 2010316"/>
              <a:gd name="connsiteY5" fmla="*/ 1176052 h 2517489"/>
              <a:gd name="connsiteX6" fmla="*/ 1973926 w 2010316"/>
              <a:gd name="connsiteY6" fmla="*/ 2183946 h 2517489"/>
              <a:gd name="connsiteX7" fmla="*/ 1974480 w 2010316"/>
              <a:gd name="connsiteY7" fmla="*/ 2370481 h 2517489"/>
              <a:gd name="connsiteX8" fmla="*/ 1920274 w 2010316"/>
              <a:gd name="connsiteY8" fmla="*/ 2414166 h 2517489"/>
              <a:gd name="connsiteX9" fmla="*/ 1359323 w 2010316"/>
              <a:gd name="connsiteY9" fmla="*/ 2417752 h 2517489"/>
              <a:gd name="connsiteX10" fmla="*/ 933571 w 2010316"/>
              <a:gd name="connsiteY10" fmla="*/ 2423591 h 2517489"/>
              <a:gd name="connsiteX11" fmla="*/ 440190 w 2010316"/>
              <a:gd name="connsiteY11" fmla="*/ 2517489 h 2517489"/>
              <a:gd name="connsiteX12" fmla="*/ 33550 w 2010316"/>
              <a:gd name="connsiteY12" fmla="*/ 1484133 h 2517489"/>
              <a:gd name="connsiteX13" fmla="*/ 1517683 w 2010316"/>
              <a:gd name="connsiteY13" fmla="*/ 0 h 2517489"/>
              <a:gd name="connsiteX0" fmla="*/ 1517683 w 2010316"/>
              <a:gd name="connsiteY0" fmla="*/ 0 h 2579541"/>
              <a:gd name="connsiteX1" fmla="*/ 1959019 w 2010316"/>
              <a:gd name="connsiteY1" fmla="*/ 66724 h 2579541"/>
              <a:gd name="connsiteX2" fmla="*/ 2010316 w 2010316"/>
              <a:gd name="connsiteY2" fmla="*/ 85499 h 2579541"/>
              <a:gd name="connsiteX3" fmla="*/ 1972503 w 2010316"/>
              <a:gd name="connsiteY3" fmla="*/ 102472 h 2579541"/>
              <a:gd name="connsiteX4" fmla="*/ 1988890 w 2010316"/>
              <a:gd name="connsiteY4" fmla="*/ 445842 h 2579541"/>
              <a:gd name="connsiteX5" fmla="*/ 1983981 w 2010316"/>
              <a:gd name="connsiteY5" fmla="*/ 1176052 h 2579541"/>
              <a:gd name="connsiteX6" fmla="*/ 1973926 w 2010316"/>
              <a:gd name="connsiteY6" fmla="*/ 2183946 h 2579541"/>
              <a:gd name="connsiteX7" fmla="*/ 1974480 w 2010316"/>
              <a:gd name="connsiteY7" fmla="*/ 2370481 h 2579541"/>
              <a:gd name="connsiteX8" fmla="*/ 1920274 w 2010316"/>
              <a:gd name="connsiteY8" fmla="*/ 2414166 h 2579541"/>
              <a:gd name="connsiteX9" fmla="*/ 1359323 w 2010316"/>
              <a:gd name="connsiteY9" fmla="*/ 2417752 h 2579541"/>
              <a:gd name="connsiteX10" fmla="*/ 933571 w 2010316"/>
              <a:gd name="connsiteY10" fmla="*/ 2423591 h 2579541"/>
              <a:gd name="connsiteX11" fmla="*/ 525692 w 2010316"/>
              <a:gd name="connsiteY11" fmla="*/ 2434797 h 2579541"/>
              <a:gd name="connsiteX12" fmla="*/ 440190 w 2010316"/>
              <a:gd name="connsiteY12" fmla="*/ 2517489 h 2579541"/>
              <a:gd name="connsiteX13" fmla="*/ 33550 w 2010316"/>
              <a:gd name="connsiteY13" fmla="*/ 1484133 h 2579541"/>
              <a:gd name="connsiteX14" fmla="*/ 1517683 w 2010316"/>
              <a:gd name="connsiteY14" fmla="*/ 0 h 2579541"/>
              <a:gd name="connsiteX0" fmla="*/ 1517683 w 2010316"/>
              <a:gd name="connsiteY0" fmla="*/ 0 h 2517489"/>
              <a:gd name="connsiteX1" fmla="*/ 1959019 w 2010316"/>
              <a:gd name="connsiteY1" fmla="*/ 66724 h 2517489"/>
              <a:gd name="connsiteX2" fmla="*/ 2010316 w 2010316"/>
              <a:gd name="connsiteY2" fmla="*/ 85499 h 2517489"/>
              <a:gd name="connsiteX3" fmla="*/ 1972503 w 2010316"/>
              <a:gd name="connsiteY3" fmla="*/ 102472 h 2517489"/>
              <a:gd name="connsiteX4" fmla="*/ 1988890 w 2010316"/>
              <a:gd name="connsiteY4" fmla="*/ 445842 h 2517489"/>
              <a:gd name="connsiteX5" fmla="*/ 1983981 w 2010316"/>
              <a:gd name="connsiteY5" fmla="*/ 1176052 h 2517489"/>
              <a:gd name="connsiteX6" fmla="*/ 1973926 w 2010316"/>
              <a:gd name="connsiteY6" fmla="*/ 2183946 h 2517489"/>
              <a:gd name="connsiteX7" fmla="*/ 1974480 w 2010316"/>
              <a:gd name="connsiteY7" fmla="*/ 2370481 h 2517489"/>
              <a:gd name="connsiteX8" fmla="*/ 1920274 w 2010316"/>
              <a:gd name="connsiteY8" fmla="*/ 2414166 h 2517489"/>
              <a:gd name="connsiteX9" fmla="*/ 1359323 w 2010316"/>
              <a:gd name="connsiteY9" fmla="*/ 2417752 h 2517489"/>
              <a:gd name="connsiteX10" fmla="*/ 933571 w 2010316"/>
              <a:gd name="connsiteY10" fmla="*/ 2423591 h 2517489"/>
              <a:gd name="connsiteX11" fmla="*/ 525692 w 2010316"/>
              <a:gd name="connsiteY11" fmla="*/ 2434797 h 2517489"/>
              <a:gd name="connsiteX12" fmla="*/ 440190 w 2010316"/>
              <a:gd name="connsiteY12" fmla="*/ 2517489 h 2517489"/>
              <a:gd name="connsiteX13" fmla="*/ 33550 w 2010316"/>
              <a:gd name="connsiteY13" fmla="*/ 1484133 h 2517489"/>
              <a:gd name="connsiteX14" fmla="*/ 1517683 w 2010316"/>
              <a:gd name="connsiteY14" fmla="*/ 0 h 2517489"/>
              <a:gd name="connsiteX0" fmla="*/ 1517984 w 2010617"/>
              <a:gd name="connsiteY0" fmla="*/ 0 h 2508301"/>
              <a:gd name="connsiteX1" fmla="*/ 1959320 w 2010617"/>
              <a:gd name="connsiteY1" fmla="*/ 66724 h 2508301"/>
              <a:gd name="connsiteX2" fmla="*/ 2010617 w 2010617"/>
              <a:gd name="connsiteY2" fmla="*/ 85499 h 2508301"/>
              <a:gd name="connsiteX3" fmla="*/ 1972804 w 2010617"/>
              <a:gd name="connsiteY3" fmla="*/ 102472 h 2508301"/>
              <a:gd name="connsiteX4" fmla="*/ 1989191 w 2010617"/>
              <a:gd name="connsiteY4" fmla="*/ 445842 h 2508301"/>
              <a:gd name="connsiteX5" fmla="*/ 1984282 w 2010617"/>
              <a:gd name="connsiteY5" fmla="*/ 1176052 h 2508301"/>
              <a:gd name="connsiteX6" fmla="*/ 1974227 w 2010617"/>
              <a:gd name="connsiteY6" fmla="*/ 2183946 h 2508301"/>
              <a:gd name="connsiteX7" fmla="*/ 1974781 w 2010617"/>
              <a:gd name="connsiteY7" fmla="*/ 2370481 h 2508301"/>
              <a:gd name="connsiteX8" fmla="*/ 1920575 w 2010617"/>
              <a:gd name="connsiteY8" fmla="*/ 2414166 h 2508301"/>
              <a:gd name="connsiteX9" fmla="*/ 1359624 w 2010617"/>
              <a:gd name="connsiteY9" fmla="*/ 2417752 h 2508301"/>
              <a:gd name="connsiteX10" fmla="*/ 933872 w 2010617"/>
              <a:gd name="connsiteY10" fmla="*/ 2423591 h 2508301"/>
              <a:gd name="connsiteX11" fmla="*/ 525993 w 2010617"/>
              <a:gd name="connsiteY11" fmla="*/ 2434797 h 2508301"/>
              <a:gd name="connsiteX12" fmla="*/ 435741 w 2010617"/>
              <a:gd name="connsiteY12" fmla="*/ 2508301 h 2508301"/>
              <a:gd name="connsiteX13" fmla="*/ 33851 w 2010617"/>
              <a:gd name="connsiteY13" fmla="*/ 1484133 h 2508301"/>
              <a:gd name="connsiteX14" fmla="*/ 1517984 w 2010617"/>
              <a:gd name="connsiteY14" fmla="*/ 0 h 2508301"/>
              <a:gd name="connsiteX0" fmla="*/ 1518604 w 2011237"/>
              <a:gd name="connsiteY0" fmla="*/ 0 h 2436552"/>
              <a:gd name="connsiteX1" fmla="*/ 1959940 w 2011237"/>
              <a:gd name="connsiteY1" fmla="*/ 66724 h 2436552"/>
              <a:gd name="connsiteX2" fmla="*/ 2011237 w 2011237"/>
              <a:gd name="connsiteY2" fmla="*/ 85499 h 2436552"/>
              <a:gd name="connsiteX3" fmla="*/ 1973424 w 2011237"/>
              <a:gd name="connsiteY3" fmla="*/ 102472 h 2436552"/>
              <a:gd name="connsiteX4" fmla="*/ 1989811 w 2011237"/>
              <a:gd name="connsiteY4" fmla="*/ 445842 h 2436552"/>
              <a:gd name="connsiteX5" fmla="*/ 1984902 w 2011237"/>
              <a:gd name="connsiteY5" fmla="*/ 1176052 h 2436552"/>
              <a:gd name="connsiteX6" fmla="*/ 1974847 w 2011237"/>
              <a:gd name="connsiteY6" fmla="*/ 2183946 h 2436552"/>
              <a:gd name="connsiteX7" fmla="*/ 1975401 w 2011237"/>
              <a:gd name="connsiteY7" fmla="*/ 2370481 h 2436552"/>
              <a:gd name="connsiteX8" fmla="*/ 1921195 w 2011237"/>
              <a:gd name="connsiteY8" fmla="*/ 2414166 h 2436552"/>
              <a:gd name="connsiteX9" fmla="*/ 1360244 w 2011237"/>
              <a:gd name="connsiteY9" fmla="*/ 2417752 h 2436552"/>
              <a:gd name="connsiteX10" fmla="*/ 934492 w 2011237"/>
              <a:gd name="connsiteY10" fmla="*/ 2423591 h 2436552"/>
              <a:gd name="connsiteX11" fmla="*/ 526613 w 2011237"/>
              <a:gd name="connsiteY11" fmla="*/ 2434797 h 2436552"/>
              <a:gd name="connsiteX12" fmla="*/ 426861 w 2011237"/>
              <a:gd name="connsiteY12" fmla="*/ 2425610 h 2436552"/>
              <a:gd name="connsiteX13" fmla="*/ 34471 w 2011237"/>
              <a:gd name="connsiteY13" fmla="*/ 1484133 h 2436552"/>
              <a:gd name="connsiteX14" fmla="*/ 1518604 w 2011237"/>
              <a:gd name="connsiteY14" fmla="*/ 0 h 2436552"/>
              <a:gd name="connsiteX0" fmla="*/ 1518604 w 2011237"/>
              <a:gd name="connsiteY0" fmla="*/ 0 h 2441017"/>
              <a:gd name="connsiteX1" fmla="*/ 1959940 w 2011237"/>
              <a:gd name="connsiteY1" fmla="*/ 66724 h 2441017"/>
              <a:gd name="connsiteX2" fmla="*/ 2011237 w 2011237"/>
              <a:gd name="connsiteY2" fmla="*/ 85499 h 2441017"/>
              <a:gd name="connsiteX3" fmla="*/ 1973424 w 2011237"/>
              <a:gd name="connsiteY3" fmla="*/ 102472 h 2441017"/>
              <a:gd name="connsiteX4" fmla="*/ 1989811 w 2011237"/>
              <a:gd name="connsiteY4" fmla="*/ 445842 h 2441017"/>
              <a:gd name="connsiteX5" fmla="*/ 1984902 w 2011237"/>
              <a:gd name="connsiteY5" fmla="*/ 1176052 h 2441017"/>
              <a:gd name="connsiteX6" fmla="*/ 1974847 w 2011237"/>
              <a:gd name="connsiteY6" fmla="*/ 2183946 h 2441017"/>
              <a:gd name="connsiteX7" fmla="*/ 1975401 w 2011237"/>
              <a:gd name="connsiteY7" fmla="*/ 2370481 h 2441017"/>
              <a:gd name="connsiteX8" fmla="*/ 1921195 w 2011237"/>
              <a:gd name="connsiteY8" fmla="*/ 2414166 h 2441017"/>
              <a:gd name="connsiteX9" fmla="*/ 1360244 w 2011237"/>
              <a:gd name="connsiteY9" fmla="*/ 2417752 h 2441017"/>
              <a:gd name="connsiteX10" fmla="*/ 934492 w 2011237"/>
              <a:gd name="connsiteY10" fmla="*/ 2423591 h 2441017"/>
              <a:gd name="connsiteX11" fmla="*/ 526613 w 2011237"/>
              <a:gd name="connsiteY11" fmla="*/ 2434797 h 2441017"/>
              <a:gd name="connsiteX12" fmla="*/ 426861 w 2011237"/>
              <a:gd name="connsiteY12" fmla="*/ 2425610 h 2441017"/>
              <a:gd name="connsiteX13" fmla="*/ 34471 w 2011237"/>
              <a:gd name="connsiteY13" fmla="*/ 1484133 h 2441017"/>
              <a:gd name="connsiteX14" fmla="*/ 1518604 w 2011237"/>
              <a:gd name="connsiteY14" fmla="*/ 0 h 2441017"/>
              <a:gd name="connsiteX0" fmla="*/ 1485180 w 1977813"/>
              <a:gd name="connsiteY0" fmla="*/ 0 h 2441017"/>
              <a:gd name="connsiteX1" fmla="*/ 1926516 w 1977813"/>
              <a:gd name="connsiteY1" fmla="*/ 66724 h 2441017"/>
              <a:gd name="connsiteX2" fmla="*/ 1977813 w 1977813"/>
              <a:gd name="connsiteY2" fmla="*/ 85499 h 2441017"/>
              <a:gd name="connsiteX3" fmla="*/ 1940000 w 1977813"/>
              <a:gd name="connsiteY3" fmla="*/ 102472 h 2441017"/>
              <a:gd name="connsiteX4" fmla="*/ 1956387 w 1977813"/>
              <a:gd name="connsiteY4" fmla="*/ 445842 h 2441017"/>
              <a:gd name="connsiteX5" fmla="*/ 1951478 w 1977813"/>
              <a:gd name="connsiteY5" fmla="*/ 1176052 h 2441017"/>
              <a:gd name="connsiteX6" fmla="*/ 1941423 w 1977813"/>
              <a:gd name="connsiteY6" fmla="*/ 2183946 h 2441017"/>
              <a:gd name="connsiteX7" fmla="*/ 1941977 w 1977813"/>
              <a:gd name="connsiteY7" fmla="*/ 2370481 h 2441017"/>
              <a:gd name="connsiteX8" fmla="*/ 1887771 w 1977813"/>
              <a:gd name="connsiteY8" fmla="*/ 2414166 h 2441017"/>
              <a:gd name="connsiteX9" fmla="*/ 1326820 w 1977813"/>
              <a:gd name="connsiteY9" fmla="*/ 2417752 h 2441017"/>
              <a:gd name="connsiteX10" fmla="*/ 901068 w 1977813"/>
              <a:gd name="connsiteY10" fmla="*/ 2423591 h 2441017"/>
              <a:gd name="connsiteX11" fmla="*/ 493189 w 1977813"/>
              <a:gd name="connsiteY11" fmla="*/ 2434797 h 2441017"/>
              <a:gd name="connsiteX12" fmla="*/ 393437 w 1977813"/>
              <a:gd name="connsiteY12" fmla="*/ 2425610 h 2441017"/>
              <a:gd name="connsiteX13" fmla="*/ 1047 w 1977813"/>
              <a:gd name="connsiteY13" fmla="*/ 1484133 h 2441017"/>
              <a:gd name="connsiteX14" fmla="*/ 1485180 w 1977813"/>
              <a:gd name="connsiteY14" fmla="*/ 0 h 2441017"/>
              <a:gd name="connsiteX0" fmla="*/ 1484133 w 1976766"/>
              <a:gd name="connsiteY0" fmla="*/ 0 h 2441017"/>
              <a:gd name="connsiteX1" fmla="*/ 1925469 w 1976766"/>
              <a:gd name="connsiteY1" fmla="*/ 66724 h 2441017"/>
              <a:gd name="connsiteX2" fmla="*/ 1976766 w 1976766"/>
              <a:gd name="connsiteY2" fmla="*/ 85499 h 2441017"/>
              <a:gd name="connsiteX3" fmla="*/ 1938953 w 1976766"/>
              <a:gd name="connsiteY3" fmla="*/ 102472 h 2441017"/>
              <a:gd name="connsiteX4" fmla="*/ 1955340 w 1976766"/>
              <a:gd name="connsiteY4" fmla="*/ 445842 h 2441017"/>
              <a:gd name="connsiteX5" fmla="*/ 1950431 w 1976766"/>
              <a:gd name="connsiteY5" fmla="*/ 1176052 h 2441017"/>
              <a:gd name="connsiteX6" fmla="*/ 1940376 w 1976766"/>
              <a:gd name="connsiteY6" fmla="*/ 2183946 h 2441017"/>
              <a:gd name="connsiteX7" fmla="*/ 1940930 w 1976766"/>
              <a:gd name="connsiteY7" fmla="*/ 2370481 h 2441017"/>
              <a:gd name="connsiteX8" fmla="*/ 1886724 w 1976766"/>
              <a:gd name="connsiteY8" fmla="*/ 2414166 h 2441017"/>
              <a:gd name="connsiteX9" fmla="*/ 1325773 w 1976766"/>
              <a:gd name="connsiteY9" fmla="*/ 2417752 h 2441017"/>
              <a:gd name="connsiteX10" fmla="*/ 900021 w 1976766"/>
              <a:gd name="connsiteY10" fmla="*/ 2423591 h 2441017"/>
              <a:gd name="connsiteX11" fmla="*/ 492142 w 1976766"/>
              <a:gd name="connsiteY11" fmla="*/ 2434797 h 2441017"/>
              <a:gd name="connsiteX12" fmla="*/ 392390 w 1976766"/>
              <a:gd name="connsiteY12" fmla="*/ 2425610 h 2441017"/>
              <a:gd name="connsiteX13" fmla="*/ 0 w 1976766"/>
              <a:gd name="connsiteY13" fmla="*/ 1484133 h 2441017"/>
              <a:gd name="connsiteX14" fmla="*/ 1484133 w 1976766"/>
              <a:gd name="connsiteY14" fmla="*/ 0 h 244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6766" h="2441017">
                <a:moveTo>
                  <a:pt x="1484133" y="0"/>
                </a:moveTo>
                <a:cubicBezTo>
                  <a:pt x="1637820" y="0"/>
                  <a:pt x="1786051" y="23360"/>
                  <a:pt x="1925469" y="66724"/>
                </a:cubicBezTo>
                <a:lnTo>
                  <a:pt x="1976766" y="85499"/>
                </a:lnTo>
                <a:cubicBezTo>
                  <a:pt x="1976829" y="86563"/>
                  <a:pt x="1938890" y="101408"/>
                  <a:pt x="1938953" y="102472"/>
                </a:cubicBezTo>
                <a:cubicBezTo>
                  <a:pt x="1942689" y="192510"/>
                  <a:pt x="1954399" y="359242"/>
                  <a:pt x="1955340" y="445842"/>
                </a:cubicBezTo>
                <a:cubicBezTo>
                  <a:pt x="1950920" y="627835"/>
                  <a:pt x="1952925" y="886368"/>
                  <a:pt x="1950431" y="1176052"/>
                </a:cubicBezTo>
                <a:cubicBezTo>
                  <a:pt x="1947937" y="1465736"/>
                  <a:pt x="1949876" y="1989469"/>
                  <a:pt x="1940376" y="2183946"/>
                </a:cubicBezTo>
                <a:cubicBezTo>
                  <a:pt x="1930876" y="2378424"/>
                  <a:pt x="1949872" y="2332111"/>
                  <a:pt x="1940930" y="2370481"/>
                </a:cubicBezTo>
                <a:cubicBezTo>
                  <a:pt x="1931988" y="2408851"/>
                  <a:pt x="1981333" y="2401694"/>
                  <a:pt x="1886724" y="2414166"/>
                </a:cubicBezTo>
                <a:lnTo>
                  <a:pt x="1325773" y="2417752"/>
                </a:lnTo>
                <a:lnTo>
                  <a:pt x="900021" y="2423591"/>
                </a:lnTo>
                <a:cubicBezTo>
                  <a:pt x="761082" y="2440214"/>
                  <a:pt x="574372" y="2419147"/>
                  <a:pt x="492142" y="2434797"/>
                </a:cubicBezTo>
                <a:cubicBezTo>
                  <a:pt x="409912" y="2450447"/>
                  <a:pt x="464914" y="2432454"/>
                  <a:pt x="392390" y="2425610"/>
                </a:cubicBezTo>
                <a:cubicBezTo>
                  <a:pt x="242387" y="2269034"/>
                  <a:pt x="4089" y="2051486"/>
                  <a:pt x="0" y="1484133"/>
                </a:cubicBezTo>
                <a:cubicBezTo>
                  <a:pt x="0" y="664469"/>
                  <a:pt x="664469" y="0"/>
                  <a:pt x="1484133" y="0"/>
                </a:cubicBezTo>
                <a:close/>
              </a:path>
            </a:pathLst>
          </a:custGeom>
          <a:solidFill>
            <a:srgbClr val="3DE7A6">
              <a:alpha val="33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sp>
        <p:nvSpPr>
          <p:cNvPr id="21" name="Picture Placeholder 4"/>
          <p:cNvSpPr>
            <a:spLocks noGrp="1"/>
          </p:cNvSpPr>
          <p:nvPr>
            <p:ph type="pic" sz="quarter" idx="13"/>
          </p:nvPr>
        </p:nvSpPr>
        <p:spPr>
          <a:xfrm>
            <a:off x="0" y="1"/>
            <a:ext cx="5994400" cy="5963405"/>
          </a:xfrm>
          <a:custGeom>
            <a:avLst/>
            <a:gdLst/>
            <a:ahLst/>
            <a:cxnLst/>
            <a:rect l="l" t="t" r="r" b="b"/>
            <a:pathLst>
              <a:path w="4495800" h="5963405">
                <a:moveTo>
                  <a:pt x="0" y="0"/>
                </a:moveTo>
                <a:lnTo>
                  <a:pt x="3773246" y="0"/>
                </a:lnTo>
                <a:lnTo>
                  <a:pt x="3846438" y="96861"/>
                </a:lnTo>
                <a:cubicBezTo>
                  <a:pt x="4256412" y="697400"/>
                  <a:pt x="4495800" y="1421361"/>
                  <a:pt x="4495800" y="2200652"/>
                </a:cubicBezTo>
                <a:cubicBezTo>
                  <a:pt x="4495800" y="4278763"/>
                  <a:pt x="2793481" y="5963405"/>
                  <a:pt x="693563" y="5963405"/>
                </a:cubicBezTo>
                <a:cubicBezTo>
                  <a:pt x="496696" y="5963405"/>
                  <a:pt x="303323" y="5948599"/>
                  <a:pt x="114520" y="5920050"/>
                </a:cubicBezTo>
                <a:lnTo>
                  <a:pt x="0" y="5899811"/>
                </a:lnTo>
                <a:close/>
              </a:path>
            </a:pathLst>
          </a:custGeom>
          <a:solidFill>
            <a:srgbClr val="B7DEE8"/>
          </a:solidFill>
        </p:spPr>
        <p:txBody>
          <a:bodyPr/>
          <a:lstStyle>
            <a:lvl1pPr>
              <a:defRPr>
                <a:noFill/>
              </a:defRPr>
            </a:lvl1pPr>
          </a:lstStyle>
          <a:p>
            <a:pPr lvl="0"/>
            <a:endParaRPr lang="en-US" noProof="0" dirty="0"/>
          </a:p>
        </p:txBody>
      </p:sp>
      <p:sp>
        <p:nvSpPr>
          <p:cNvPr id="8" name="Oval 7"/>
          <p:cNvSpPr/>
          <p:nvPr userDrawn="1"/>
        </p:nvSpPr>
        <p:spPr>
          <a:xfrm>
            <a:off x="2376429" y="3400680"/>
            <a:ext cx="3957688" cy="2968266"/>
          </a:xfrm>
          <a:prstGeom prst="ellipse">
            <a:avLst/>
          </a:prstGeom>
          <a:solidFill>
            <a:srgbClr val="3DE7A6">
              <a:alpha val="33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endParaRPr>
          </a:p>
        </p:txBody>
      </p:sp>
      <p:sp>
        <p:nvSpPr>
          <p:cNvPr id="23" name="Picture Placeholder 4"/>
          <p:cNvSpPr>
            <a:spLocks noGrp="1"/>
          </p:cNvSpPr>
          <p:nvPr>
            <p:ph type="pic" sz="quarter" idx="11"/>
          </p:nvPr>
        </p:nvSpPr>
        <p:spPr>
          <a:xfrm>
            <a:off x="2521712" y="3536073"/>
            <a:ext cx="3472688" cy="2547227"/>
          </a:xfrm>
          <a:prstGeom prst="ellipse">
            <a:avLst/>
          </a:prstGeom>
          <a:solidFill>
            <a:srgbClr val="B7DEE8"/>
          </a:solidFill>
        </p:spPr>
        <p:txBody>
          <a:bodyPr/>
          <a:lstStyle>
            <a:lvl1pPr>
              <a:defRPr>
                <a:noFill/>
              </a:defRPr>
            </a:lvl1pPr>
          </a:lstStyle>
          <a:p>
            <a:pPr lvl="0"/>
            <a:endParaRPr lang="en-US" noProof="0" dirty="0"/>
          </a:p>
        </p:txBody>
      </p:sp>
      <p:sp>
        <p:nvSpPr>
          <p:cNvPr id="2" name="Title 1"/>
          <p:cNvSpPr>
            <a:spLocks noGrp="1"/>
          </p:cNvSpPr>
          <p:nvPr>
            <p:ph type="title" hasCustomPrompt="1"/>
          </p:nvPr>
        </p:nvSpPr>
        <p:spPr>
          <a:xfrm>
            <a:off x="6455368" y="228765"/>
            <a:ext cx="5384800" cy="1365701"/>
          </a:xfrm>
        </p:spPr>
        <p:txBody>
          <a:bodyPr>
            <a:noAutofit/>
          </a:bodyPr>
          <a:lstStyle>
            <a:lvl1pPr algn="l">
              <a:lnSpc>
                <a:spcPct val="70000"/>
              </a:lnSpc>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a:cs typeface="Helvetica"/>
              </a:defRPr>
            </a:lvl1pPr>
          </a:lstStyle>
          <a:p>
            <a:r>
              <a:rPr lang="en-US" dirty="0"/>
              <a:t>Vegas PBS</a:t>
            </a:r>
          </a:p>
        </p:txBody>
      </p:sp>
      <p:sp>
        <p:nvSpPr>
          <p:cNvPr id="6" name="Text Placeholder 4"/>
          <p:cNvSpPr>
            <a:spLocks noGrp="1"/>
          </p:cNvSpPr>
          <p:nvPr>
            <p:ph type="body" sz="quarter" idx="14"/>
          </p:nvPr>
        </p:nvSpPr>
        <p:spPr>
          <a:xfrm>
            <a:off x="6455368" y="1761701"/>
            <a:ext cx="5384800" cy="3497263"/>
          </a:xfrm>
        </p:spPr>
        <p:txBody>
          <a:bodyPr>
            <a:normAutofit/>
          </a:bodyPr>
          <a:lstStyle>
            <a:lvl1pPr>
              <a:lnSpc>
                <a:spcPct val="80000"/>
              </a:lnSpc>
              <a:defRPr sz="3200"/>
            </a:lvl1pPr>
            <a:lvl2pPr>
              <a:lnSpc>
                <a:spcPct val="80000"/>
              </a:lnSpc>
              <a:defRPr sz="3200"/>
            </a:lvl2pPr>
            <a:lvl3pPr>
              <a:lnSpc>
                <a:spcPct val="80000"/>
              </a:lnSpc>
              <a:defRPr sz="3200"/>
            </a:lvl3pPr>
            <a:lvl4pPr>
              <a:lnSpc>
                <a:spcPct val="80000"/>
              </a:lnSpc>
              <a:defRPr sz="3200"/>
            </a:lvl4pPr>
            <a:lvl5pPr>
              <a:lnSpc>
                <a:spcPct val="80000"/>
              </a:lnSpc>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79503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09600" y="404760"/>
            <a:ext cx="10972800" cy="1143000"/>
          </a:xfrm>
        </p:spPr>
        <p:txBody>
          <a:bodyPr>
            <a:noAutofit/>
          </a:bodyPr>
          <a:lstStyle>
            <a:lvl1pPr algn="l">
              <a:lnSpc>
                <a:spcPct val="70000"/>
              </a:lnSpc>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a:cs typeface="Helvetica"/>
              </a:defRPr>
            </a:lvl1pPr>
          </a:lstStyle>
          <a:p>
            <a:r>
              <a:rPr lang="en-US" dirty="0"/>
              <a:t>Vegas PBS</a:t>
            </a:r>
          </a:p>
        </p:txBody>
      </p:sp>
      <p:sp>
        <p:nvSpPr>
          <p:cNvPr id="12" name="Content Placeholder 3"/>
          <p:cNvSpPr>
            <a:spLocks noGrp="1"/>
          </p:cNvSpPr>
          <p:nvPr>
            <p:ph sz="half" idx="2"/>
          </p:nvPr>
        </p:nvSpPr>
        <p:spPr>
          <a:xfrm>
            <a:off x="610557" y="2662724"/>
            <a:ext cx="5335639" cy="3496034"/>
          </a:xfrm>
        </p:spPr>
        <p:txBody>
          <a:bodyPr>
            <a:normAutofit/>
          </a:bodyPr>
          <a:lstStyle>
            <a:lvl1pPr algn="l">
              <a:lnSpc>
                <a:spcPct val="80000"/>
              </a:lnSpc>
              <a:defRPr sz="3200" b="0" i="0">
                <a:solidFill>
                  <a:srgbClr val="FFE9BC">
                    <a:alpha val="95000"/>
                  </a:srgbClr>
                </a:solidFill>
                <a:latin typeface="Helvetica Light"/>
                <a:cs typeface="Helvetica Light"/>
              </a:defRPr>
            </a:lvl1pPr>
            <a:lvl2pPr algn="l">
              <a:lnSpc>
                <a:spcPct val="80000"/>
              </a:lnSpc>
              <a:defRPr sz="3200" b="0" i="0">
                <a:solidFill>
                  <a:srgbClr val="FFE9BC">
                    <a:alpha val="95000"/>
                  </a:srgbClr>
                </a:solidFill>
                <a:latin typeface="Helvetica Light"/>
                <a:cs typeface="Helvetica Light"/>
              </a:defRPr>
            </a:lvl2pPr>
            <a:lvl3pPr algn="l">
              <a:lnSpc>
                <a:spcPct val="80000"/>
              </a:lnSpc>
              <a:defRPr sz="3200" b="0" i="0">
                <a:solidFill>
                  <a:srgbClr val="FFE9BC">
                    <a:alpha val="95000"/>
                  </a:srgbClr>
                </a:solidFill>
                <a:latin typeface="Helvetica Light"/>
                <a:cs typeface="Helvetica Light"/>
              </a:defRPr>
            </a:lvl3pPr>
            <a:lvl4pPr algn="l">
              <a:lnSpc>
                <a:spcPct val="80000"/>
              </a:lnSpc>
              <a:defRPr sz="3200" b="0" i="0">
                <a:solidFill>
                  <a:srgbClr val="FFE9BC">
                    <a:alpha val="95000"/>
                  </a:srgbClr>
                </a:solidFill>
                <a:latin typeface="Helvetica Light"/>
                <a:cs typeface="Helvetica Light"/>
              </a:defRPr>
            </a:lvl4pPr>
            <a:lvl5pPr algn="l">
              <a:lnSpc>
                <a:spcPct val="80000"/>
              </a:lnSpc>
              <a:defRPr sz="3200" b="0" i="0">
                <a:solidFill>
                  <a:srgbClr val="FFE9BC">
                    <a:alpha val="95000"/>
                  </a:srgbClr>
                </a:solidFill>
                <a:latin typeface="Helvetica Light"/>
                <a:cs typeface="Helvetica Ligh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p:cNvSpPr>
            <a:spLocks noGrp="1"/>
          </p:cNvSpPr>
          <p:nvPr>
            <p:ph sz="quarter" idx="4"/>
          </p:nvPr>
        </p:nvSpPr>
        <p:spPr>
          <a:xfrm>
            <a:off x="6193368" y="2662724"/>
            <a:ext cx="5389033" cy="3496034"/>
          </a:xfrm>
        </p:spPr>
        <p:txBody>
          <a:bodyPr>
            <a:normAutofit/>
          </a:bodyPr>
          <a:lstStyle>
            <a:lvl1pPr algn="l">
              <a:lnSpc>
                <a:spcPct val="80000"/>
              </a:lnSpc>
              <a:defRPr sz="3200" b="0" i="0">
                <a:solidFill>
                  <a:srgbClr val="FFE9BC">
                    <a:alpha val="95000"/>
                  </a:srgbClr>
                </a:solidFill>
                <a:latin typeface="Helvetica Light"/>
                <a:cs typeface="Helvetica Light"/>
              </a:defRPr>
            </a:lvl1pPr>
            <a:lvl2pPr algn="l">
              <a:lnSpc>
                <a:spcPct val="80000"/>
              </a:lnSpc>
              <a:defRPr sz="3200" b="0" i="0">
                <a:solidFill>
                  <a:srgbClr val="FFE9BC">
                    <a:alpha val="95000"/>
                  </a:srgbClr>
                </a:solidFill>
                <a:latin typeface="Helvetica Light"/>
                <a:cs typeface="Helvetica Light"/>
              </a:defRPr>
            </a:lvl2pPr>
            <a:lvl3pPr algn="l">
              <a:lnSpc>
                <a:spcPct val="80000"/>
              </a:lnSpc>
              <a:defRPr sz="3200" b="0" i="0">
                <a:solidFill>
                  <a:srgbClr val="FFE9BC">
                    <a:alpha val="95000"/>
                  </a:srgbClr>
                </a:solidFill>
                <a:latin typeface="Helvetica Light"/>
                <a:cs typeface="Helvetica Light"/>
              </a:defRPr>
            </a:lvl3pPr>
            <a:lvl4pPr algn="l">
              <a:lnSpc>
                <a:spcPct val="80000"/>
              </a:lnSpc>
              <a:defRPr sz="3200" b="0" i="0">
                <a:solidFill>
                  <a:srgbClr val="FFE9BC">
                    <a:alpha val="95000"/>
                  </a:srgbClr>
                </a:solidFill>
                <a:latin typeface="Helvetica Light"/>
                <a:cs typeface="Helvetica Light"/>
              </a:defRPr>
            </a:lvl4pPr>
            <a:lvl5pPr algn="l">
              <a:lnSpc>
                <a:spcPct val="80000"/>
              </a:lnSpc>
              <a:defRPr sz="3200" b="0" i="0">
                <a:solidFill>
                  <a:srgbClr val="FFE9BC">
                    <a:alpha val="95000"/>
                  </a:srgbClr>
                </a:solidFill>
                <a:latin typeface="Helvetica Light"/>
                <a:cs typeface="Helvetica Ligh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
          </p:nvPr>
        </p:nvSpPr>
        <p:spPr>
          <a:xfrm>
            <a:off x="609601" y="1821816"/>
            <a:ext cx="5335639" cy="653769"/>
          </a:xfrm>
        </p:spPr>
        <p:txBody>
          <a:bodyPr anchor="b">
            <a:noAutofit/>
          </a:bodyPr>
          <a:lstStyle>
            <a:lvl1pPr marL="0" indent="0" algn="l">
              <a:lnSpc>
                <a:spcPct val="80000"/>
              </a:lnSpc>
              <a:buNone/>
              <a:defRPr sz="2400" b="0"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4"/>
          <p:cNvSpPr>
            <a:spLocks noGrp="1"/>
          </p:cNvSpPr>
          <p:nvPr>
            <p:ph type="body" sz="quarter" idx="3"/>
          </p:nvPr>
        </p:nvSpPr>
        <p:spPr>
          <a:xfrm>
            <a:off x="6193368" y="1821816"/>
            <a:ext cx="5389033" cy="653769"/>
          </a:xfrm>
        </p:spPr>
        <p:txBody>
          <a:bodyPr anchor="b">
            <a:noAutofit/>
          </a:bodyPr>
          <a:lstStyle>
            <a:lvl1pPr marL="0" indent="0" algn="l">
              <a:lnSpc>
                <a:spcPct val="80000"/>
              </a:lnSpc>
              <a:buNone/>
              <a:defRPr sz="2400" b="0"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448249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x Picture and Text">
    <p:spTree>
      <p:nvGrpSpPr>
        <p:cNvPr id="1" name=""/>
        <p:cNvGrpSpPr/>
        <p:nvPr/>
      </p:nvGrpSpPr>
      <p:grpSpPr>
        <a:xfrm>
          <a:off x="0" y="0"/>
          <a:ext cx="0" cy="0"/>
          <a:chOff x="0" y="0"/>
          <a:chExt cx="0" cy="0"/>
        </a:xfrm>
      </p:grpSpPr>
      <p:sp>
        <p:nvSpPr>
          <p:cNvPr id="5" name="Picture Placeholder 29"/>
          <p:cNvSpPr>
            <a:spLocks noGrp="1"/>
          </p:cNvSpPr>
          <p:nvPr>
            <p:ph type="pic" sz="quarter" idx="16" hasCustomPrompt="1"/>
          </p:nvPr>
        </p:nvSpPr>
        <p:spPr>
          <a:xfrm>
            <a:off x="8016862" y="483941"/>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6" name="Picture Placeholder 29"/>
          <p:cNvSpPr>
            <a:spLocks noGrp="1"/>
          </p:cNvSpPr>
          <p:nvPr>
            <p:ph type="pic" sz="quarter" idx="20" hasCustomPrompt="1"/>
          </p:nvPr>
        </p:nvSpPr>
        <p:spPr>
          <a:xfrm>
            <a:off x="8016862" y="2733198"/>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7" name="Picture Placeholder 29"/>
          <p:cNvSpPr>
            <a:spLocks noGrp="1"/>
          </p:cNvSpPr>
          <p:nvPr>
            <p:ph type="pic" sz="quarter" idx="21" hasCustomPrompt="1"/>
          </p:nvPr>
        </p:nvSpPr>
        <p:spPr>
          <a:xfrm>
            <a:off x="1109074" y="483941"/>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8" name="Picture Placeholder 29"/>
          <p:cNvSpPr>
            <a:spLocks noGrp="1"/>
          </p:cNvSpPr>
          <p:nvPr>
            <p:ph type="pic" sz="quarter" idx="22" hasCustomPrompt="1"/>
          </p:nvPr>
        </p:nvSpPr>
        <p:spPr>
          <a:xfrm>
            <a:off x="4571073" y="483941"/>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9" name="Picture Placeholder 29"/>
          <p:cNvSpPr>
            <a:spLocks noGrp="1"/>
          </p:cNvSpPr>
          <p:nvPr>
            <p:ph type="pic" sz="quarter" idx="23" hasCustomPrompt="1"/>
          </p:nvPr>
        </p:nvSpPr>
        <p:spPr>
          <a:xfrm>
            <a:off x="1109074" y="2733198"/>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10" name="Picture Placeholder 29"/>
          <p:cNvSpPr>
            <a:spLocks noGrp="1"/>
          </p:cNvSpPr>
          <p:nvPr>
            <p:ph type="pic" sz="quarter" idx="24" hasCustomPrompt="1"/>
          </p:nvPr>
        </p:nvSpPr>
        <p:spPr>
          <a:xfrm>
            <a:off x="4571073" y="2733198"/>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13" name="Text Placeholder 11"/>
          <p:cNvSpPr>
            <a:spLocks noGrp="1"/>
          </p:cNvSpPr>
          <p:nvPr>
            <p:ph type="body" sz="quarter" idx="26" hasCustomPrompt="1"/>
          </p:nvPr>
        </p:nvSpPr>
        <p:spPr>
          <a:xfrm>
            <a:off x="9099866" y="1937136"/>
            <a:ext cx="2167665" cy="417513"/>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14" name="Text Placeholder 11"/>
          <p:cNvSpPr>
            <a:spLocks noGrp="1"/>
          </p:cNvSpPr>
          <p:nvPr>
            <p:ph type="body" sz="quarter" idx="27" hasCustomPrompt="1"/>
          </p:nvPr>
        </p:nvSpPr>
        <p:spPr>
          <a:xfrm>
            <a:off x="9034113" y="4186393"/>
            <a:ext cx="2167665" cy="417513"/>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16" name="Text Placeholder 11"/>
          <p:cNvSpPr>
            <a:spLocks noGrp="1"/>
          </p:cNvSpPr>
          <p:nvPr>
            <p:ph type="body" sz="quarter" idx="28" hasCustomPrompt="1"/>
          </p:nvPr>
        </p:nvSpPr>
        <p:spPr>
          <a:xfrm>
            <a:off x="2192078" y="1939809"/>
            <a:ext cx="2167665" cy="417513"/>
          </a:xfrm>
          <a:solidFill>
            <a:srgbClr val="00506B"/>
          </a:solidFill>
          <a:ln>
            <a:solidFill>
              <a:srgbClr val="00506B"/>
            </a:solidFill>
          </a:ln>
          <a:effectLst/>
        </p:spPr>
        <p:txBody>
          <a:bodyPr>
            <a:normAutofit/>
          </a:bodyPr>
          <a:lstStyle>
            <a:lvl1pPr marL="0" indent="0" algn="ctr">
              <a:lnSpc>
                <a:spcPct val="70000"/>
              </a:lnSpc>
              <a:buNone/>
              <a:defRPr sz="1400" b="1">
                <a:ln w="18415" cmpd="sng">
                  <a:noFill/>
                  <a:prstDash val="solid"/>
                </a:ln>
                <a:solidFill>
                  <a:schemeClr val="bg1"/>
                </a:solidFill>
                <a:effectLst/>
              </a:defRPr>
            </a:lvl1pPr>
          </a:lstStyle>
          <a:p>
            <a:pPr lvl="0"/>
            <a:r>
              <a:rPr lang="en-US" dirty="0"/>
              <a:t>Vegas PBS</a:t>
            </a:r>
          </a:p>
        </p:txBody>
      </p:sp>
      <p:sp>
        <p:nvSpPr>
          <p:cNvPr id="17" name="Text Placeholder 11"/>
          <p:cNvSpPr>
            <a:spLocks noGrp="1"/>
          </p:cNvSpPr>
          <p:nvPr>
            <p:ph type="body" sz="quarter" idx="29" hasCustomPrompt="1"/>
          </p:nvPr>
        </p:nvSpPr>
        <p:spPr>
          <a:xfrm>
            <a:off x="5588324" y="1951110"/>
            <a:ext cx="2167665" cy="417513"/>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18" name="Text Placeholder 11"/>
          <p:cNvSpPr>
            <a:spLocks noGrp="1"/>
          </p:cNvSpPr>
          <p:nvPr>
            <p:ph type="body" sz="quarter" idx="30" hasCustomPrompt="1"/>
          </p:nvPr>
        </p:nvSpPr>
        <p:spPr>
          <a:xfrm>
            <a:off x="2192078" y="4180592"/>
            <a:ext cx="2167665" cy="417513"/>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19" name="Text Placeholder 11"/>
          <p:cNvSpPr>
            <a:spLocks noGrp="1"/>
          </p:cNvSpPr>
          <p:nvPr>
            <p:ph type="body" sz="quarter" idx="31" hasCustomPrompt="1"/>
          </p:nvPr>
        </p:nvSpPr>
        <p:spPr>
          <a:xfrm>
            <a:off x="5588324" y="4180592"/>
            <a:ext cx="2167665" cy="417513"/>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4" name="Text Placeholder 4"/>
          <p:cNvSpPr>
            <a:spLocks noGrp="1"/>
          </p:cNvSpPr>
          <p:nvPr>
            <p:ph type="body" sz="quarter" idx="15"/>
          </p:nvPr>
        </p:nvSpPr>
        <p:spPr>
          <a:xfrm>
            <a:off x="1109074" y="5141835"/>
            <a:ext cx="7535004" cy="1349843"/>
          </a:xfrm>
        </p:spPr>
        <p:txBody>
          <a:bodyPr>
            <a:normAutofit/>
          </a:bodyPr>
          <a:lstStyle>
            <a:lvl1pPr marL="0" indent="0">
              <a:lnSpc>
                <a:spcPct val="80000"/>
              </a:lnSpc>
              <a:buNone/>
              <a:defRPr sz="3200"/>
            </a:lvl1pPr>
            <a:lvl2pPr marL="457200" indent="0">
              <a:lnSpc>
                <a:spcPct val="80000"/>
              </a:lnSpc>
              <a:buNone/>
              <a:defRPr sz="3200"/>
            </a:lvl2pPr>
            <a:lvl3pPr>
              <a:lnSpc>
                <a:spcPct val="80000"/>
              </a:lnSpc>
              <a:defRPr sz="3200"/>
            </a:lvl3pPr>
            <a:lvl4pPr>
              <a:lnSpc>
                <a:spcPct val="80000"/>
              </a:lnSpc>
              <a:defRPr sz="3200"/>
            </a:lvl4pPr>
            <a:lvl5pPr>
              <a:lnSpc>
                <a:spcPct val="80000"/>
              </a:lnSpc>
              <a:defRPr sz="3200"/>
            </a:lvl5pPr>
          </a:lstStyle>
          <a:p>
            <a:pPr lvl="0"/>
            <a:r>
              <a:rPr lang="en-US" dirty="0"/>
              <a:t>Click to edit Master text</a:t>
            </a:r>
          </a:p>
        </p:txBody>
      </p:sp>
    </p:spTree>
    <p:extLst>
      <p:ext uri="{BB962C8B-B14F-4D97-AF65-F5344CB8AC3E}">
        <p14:creationId xmlns:p14="http://schemas.microsoft.com/office/powerpoint/2010/main" val="3967217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and Content">
    <p:spTree>
      <p:nvGrpSpPr>
        <p:cNvPr id="1" name=""/>
        <p:cNvGrpSpPr/>
        <p:nvPr/>
      </p:nvGrpSpPr>
      <p:grpSpPr>
        <a:xfrm>
          <a:off x="0" y="0"/>
          <a:ext cx="0" cy="0"/>
          <a:chOff x="0" y="0"/>
          <a:chExt cx="0" cy="0"/>
        </a:xfrm>
      </p:grpSpPr>
      <p:sp>
        <p:nvSpPr>
          <p:cNvPr id="3" name="Picture Placeholder 29"/>
          <p:cNvSpPr>
            <a:spLocks noGrp="1"/>
          </p:cNvSpPr>
          <p:nvPr>
            <p:ph type="pic" sz="quarter" idx="21" hasCustomPrompt="1"/>
          </p:nvPr>
        </p:nvSpPr>
        <p:spPr>
          <a:xfrm>
            <a:off x="609601" y="1767229"/>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4" name="Picture Placeholder 29"/>
          <p:cNvSpPr>
            <a:spLocks noGrp="1"/>
          </p:cNvSpPr>
          <p:nvPr>
            <p:ph type="pic" sz="quarter" idx="22" hasCustomPrompt="1"/>
          </p:nvPr>
        </p:nvSpPr>
        <p:spPr>
          <a:xfrm>
            <a:off x="4071599" y="1767229"/>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5" name="Picture Placeholder 29"/>
          <p:cNvSpPr>
            <a:spLocks noGrp="1"/>
          </p:cNvSpPr>
          <p:nvPr>
            <p:ph type="pic" sz="quarter" idx="23" hasCustomPrompt="1"/>
          </p:nvPr>
        </p:nvSpPr>
        <p:spPr>
          <a:xfrm>
            <a:off x="609601" y="4016486"/>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6" name="Picture Placeholder 29"/>
          <p:cNvSpPr>
            <a:spLocks noGrp="1"/>
          </p:cNvSpPr>
          <p:nvPr>
            <p:ph type="pic" sz="quarter" idx="24" hasCustomPrompt="1"/>
          </p:nvPr>
        </p:nvSpPr>
        <p:spPr>
          <a:xfrm>
            <a:off x="4071599" y="4016486"/>
            <a:ext cx="2999823" cy="1933575"/>
          </a:xfrm>
          <a:solidFill>
            <a:schemeClr val="accent5">
              <a:lumMod val="40000"/>
              <a:lumOff val="60000"/>
            </a:schemeClr>
          </a:solidFill>
        </p:spPr>
        <p:txBody>
          <a:bodyPr/>
          <a:lstStyle>
            <a:lvl1pPr marL="0" indent="0">
              <a:buNone/>
              <a:defRPr/>
            </a:lvl1pPr>
          </a:lstStyle>
          <a:p>
            <a:r>
              <a:rPr lang="en-US" dirty="0"/>
              <a:t> </a:t>
            </a:r>
          </a:p>
        </p:txBody>
      </p:sp>
      <p:sp>
        <p:nvSpPr>
          <p:cNvPr id="7" name="Text Placeholder 11"/>
          <p:cNvSpPr>
            <a:spLocks noGrp="1"/>
          </p:cNvSpPr>
          <p:nvPr>
            <p:ph type="body" sz="quarter" idx="28" hasCustomPrompt="1"/>
          </p:nvPr>
        </p:nvSpPr>
        <p:spPr>
          <a:xfrm>
            <a:off x="1692605" y="3223097"/>
            <a:ext cx="2167665" cy="417513"/>
          </a:xfrm>
          <a:solidFill>
            <a:srgbClr val="00506B"/>
          </a:solidFill>
          <a:ln>
            <a:solidFill>
              <a:srgbClr val="00506B"/>
            </a:solidFill>
          </a:ln>
          <a:effectLst/>
        </p:spPr>
        <p:txBody>
          <a:bodyPr>
            <a:normAutofit/>
          </a:bodyPr>
          <a:lstStyle>
            <a:lvl1pPr marL="0" indent="0" algn="ctr">
              <a:lnSpc>
                <a:spcPct val="70000"/>
              </a:lnSpc>
              <a:buNone/>
              <a:defRPr sz="1400" b="1">
                <a:ln w="18415" cmpd="sng">
                  <a:noFill/>
                  <a:prstDash val="solid"/>
                </a:ln>
                <a:solidFill>
                  <a:schemeClr val="bg1"/>
                </a:solidFill>
                <a:effectLst/>
              </a:defRPr>
            </a:lvl1pPr>
          </a:lstStyle>
          <a:p>
            <a:pPr lvl="0"/>
            <a:r>
              <a:rPr lang="en-US" dirty="0"/>
              <a:t>Vegas PBS</a:t>
            </a:r>
          </a:p>
        </p:txBody>
      </p:sp>
      <p:sp>
        <p:nvSpPr>
          <p:cNvPr id="8" name="Text Placeholder 11"/>
          <p:cNvSpPr>
            <a:spLocks noGrp="1"/>
          </p:cNvSpPr>
          <p:nvPr>
            <p:ph type="body" sz="quarter" idx="29" hasCustomPrompt="1"/>
          </p:nvPr>
        </p:nvSpPr>
        <p:spPr>
          <a:xfrm>
            <a:off x="5088850" y="3234397"/>
            <a:ext cx="2167665" cy="417513"/>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9" name="Text Placeholder 11"/>
          <p:cNvSpPr>
            <a:spLocks noGrp="1"/>
          </p:cNvSpPr>
          <p:nvPr>
            <p:ph type="body" sz="quarter" idx="30" hasCustomPrompt="1"/>
          </p:nvPr>
        </p:nvSpPr>
        <p:spPr>
          <a:xfrm>
            <a:off x="1692605" y="5463880"/>
            <a:ext cx="2167665" cy="417513"/>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10" name="Text Placeholder 11"/>
          <p:cNvSpPr>
            <a:spLocks noGrp="1"/>
          </p:cNvSpPr>
          <p:nvPr>
            <p:ph type="body" sz="quarter" idx="31" hasCustomPrompt="1"/>
          </p:nvPr>
        </p:nvSpPr>
        <p:spPr>
          <a:xfrm>
            <a:off x="5088850" y="5463880"/>
            <a:ext cx="2167665" cy="417513"/>
          </a:xfrm>
          <a:solidFill>
            <a:srgbClr val="00506B"/>
          </a:solidFill>
          <a:ln>
            <a:solidFill>
              <a:srgbClr val="00506B"/>
            </a:solidFill>
          </a:ln>
          <a:effectLst/>
        </p:spPr>
        <p:txBody>
          <a:bodyPr>
            <a:normAutofit/>
          </a:bodyPr>
          <a:lstStyle>
            <a:lvl1pPr marL="0" indent="0" algn="ctr">
              <a:lnSpc>
                <a:spcPct val="70000"/>
              </a:lnSpc>
              <a:buNone/>
              <a:defRPr sz="1400" b="1">
                <a:solidFill>
                  <a:schemeClr val="bg1"/>
                </a:solidFill>
                <a:effectLst/>
              </a:defRPr>
            </a:lvl1pPr>
          </a:lstStyle>
          <a:p>
            <a:pPr lvl="0"/>
            <a:r>
              <a:rPr lang="en-US" dirty="0"/>
              <a:t>Vegas PBS</a:t>
            </a:r>
          </a:p>
        </p:txBody>
      </p:sp>
      <p:sp>
        <p:nvSpPr>
          <p:cNvPr id="11" name="Content Placeholder 5"/>
          <p:cNvSpPr>
            <a:spLocks noGrp="1"/>
          </p:cNvSpPr>
          <p:nvPr>
            <p:ph sz="quarter" idx="4"/>
          </p:nvPr>
        </p:nvSpPr>
        <p:spPr>
          <a:xfrm>
            <a:off x="7531005" y="1767228"/>
            <a:ext cx="4051395" cy="3389368"/>
          </a:xfrm>
        </p:spPr>
        <p:txBody>
          <a:bodyPr>
            <a:normAutofit/>
          </a:bodyPr>
          <a:lstStyle>
            <a:lvl1pPr marL="0" indent="0" algn="l">
              <a:lnSpc>
                <a:spcPct val="80000"/>
              </a:lnSpc>
              <a:buNone/>
              <a:defRPr sz="3200" b="0" i="0">
                <a:solidFill>
                  <a:srgbClr val="FFE9BC">
                    <a:alpha val="95000"/>
                  </a:srgbClr>
                </a:solidFill>
                <a:latin typeface="Helvetica Light"/>
                <a:cs typeface="Helvetica Light"/>
              </a:defRPr>
            </a:lvl1pPr>
            <a:lvl2pPr algn="l">
              <a:lnSpc>
                <a:spcPct val="80000"/>
              </a:lnSpc>
              <a:defRPr sz="3200" b="0" i="0">
                <a:solidFill>
                  <a:srgbClr val="FFE9BC">
                    <a:alpha val="95000"/>
                  </a:srgbClr>
                </a:solidFill>
                <a:latin typeface="Helvetica Light"/>
                <a:cs typeface="Helvetica Light"/>
              </a:defRPr>
            </a:lvl2pPr>
            <a:lvl3pPr algn="l">
              <a:lnSpc>
                <a:spcPct val="80000"/>
              </a:lnSpc>
              <a:defRPr sz="3200" b="0" i="0">
                <a:solidFill>
                  <a:srgbClr val="FFE9BC">
                    <a:alpha val="95000"/>
                  </a:srgbClr>
                </a:solidFill>
                <a:latin typeface="Helvetica Light"/>
                <a:cs typeface="Helvetica Light"/>
              </a:defRPr>
            </a:lvl3pPr>
            <a:lvl4pPr algn="l">
              <a:lnSpc>
                <a:spcPct val="80000"/>
              </a:lnSpc>
              <a:defRPr sz="3200" b="0" i="0">
                <a:solidFill>
                  <a:srgbClr val="FFE9BC">
                    <a:alpha val="95000"/>
                  </a:srgbClr>
                </a:solidFill>
                <a:latin typeface="Helvetica Light"/>
                <a:cs typeface="Helvetica Light"/>
              </a:defRPr>
            </a:lvl4pPr>
            <a:lvl5pPr algn="l">
              <a:lnSpc>
                <a:spcPct val="80000"/>
              </a:lnSpc>
              <a:defRPr sz="3200" b="0" i="0">
                <a:solidFill>
                  <a:srgbClr val="FFE9BC">
                    <a:alpha val="95000"/>
                  </a:srgbClr>
                </a:solidFill>
                <a:latin typeface="Helvetica Light"/>
                <a:cs typeface="Helvetica Light"/>
              </a:defRPr>
            </a:lvl5pPr>
            <a:lvl6pPr>
              <a:defRPr sz="1600"/>
            </a:lvl6pPr>
            <a:lvl7pPr>
              <a:defRPr sz="1600"/>
            </a:lvl7pPr>
            <a:lvl8pPr>
              <a:defRPr sz="1600"/>
            </a:lvl8pPr>
            <a:lvl9pPr>
              <a:defRPr sz="1600"/>
            </a:lvl9pPr>
          </a:lstStyle>
          <a:p>
            <a:pPr lvl="0"/>
            <a:r>
              <a:rPr lang="en-US" dirty="0"/>
              <a:t>Click to edit Master text styles</a:t>
            </a:r>
          </a:p>
        </p:txBody>
      </p:sp>
      <p:sp>
        <p:nvSpPr>
          <p:cNvPr id="12" name="Title 1"/>
          <p:cNvSpPr>
            <a:spLocks noGrp="1"/>
          </p:cNvSpPr>
          <p:nvPr>
            <p:ph type="title" hasCustomPrompt="1"/>
          </p:nvPr>
        </p:nvSpPr>
        <p:spPr>
          <a:xfrm>
            <a:off x="609600" y="404760"/>
            <a:ext cx="10972800" cy="1143000"/>
          </a:xfrm>
        </p:spPr>
        <p:txBody>
          <a:bodyPr>
            <a:noAutofit/>
          </a:bodyPr>
          <a:lstStyle>
            <a:lvl1pPr algn="l">
              <a:lnSpc>
                <a:spcPct val="70000"/>
              </a:lnSpc>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a:cs typeface="Helvetica"/>
              </a:defRPr>
            </a:lvl1pPr>
          </a:lstStyle>
          <a:p>
            <a:r>
              <a:rPr lang="en-US" dirty="0"/>
              <a:t>Vegas PBS</a:t>
            </a:r>
          </a:p>
        </p:txBody>
      </p:sp>
    </p:spTree>
    <p:extLst>
      <p:ext uri="{BB962C8B-B14F-4D97-AF65-F5344CB8AC3E}">
        <p14:creationId xmlns:p14="http://schemas.microsoft.com/office/powerpoint/2010/main" val="281995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B1CE945-6AE5-40B2-8188-092267C3B5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7052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06D185-06CC-4960-A57F-E0F17110E5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0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E39C83-D2D8-4FEF-A714-DD16E43EC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632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25F816-0CCB-4CDA-B64A-856F9E7D1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51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8.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image" Target="../media/image7.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6.jpg"/><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8.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7.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9.jpg"/><Relationship Id="rId5" Type="http://schemas.openxmlformats.org/officeDocument/2006/relationships/slideLayout" Target="../slideLayouts/slideLayout53.xml"/><Relationship Id="rId10"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lite-bkg"/>
          <p:cNvPicPr>
            <a:picLocks noChangeAspect="1" noChangeArrowheads="1"/>
          </p:cNvPicPr>
          <p:nvPr/>
        </p:nvPicPr>
        <p:blipFill>
          <a:blip r:embed="rId15" cstate="print"/>
          <a:srcRect/>
          <a:stretch>
            <a:fillRect/>
          </a:stretch>
        </p:blipFill>
        <p:spPr bwMode="auto">
          <a:xfrm>
            <a:off x="0" y="0"/>
            <a:ext cx="12192000" cy="6858000"/>
          </a:xfrm>
          <a:prstGeom prst="rect">
            <a:avLst/>
          </a:prstGeom>
          <a:noFill/>
          <a:ln w="9525">
            <a:noFill/>
            <a:miter lim="800000"/>
            <a:headEnd/>
            <a:tailEnd/>
          </a:ln>
        </p:spPr>
      </p:pic>
      <p:pic>
        <p:nvPicPr>
          <p:cNvPr id="1027" name="Picture 10" descr="suppage-headerbar"/>
          <p:cNvPicPr>
            <a:picLocks noChangeAspect="1" noChangeArrowheads="1"/>
          </p:cNvPicPr>
          <p:nvPr/>
        </p:nvPicPr>
        <p:blipFill>
          <a:blip r:embed="rId16" cstate="print"/>
          <a:srcRect/>
          <a:stretch>
            <a:fillRect/>
          </a:stretch>
        </p:blipFill>
        <p:spPr bwMode="auto">
          <a:xfrm>
            <a:off x="0" y="1"/>
            <a:ext cx="12192000" cy="1463675"/>
          </a:xfrm>
          <a:prstGeom prst="rect">
            <a:avLst/>
          </a:prstGeom>
          <a:noFill/>
          <a:ln w="9525">
            <a:noFill/>
            <a:miter lim="800000"/>
            <a:headEnd/>
            <a:tailEnd/>
          </a:ln>
        </p:spPr>
      </p:pic>
      <p:sp>
        <p:nvSpPr>
          <p:cNvPr id="102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cs typeface="+mn-cs"/>
              </a:defRPr>
            </a:lvl1pPr>
          </a:lstStyle>
          <a:p>
            <a:pPr fontAlgn="base">
              <a:spcBef>
                <a:spcPct val="0"/>
              </a:spcBef>
              <a:spcAft>
                <a:spcPct val="0"/>
              </a:spcAft>
              <a:defRPr/>
            </a:pPr>
            <a:endParaRPr lang="en-US" dirty="0">
              <a:solidFill>
                <a:srgbClr val="000000"/>
              </a:solidFill>
            </a:endParaRPr>
          </a:p>
        </p:txBody>
      </p:sp>
      <p:sp>
        <p:nvSpPr>
          <p:cNvPr id="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mn-cs"/>
              </a:defRPr>
            </a:lvl1pPr>
          </a:lstStyle>
          <a:p>
            <a:pPr fontAlgn="base">
              <a:spcBef>
                <a:spcPct val="0"/>
              </a:spcBef>
              <a:spcAft>
                <a:spcPct val="0"/>
              </a:spcAft>
              <a:defRPr/>
            </a:pPr>
            <a:fld id="{81BCE1E8-3969-4ED8-8DCA-72ECF13F7576}"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7" name="Rectangle 6"/>
          <p:cNvSpPr/>
          <p:nvPr/>
        </p:nvSpPr>
        <p:spPr>
          <a:xfrm>
            <a:off x="0" y="0"/>
            <a:ext cx="12192000" cy="257695"/>
          </a:xfrm>
          <a:prstGeom prst="rect">
            <a:avLst/>
          </a:prstGeom>
          <a:solidFill>
            <a:srgbClr val="8E1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a:solidFill>
                <a:srgbClr val="FFFFFF"/>
              </a:solidFill>
            </a:endParaRPr>
          </a:p>
        </p:txBody>
      </p:sp>
      <p:sp>
        <p:nvSpPr>
          <p:cNvPr id="11" name="TextBox 10"/>
          <p:cNvSpPr txBox="1"/>
          <p:nvPr userDrawn="1"/>
        </p:nvSpPr>
        <p:spPr>
          <a:xfrm>
            <a:off x="10198100" y="6440426"/>
            <a:ext cx="1993900" cy="400110"/>
          </a:xfrm>
          <a:prstGeom prst="rect">
            <a:avLst/>
          </a:prstGeom>
          <a:noFill/>
        </p:spPr>
        <p:txBody>
          <a:bodyPr wrap="square" rtlCol="0">
            <a:spAutoFit/>
          </a:bodyPr>
          <a:lstStyle/>
          <a:p>
            <a:pPr marL="0" lvl="2" fontAlgn="base">
              <a:spcBef>
                <a:spcPct val="0"/>
              </a:spcBef>
              <a:spcAft>
                <a:spcPct val="0"/>
              </a:spcAft>
              <a:defRPr/>
            </a:pPr>
            <a:r>
              <a:rPr lang="en-US" sz="2000" i="1" dirty="0">
                <a:solidFill>
                  <a:srgbClr val="262A68"/>
                </a:solidFill>
                <a:cs typeface="Arial" charset="0"/>
              </a:rPr>
              <a:t>#</a:t>
            </a:r>
            <a:r>
              <a:rPr lang="en-US" sz="2000" i="1" dirty="0" err="1">
                <a:solidFill>
                  <a:srgbClr val="262A68"/>
                </a:solidFill>
                <a:cs typeface="Arial" charset="0"/>
              </a:rPr>
              <a:t>aptsthesummit</a:t>
            </a:r>
            <a:endParaRPr lang="en-US" sz="2000" i="1" dirty="0">
              <a:solidFill>
                <a:srgbClr val="262A68"/>
              </a:solidFill>
              <a:cs typeface="Arial" charset="0"/>
            </a:endParaRPr>
          </a:p>
        </p:txBody>
      </p:sp>
      <p:pic>
        <p:nvPicPr>
          <p:cNvPr id="12" name="Picture 1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6203468"/>
            <a:ext cx="1694169" cy="640080"/>
          </a:xfrm>
          <a:prstGeom prst="rect">
            <a:avLst/>
          </a:prstGeom>
        </p:spPr>
      </p:pic>
    </p:spTree>
    <p:extLst>
      <p:ext uri="{BB962C8B-B14F-4D97-AF65-F5344CB8AC3E}">
        <p14:creationId xmlns:p14="http://schemas.microsoft.com/office/powerpoint/2010/main" val="1835872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1" fontAlgn="base" hangingPunct="1">
        <a:spcBef>
          <a:spcPct val="0"/>
        </a:spcBef>
        <a:spcAft>
          <a:spcPct val="0"/>
        </a:spcAft>
        <a:defRPr sz="3600">
          <a:solidFill>
            <a:srgbClr val="8E1829"/>
          </a:solidFill>
          <a:latin typeface="Arial Black" pitchFamily="34" charset="0"/>
          <a:ea typeface="+mj-ea"/>
          <a:cs typeface="+mj-cs"/>
        </a:defRPr>
      </a:lvl1pPr>
      <a:lvl2pPr algn="ctr" rtl="0" eaLnBrk="1" fontAlgn="base" hangingPunct="1">
        <a:spcBef>
          <a:spcPct val="0"/>
        </a:spcBef>
        <a:spcAft>
          <a:spcPct val="0"/>
        </a:spcAft>
        <a:defRPr sz="3600">
          <a:solidFill>
            <a:srgbClr val="C00000"/>
          </a:solidFill>
          <a:latin typeface="Arial Black" pitchFamily="34" charset="0"/>
        </a:defRPr>
      </a:lvl2pPr>
      <a:lvl3pPr algn="ctr" rtl="0" eaLnBrk="1" fontAlgn="base" hangingPunct="1">
        <a:spcBef>
          <a:spcPct val="0"/>
        </a:spcBef>
        <a:spcAft>
          <a:spcPct val="0"/>
        </a:spcAft>
        <a:defRPr sz="3600">
          <a:solidFill>
            <a:srgbClr val="C00000"/>
          </a:solidFill>
          <a:latin typeface="Arial Black" pitchFamily="34" charset="0"/>
        </a:defRPr>
      </a:lvl3pPr>
      <a:lvl4pPr algn="ctr" rtl="0" eaLnBrk="1" fontAlgn="base" hangingPunct="1">
        <a:spcBef>
          <a:spcPct val="0"/>
        </a:spcBef>
        <a:spcAft>
          <a:spcPct val="0"/>
        </a:spcAft>
        <a:defRPr sz="3600">
          <a:solidFill>
            <a:srgbClr val="C00000"/>
          </a:solidFill>
          <a:latin typeface="Arial Black" pitchFamily="34" charset="0"/>
        </a:defRPr>
      </a:lvl4pPr>
      <a:lvl5pPr algn="ctr" rtl="0" eaLnBrk="1" fontAlgn="base" hangingPunct="1">
        <a:spcBef>
          <a:spcPct val="0"/>
        </a:spcBef>
        <a:spcAft>
          <a:spcPct val="0"/>
        </a:spcAft>
        <a:defRPr sz="3600">
          <a:solidFill>
            <a:srgbClr val="C00000"/>
          </a:solidFill>
          <a:latin typeface="Arial Black" pitchFamily="34" charset="0"/>
        </a:defRPr>
      </a:lvl5pPr>
      <a:lvl6pPr marL="457200" algn="ctr" rtl="0" eaLnBrk="1" fontAlgn="base" hangingPunct="1">
        <a:spcBef>
          <a:spcPct val="0"/>
        </a:spcBef>
        <a:spcAft>
          <a:spcPct val="0"/>
        </a:spcAft>
        <a:defRPr sz="4400" b="1">
          <a:solidFill>
            <a:schemeClr val="accent2"/>
          </a:solidFill>
          <a:latin typeface="Arial" charset="0"/>
        </a:defRPr>
      </a:lvl6pPr>
      <a:lvl7pPr marL="914400" algn="ctr" rtl="0" eaLnBrk="1" fontAlgn="base" hangingPunct="1">
        <a:spcBef>
          <a:spcPct val="0"/>
        </a:spcBef>
        <a:spcAft>
          <a:spcPct val="0"/>
        </a:spcAft>
        <a:defRPr sz="4400" b="1">
          <a:solidFill>
            <a:schemeClr val="accent2"/>
          </a:solidFill>
          <a:latin typeface="Arial" charset="0"/>
        </a:defRPr>
      </a:lvl7pPr>
      <a:lvl8pPr marL="1371600" algn="ctr" rtl="0" eaLnBrk="1" fontAlgn="base" hangingPunct="1">
        <a:spcBef>
          <a:spcPct val="0"/>
        </a:spcBef>
        <a:spcAft>
          <a:spcPct val="0"/>
        </a:spcAft>
        <a:defRPr sz="4400" b="1">
          <a:solidFill>
            <a:schemeClr val="accent2"/>
          </a:solidFill>
          <a:latin typeface="Arial" charset="0"/>
        </a:defRPr>
      </a:lvl8pPr>
      <a:lvl9pPr marL="1828800" algn="ctr" rtl="0" eaLnBrk="1" fontAlgn="base" hangingPunct="1">
        <a:spcBef>
          <a:spcPct val="0"/>
        </a:spcBef>
        <a:spcAft>
          <a:spcPct val="0"/>
        </a:spcAft>
        <a:defRPr sz="4400" b="1">
          <a:solidFill>
            <a:schemeClr val="accent2"/>
          </a:solidFill>
          <a:latin typeface="Arial" charset="0"/>
        </a:defRPr>
      </a:lvl9pPr>
    </p:titleStyle>
    <p:bodyStyle>
      <a:lvl1pPr marL="342900" indent="-342900" algn="l" rtl="0" eaLnBrk="1" fontAlgn="base" hangingPunct="1">
        <a:spcBef>
          <a:spcPct val="20000"/>
        </a:spcBef>
        <a:spcAft>
          <a:spcPct val="0"/>
        </a:spcAft>
        <a:buChar char="•"/>
        <a:defRPr sz="2800">
          <a:solidFill>
            <a:srgbClr val="002060"/>
          </a:solidFill>
          <a:latin typeface="+mn-lt"/>
          <a:ea typeface="+mn-ea"/>
          <a:cs typeface="+mn-cs"/>
        </a:defRPr>
      </a:lvl1pPr>
      <a:lvl2pPr marL="742950" indent="-285750" algn="l" rtl="0" eaLnBrk="1" fontAlgn="base" hangingPunct="1">
        <a:spcBef>
          <a:spcPct val="20000"/>
        </a:spcBef>
        <a:spcAft>
          <a:spcPct val="0"/>
        </a:spcAft>
        <a:buChar char="–"/>
        <a:defRPr sz="2400">
          <a:solidFill>
            <a:srgbClr val="002060"/>
          </a:solidFill>
          <a:latin typeface="+mn-lt"/>
        </a:defRPr>
      </a:lvl2pPr>
      <a:lvl3pPr marL="1143000" indent="-228600" algn="l" rtl="0" eaLnBrk="1" fontAlgn="base" hangingPunct="1">
        <a:spcBef>
          <a:spcPct val="20000"/>
        </a:spcBef>
        <a:spcAft>
          <a:spcPct val="0"/>
        </a:spcAft>
        <a:buChar char="•"/>
        <a:defRPr sz="2000">
          <a:solidFill>
            <a:srgbClr val="002060"/>
          </a:solidFill>
          <a:latin typeface="+mn-lt"/>
        </a:defRPr>
      </a:lvl3pPr>
      <a:lvl4pPr marL="1600200" indent="-228600" algn="l" rtl="0" eaLnBrk="1" fontAlgn="base" hangingPunct="1">
        <a:spcBef>
          <a:spcPct val="20000"/>
        </a:spcBef>
        <a:spcAft>
          <a:spcPct val="0"/>
        </a:spcAft>
        <a:buChar char="–"/>
        <a:defRPr sz="2000">
          <a:solidFill>
            <a:srgbClr val="002060"/>
          </a:solidFill>
          <a:latin typeface="+mn-lt"/>
        </a:defRPr>
      </a:lvl4pPr>
      <a:lvl5pPr marL="2057400" indent="-228600" algn="l" rtl="0" eaLnBrk="1" fontAlgn="base" hangingPunct="1">
        <a:spcBef>
          <a:spcPct val="20000"/>
        </a:spcBef>
        <a:spcAft>
          <a:spcPct val="0"/>
        </a:spcAft>
        <a:buChar char="»"/>
        <a:defRPr sz="2000">
          <a:solidFill>
            <a:srgbClr val="002060"/>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FD5F52AC-A698-D244-BF87-5534A6DB5888}" type="datetimeFigureOut">
              <a:rPr lang="en-US" smtClean="0">
                <a:solidFill>
                  <a:prstClr val="black">
                    <a:tint val="75000"/>
                  </a:prstClr>
                </a:solidFill>
              </a:rPr>
              <a:pPr defTabSz="609585"/>
              <a:t>3/10/2017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B2E0ED0A-1FC6-8D4E-8CFC-817EC9DACD73}" type="slidenum">
              <a:rPr lang="en-US" smtClean="0">
                <a:solidFill>
                  <a:prstClr val="black">
                    <a:tint val="75000"/>
                  </a:prstClr>
                </a:solidFill>
              </a:rPr>
              <a:pPr defTabSz="609585"/>
              <a:t>‹#›</a:t>
            </a:fld>
            <a:endParaRPr lang="en-US">
              <a:solidFill>
                <a:prstClr val="black">
                  <a:tint val="75000"/>
                </a:prstClr>
              </a:solidFill>
            </a:endParaRPr>
          </a:p>
        </p:txBody>
      </p:sp>
      <p:pic>
        <p:nvPicPr>
          <p:cNvPr id="7" name="Picture 6" descr="GPBEducation_PPT BKG.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651"/>
            <a:ext cx="12266341" cy="6862652"/>
          </a:xfrm>
          <a:prstGeom prst="rect">
            <a:avLst/>
          </a:prstGeom>
        </p:spPr>
      </p:pic>
    </p:spTree>
    <p:extLst>
      <p:ext uri="{BB962C8B-B14F-4D97-AF65-F5344CB8AC3E}">
        <p14:creationId xmlns:p14="http://schemas.microsoft.com/office/powerpoint/2010/main" val="24444919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9E0A2904-C769-4EFF-B00E-6AFD5DE83AD5}" type="datetimeFigureOut">
              <a:rPr lang="en-US" smtClean="0"/>
              <a:pPr/>
              <a:t>3/10/2017</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5CF4506E-AA9A-4E7C-8724-953F24D88C90}" type="slidenum">
              <a:rPr lang="en-US" smtClean="0"/>
              <a:pPr/>
              <a:t>‹#›</a:t>
            </a:fld>
            <a:endParaRPr lang="en-US"/>
          </a:p>
        </p:txBody>
      </p:sp>
    </p:spTree>
    <p:extLst>
      <p:ext uri="{BB962C8B-B14F-4D97-AF65-F5344CB8AC3E}">
        <p14:creationId xmlns:p14="http://schemas.microsoft.com/office/powerpoint/2010/main" val="397225621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54445C-FFCA-4CDD-8406-94618DC4C0B0}" type="datetimeFigureOut">
              <a:rPr lang="en-US" smtClean="0">
                <a:solidFill>
                  <a:prstClr val="black">
                    <a:tint val="75000"/>
                  </a:prstClr>
                </a:solidFill>
              </a:rPr>
              <a:pPr/>
              <a:t>3/10/2017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B9066-79CB-4351-94B1-EAECF70981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126976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1047246"/>
            <a:ext cx="8358647" cy="1143000"/>
          </a:xfrm>
          <a:prstGeom prst="rect">
            <a:avLst/>
          </a:prstGeom>
        </p:spPr>
        <p:txBody>
          <a:bodyPr vert="horz" lIns="91440" tIns="45720" rIns="91440" bIns="45720" rtlCol="0" anchor="ctr">
            <a:normAutofit/>
          </a:bodyPr>
          <a:lstStyle/>
          <a:p>
            <a:r>
              <a:rPr lang="en-US" dirty="0"/>
              <a:t>Vegas PBS</a:t>
            </a:r>
          </a:p>
        </p:txBody>
      </p:sp>
      <p:sp>
        <p:nvSpPr>
          <p:cNvPr id="3" name="Text Placeholder 2"/>
          <p:cNvSpPr>
            <a:spLocks noGrp="1"/>
          </p:cNvSpPr>
          <p:nvPr>
            <p:ph type="body" idx="1"/>
          </p:nvPr>
        </p:nvSpPr>
        <p:spPr>
          <a:xfrm>
            <a:off x="609600" y="2337284"/>
            <a:ext cx="10972800" cy="41366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p:cNvGrpSpPr/>
          <p:nvPr userDrawn="1"/>
        </p:nvGrpSpPr>
        <p:grpSpPr>
          <a:xfrm>
            <a:off x="8968247" y="168073"/>
            <a:ext cx="3053803" cy="1783547"/>
            <a:chOff x="6627245" y="5074453"/>
            <a:chExt cx="2290352" cy="1783547"/>
          </a:xfrm>
        </p:grpSpPr>
        <p:pic>
          <p:nvPicPr>
            <p:cNvPr id="8" name="Picture 7" descr="Untitled-3.psd"/>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627245" y="5074453"/>
              <a:ext cx="2229435" cy="1783547"/>
            </a:xfrm>
            <a:prstGeom prst="rect">
              <a:avLst/>
            </a:prstGeom>
          </p:spPr>
        </p:pic>
        <p:pic>
          <p:nvPicPr>
            <p:cNvPr id="9" name="Picture 8" descr="VPBS_Screen_Logo_White_Shadow.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6627245" y="5425002"/>
              <a:ext cx="2290352" cy="993926"/>
            </a:xfrm>
            <a:prstGeom prst="rect">
              <a:avLst/>
            </a:prstGeom>
          </p:spPr>
        </p:pic>
      </p:grpSp>
    </p:spTree>
    <p:extLst>
      <p:ext uri="{BB962C8B-B14F-4D97-AF65-F5344CB8AC3E}">
        <p14:creationId xmlns:p14="http://schemas.microsoft.com/office/powerpoint/2010/main" val="188360293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Lst>
  <p:txStyles>
    <p:titleStyle>
      <a:lvl1pPr algn="l" defTabSz="457200" rtl="0" eaLnBrk="1" latinLnBrk="0" hangingPunct="1">
        <a:lnSpc>
          <a:spcPct val="80000"/>
        </a:lnSpc>
        <a:spcBef>
          <a:spcPct val="0"/>
        </a:spcBef>
        <a:buNone/>
        <a:defRPr sz="4400" b="1" i="0" kern="1200" cap="none" spc="0">
          <a:ln w="18415" cmpd="sng">
            <a:noFill/>
            <a:prstDash val="solid"/>
          </a:ln>
          <a:solidFill>
            <a:srgbClr val="00769C"/>
          </a:solidFill>
          <a:effectLst/>
          <a:latin typeface="Helvetica"/>
          <a:ea typeface="+mj-ea"/>
          <a:cs typeface="Helvetica"/>
        </a:defRPr>
      </a:lvl1pPr>
    </p:titleStyle>
    <p:bodyStyle>
      <a:lvl1pPr marL="342900" indent="-342900" algn="l" defTabSz="457200" rtl="0" eaLnBrk="1" latinLnBrk="0" hangingPunct="1">
        <a:lnSpc>
          <a:spcPct val="80000"/>
        </a:lnSpc>
        <a:spcBef>
          <a:spcPct val="20000"/>
        </a:spcBef>
        <a:buFont typeface="Arial"/>
        <a:buChar char="•"/>
        <a:defRPr sz="3200" b="0" i="0" kern="1200" cap="none" spc="0">
          <a:ln w="18415" cmpd="sng">
            <a:noFill/>
            <a:prstDash val="solid"/>
          </a:ln>
          <a:solidFill>
            <a:srgbClr val="00769C"/>
          </a:solidFill>
          <a:effectLst/>
          <a:latin typeface="Helvetica Light"/>
          <a:ea typeface="+mn-ea"/>
          <a:cs typeface="Helvetica Light"/>
        </a:defRPr>
      </a:lvl1pPr>
      <a:lvl2pPr marL="742950" indent="-285750" algn="l" defTabSz="457200" rtl="0" eaLnBrk="1" latinLnBrk="0" hangingPunct="1">
        <a:lnSpc>
          <a:spcPct val="80000"/>
        </a:lnSpc>
        <a:spcBef>
          <a:spcPct val="20000"/>
        </a:spcBef>
        <a:buFont typeface="Arial"/>
        <a:buChar char="–"/>
        <a:defRPr sz="3200" b="0" i="0" kern="1200" cap="none" spc="0">
          <a:ln w="18415" cmpd="sng">
            <a:noFill/>
            <a:prstDash val="solid"/>
          </a:ln>
          <a:solidFill>
            <a:srgbClr val="00769C"/>
          </a:solidFill>
          <a:effectLst/>
          <a:latin typeface="Helvetica Light"/>
          <a:ea typeface="+mn-ea"/>
          <a:cs typeface="Helvetica Light"/>
        </a:defRPr>
      </a:lvl2pPr>
      <a:lvl3pPr marL="1143000" indent="-228600" algn="l" defTabSz="457200" rtl="0" eaLnBrk="1" latinLnBrk="0" hangingPunct="1">
        <a:lnSpc>
          <a:spcPct val="80000"/>
        </a:lnSpc>
        <a:spcBef>
          <a:spcPct val="20000"/>
        </a:spcBef>
        <a:buFont typeface="Arial"/>
        <a:buChar char="•"/>
        <a:defRPr sz="3200" b="0" i="0" kern="1200" cap="none" spc="0">
          <a:ln w="18415" cmpd="sng">
            <a:noFill/>
            <a:prstDash val="solid"/>
          </a:ln>
          <a:solidFill>
            <a:srgbClr val="00769C"/>
          </a:solidFill>
          <a:effectLst/>
          <a:latin typeface="Helvetica Light"/>
          <a:ea typeface="+mn-ea"/>
          <a:cs typeface="Helvetica Light"/>
        </a:defRPr>
      </a:lvl3pPr>
      <a:lvl4pPr marL="1600200" indent="-228600" algn="l" defTabSz="457200" rtl="0" eaLnBrk="1" latinLnBrk="0" hangingPunct="1">
        <a:lnSpc>
          <a:spcPct val="80000"/>
        </a:lnSpc>
        <a:spcBef>
          <a:spcPct val="20000"/>
        </a:spcBef>
        <a:buFont typeface="Arial"/>
        <a:buChar char="–"/>
        <a:defRPr sz="3200" b="0" i="0" kern="1200" cap="none" spc="0">
          <a:ln w="18415" cmpd="sng">
            <a:noFill/>
            <a:prstDash val="solid"/>
          </a:ln>
          <a:solidFill>
            <a:srgbClr val="00769C"/>
          </a:solidFill>
          <a:effectLst/>
          <a:latin typeface="Helvetica Light"/>
          <a:ea typeface="+mn-ea"/>
          <a:cs typeface="Helvetica Light"/>
        </a:defRPr>
      </a:lvl4pPr>
      <a:lvl5pPr marL="2057400" indent="-228600" algn="l" defTabSz="457200" rtl="0" eaLnBrk="1" latinLnBrk="0" hangingPunct="1">
        <a:lnSpc>
          <a:spcPct val="80000"/>
        </a:lnSpc>
        <a:spcBef>
          <a:spcPct val="20000"/>
        </a:spcBef>
        <a:buFont typeface="Arial"/>
        <a:buChar char="»"/>
        <a:defRPr sz="3200" b="0" i="0" kern="1200" cap="none" spc="0">
          <a:ln w="18415" cmpd="sng">
            <a:noFill/>
            <a:prstDash val="solid"/>
          </a:ln>
          <a:solidFill>
            <a:srgbClr val="00769C"/>
          </a:solidFill>
          <a:effectLst/>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Vegas PBS</a:t>
            </a:r>
          </a:p>
        </p:txBody>
      </p:sp>
      <p:sp>
        <p:nvSpPr>
          <p:cNvPr id="3" name="Text Placeholder 2"/>
          <p:cNvSpPr>
            <a:spLocks noGrp="1"/>
          </p:cNvSpPr>
          <p:nvPr>
            <p:ph type="body" idx="1"/>
          </p:nvPr>
        </p:nvSpPr>
        <p:spPr>
          <a:xfrm>
            <a:off x="609600" y="1600201"/>
            <a:ext cx="10972800" cy="47496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p:cNvGrpSpPr/>
          <p:nvPr userDrawn="1"/>
        </p:nvGrpSpPr>
        <p:grpSpPr>
          <a:xfrm>
            <a:off x="8836327" y="5074454"/>
            <a:ext cx="3053803" cy="1783547"/>
            <a:chOff x="6627245" y="5074453"/>
            <a:chExt cx="2290352" cy="1783547"/>
          </a:xfrm>
        </p:grpSpPr>
        <p:pic>
          <p:nvPicPr>
            <p:cNvPr id="8" name="Picture 7" descr="Untitled-3.psd"/>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6627245" y="5074453"/>
              <a:ext cx="2229435" cy="1783547"/>
            </a:xfrm>
            <a:prstGeom prst="rect">
              <a:avLst/>
            </a:prstGeom>
          </p:spPr>
        </p:pic>
        <p:pic>
          <p:nvPicPr>
            <p:cNvPr id="9" name="Picture 8" descr="VPBS_Screen_Logo_White_Shadow.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6627245" y="5425002"/>
              <a:ext cx="2290352" cy="993926"/>
            </a:xfrm>
            <a:prstGeom prst="rect">
              <a:avLst/>
            </a:prstGeom>
          </p:spPr>
        </p:pic>
      </p:grpSp>
    </p:spTree>
    <p:extLst>
      <p:ext uri="{BB962C8B-B14F-4D97-AF65-F5344CB8AC3E}">
        <p14:creationId xmlns:p14="http://schemas.microsoft.com/office/powerpoint/2010/main" val="188115614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Lst>
  <p:txStyles>
    <p:titleStyle>
      <a:lvl1pPr algn="l" defTabSz="457200" rtl="0" eaLnBrk="1" latinLnBrk="0" hangingPunct="1">
        <a:lnSpc>
          <a:spcPct val="80000"/>
        </a:lnSpc>
        <a:spcBef>
          <a:spcPct val="0"/>
        </a:spcBef>
        <a:buNone/>
        <a:defRPr sz="4400" b="1" i="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Helvetica"/>
          <a:ea typeface="+mj-ea"/>
          <a:cs typeface="Helvetica"/>
        </a:defRPr>
      </a:lvl1pPr>
    </p:titleStyle>
    <p:bodyStyle>
      <a:lvl1pPr marL="342900" indent="-342900" algn="l" defTabSz="457200" rtl="0" eaLnBrk="1" latinLnBrk="0" hangingPunct="1">
        <a:lnSpc>
          <a:spcPct val="80000"/>
        </a:lnSpc>
        <a:spcBef>
          <a:spcPct val="20000"/>
        </a:spcBef>
        <a:buFont typeface="Arial"/>
        <a:buChar char="•"/>
        <a:defRPr sz="3200" b="0" i="0" kern="1200" cap="none" spc="0">
          <a:ln w="18415" cmpd="sng">
            <a:noFill/>
            <a:prstDash val="solid"/>
          </a:ln>
          <a:solidFill>
            <a:srgbClr val="FFE9BC"/>
          </a:solidFill>
          <a:effectLst>
            <a:outerShdw blurRad="63500" dir="3600000" algn="tl" rotWithShape="0">
              <a:srgbClr val="000000">
                <a:alpha val="70000"/>
              </a:srgbClr>
            </a:outerShdw>
          </a:effectLst>
          <a:latin typeface="Helvetica Light"/>
          <a:ea typeface="+mn-ea"/>
          <a:cs typeface="Helvetica Light"/>
        </a:defRPr>
      </a:lvl1pPr>
      <a:lvl2pPr marL="742950" indent="-285750" algn="l" defTabSz="457200" rtl="0" eaLnBrk="1" latinLnBrk="0" hangingPunct="1">
        <a:lnSpc>
          <a:spcPct val="80000"/>
        </a:lnSpc>
        <a:spcBef>
          <a:spcPct val="20000"/>
        </a:spcBef>
        <a:buFont typeface="Arial"/>
        <a:buChar char="–"/>
        <a:defRPr sz="3200" b="0" i="0" kern="1200" cap="none" spc="0">
          <a:ln w="18415" cmpd="sng">
            <a:noFill/>
            <a:prstDash val="solid"/>
          </a:ln>
          <a:solidFill>
            <a:srgbClr val="FFE9BC"/>
          </a:solidFill>
          <a:effectLst>
            <a:outerShdw blurRad="63500" dir="3600000" algn="tl" rotWithShape="0">
              <a:srgbClr val="000000">
                <a:alpha val="70000"/>
              </a:srgbClr>
            </a:outerShdw>
          </a:effectLst>
          <a:latin typeface="Helvetica Light"/>
          <a:ea typeface="+mn-ea"/>
          <a:cs typeface="Helvetica Light"/>
        </a:defRPr>
      </a:lvl2pPr>
      <a:lvl3pPr marL="1143000" indent="-228600" algn="l" defTabSz="457200" rtl="0" eaLnBrk="1" latinLnBrk="0" hangingPunct="1">
        <a:lnSpc>
          <a:spcPct val="80000"/>
        </a:lnSpc>
        <a:spcBef>
          <a:spcPct val="20000"/>
        </a:spcBef>
        <a:buFont typeface="Arial"/>
        <a:buChar char="•"/>
        <a:defRPr sz="3200" b="0" i="0" kern="1200" cap="none" spc="0">
          <a:ln w="18415" cmpd="sng">
            <a:noFill/>
            <a:prstDash val="solid"/>
          </a:ln>
          <a:solidFill>
            <a:srgbClr val="FFE9BC"/>
          </a:solidFill>
          <a:effectLst>
            <a:outerShdw blurRad="63500" dir="3600000" algn="tl" rotWithShape="0">
              <a:srgbClr val="000000">
                <a:alpha val="70000"/>
              </a:srgbClr>
            </a:outerShdw>
          </a:effectLst>
          <a:latin typeface="Helvetica Light"/>
          <a:ea typeface="+mn-ea"/>
          <a:cs typeface="Helvetica Light"/>
        </a:defRPr>
      </a:lvl3pPr>
      <a:lvl4pPr marL="1600200" indent="-228600" algn="l" defTabSz="457200" rtl="0" eaLnBrk="1" latinLnBrk="0" hangingPunct="1">
        <a:lnSpc>
          <a:spcPct val="80000"/>
        </a:lnSpc>
        <a:spcBef>
          <a:spcPct val="20000"/>
        </a:spcBef>
        <a:buFont typeface="Arial"/>
        <a:buChar char="–"/>
        <a:defRPr sz="3200" b="0" i="0" kern="1200" cap="none" spc="0">
          <a:ln w="18415" cmpd="sng">
            <a:noFill/>
            <a:prstDash val="solid"/>
          </a:ln>
          <a:solidFill>
            <a:srgbClr val="FFE9BC"/>
          </a:solidFill>
          <a:effectLst>
            <a:outerShdw blurRad="63500" dir="3600000" algn="tl" rotWithShape="0">
              <a:srgbClr val="000000">
                <a:alpha val="70000"/>
              </a:srgbClr>
            </a:outerShdw>
          </a:effectLst>
          <a:latin typeface="Helvetica Light"/>
          <a:ea typeface="+mn-ea"/>
          <a:cs typeface="Helvetica Light"/>
        </a:defRPr>
      </a:lvl4pPr>
      <a:lvl5pPr marL="2057400" indent="-228600" algn="l" defTabSz="457200" rtl="0" eaLnBrk="1" latinLnBrk="0" hangingPunct="1">
        <a:lnSpc>
          <a:spcPct val="80000"/>
        </a:lnSpc>
        <a:spcBef>
          <a:spcPct val="20000"/>
        </a:spcBef>
        <a:buFont typeface="Arial"/>
        <a:buChar char="»"/>
        <a:defRPr sz="3200" b="0" i="0" kern="1200" cap="none" spc="0">
          <a:ln w="18415" cmpd="sng">
            <a:noFill/>
            <a:prstDash val="solid"/>
          </a:ln>
          <a:solidFill>
            <a:srgbClr val="FFE9BC"/>
          </a:solidFill>
          <a:effectLst>
            <a:outerShdw blurRad="63500" dir="3600000" algn="tl" rotWithShape="0">
              <a:srgbClr val="000000">
                <a:alpha val="70000"/>
              </a:srgbClr>
            </a:outerShdw>
          </a:effectLst>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tiff"/><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41.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g"/><Relationship Id="rId9" Type="http://schemas.openxmlformats.org/officeDocument/2006/relationships/image" Target="../media/image31.jpeg"/><Relationship Id="rId14" Type="http://schemas.openxmlformats.org/officeDocument/2006/relationships/image" Target="../media/image36.gif"/></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G"/><Relationship Id="rId2" Type="http://schemas.openxmlformats.org/officeDocument/2006/relationships/image" Target="../media/image44.jpeg"/><Relationship Id="rId1" Type="http://schemas.openxmlformats.org/officeDocument/2006/relationships/slideLayout" Target="../slideLayouts/slideLayout47.xml"/><Relationship Id="rId6" Type="http://schemas.openxmlformats.org/officeDocument/2006/relationships/image" Target="../media/image48.jpeg"/><Relationship Id="rId5" Type="http://schemas.openxmlformats.org/officeDocument/2006/relationships/image" Target="../media/image47.jp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7.xml"/><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40.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45.xml"/><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15.xml"/><Relationship Id="rId5" Type="http://schemas.openxmlformats.org/officeDocument/2006/relationships/image" Target="../media/image78.jpg"/><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406" y="1936697"/>
            <a:ext cx="7777187" cy="2938326"/>
          </a:xfrm>
          <a:prstGeom prst="rect">
            <a:avLst/>
          </a:prstGeom>
        </p:spPr>
      </p:pic>
    </p:spTree>
    <p:extLst>
      <p:ext uri="{BB962C8B-B14F-4D97-AF65-F5344CB8AC3E}">
        <p14:creationId xmlns:p14="http://schemas.microsoft.com/office/powerpoint/2010/main" val="4013952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000" b="1" dirty="0"/>
              <a:t>Electrical Shutdowns:</a:t>
            </a:r>
          </a:p>
          <a:p>
            <a:pPr lvl="1"/>
            <a:r>
              <a:rPr lang="en-US" altLang="en-US" sz="1600" dirty="0">
                <a:solidFill>
                  <a:schemeClr val="tx1"/>
                </a:solidFill>
              </a:rPr>
              <a:t>Main building electrical shutdowns and separate switch for HVAC shutdowns are located in the maintenance/custodian room or in the service area. </a:t>
            </a:r>
          </a:p>
          <a:p>
            <a:pPr lvl="1"/>
            <a:r>
              <a:rPr lang="en-US" altLang="en-US" sz="1600" dirty="0">
                <a:solidFill>
                  <a:schemeClr val="tx1"/>
                </a:solidFill>
              </a:rPr>
              <a:t>Three metal boxes need to be unlocked with a 3303 key then the lever handle should be pulled up.</a:t>
            </a:r>
          </a:p>
          <a:p>
            <a:pPr>
              <a:buNone/>
            </a:pPr>
            <a:endParaRPr lang="en-US" altLang="en-US" sz="1600" dirty="0"/>
          </a:p>
          <a:p>
            <a:r>
              <a:rPr lang="en-US" altLang="en-US" sz="2000" b="1" dirty="0"/>
              <a:t>HVAC Shutdowns</a:t>
            </a:r>
            <a:r>
              <a:rPr lang="en-US" altLang="en-US" sz="2000" dirty="0"/>
              <a:t>:</a:t>
            </a:r>
            <a:endParaRPr lang="en-US" altLang="en-US" sz="2000" b="1" dirty="0"/>
          </a:p>
          <a:p>
            <a:pPr lvl="1"/>
            <a:r>
              <a:rPr lang="en-US" altLang="en-US" sz="1600" dirty="0">
                <a:solidFill>
                  <a:schemeClr val="tx1"/>
                </a:solidFill>
              </a:rPr>
              <a:t>Main building HVAC shutdown is located in the Chiller room.</a:t>
            </a:r>
          </a:p>
          <a:p>
            <a:pPr lvl="1"/>
            <a:r>
              <a:rPr lang="en-US" altLang="en-US" sz="1600" dirty="0">
                <a:solidFill>
                  <a:schemeClr val="tx1"/>
                </a:solidFill>
              </a:rPr>
              <a:t>Shelter in place HVAC shutdown is in the Chiller room.</a:t>
            </a:r>
          </a:p>
          <a:p>
            <a:pPr lvl="1"/>
            <a:r>
              <a:rPr lang="en-US" altLang="en-US" sz="1600" dirty="0">
                <a:solidFill>
                  <a:schemeClr val="tx1"/>
                </a:solidFill>
              </a:rPr>
              <a:t>To turn off pull all “on” levers to the “off” position.</a:t>
            </a:r>
          </a:p>
          <a:p>
            <a:pPr lvl="1"/>
            <a:endParaRPr lang="en-US" altLang="en-US" sz="1600" dirty="0"/>
          </a:p>
          <a:p>
            <a:r>
              <a:rPr lang="en-US" altLang="en-US" sz="2000" b="1" dirty="0"/>
              <a:t>Water Shutdowns:</a:t>
            </a:r>
          </a:p>
          <a:p>
            <a:pPr lvl="1"/>
            <a:r>
              <a:rPr lang="en-US" altLang="en-US" sz="1600" dirty="0">
                <a:solidFill>
                  <a:schemeClr val="tx1"/>
                </a:solidFill>
              </a:rPr>
              <a:t>Sprinkler control valve is located in the Riser room behind the Student Store.</a:t>
            </a:r>
          </a:p>
          <a:p>
            <a:pPr lvl="1"/>
            <a:r>
              <a:rPr lang="en-US" altLang="en-US" sz="1600" dirty="0">
                <a:solidFill>
                  <a:schemeClr val="tx1"/>
                </a:solidFill>
              </a:rPr>
              <a:t>Main building water shutdown – On the corner of Mustang and Peak Dr.</a:t>
            </a:r>
          </a:p>
          <a:p>
            <a:pPr lvl="1"/>
            <a:r>
              <a:rPr lang="en-US" altLang="en-US" sz="1600" dirty="0">
                <a:solidFill>
                  <a:schemeClr val="tx1"/>
                </a:solidFill>
              </a:rPr>
              <a:t>Unlock the chain with a 3303 key and turn two black valves next to metal boxes.</a:t>
            </a:r>
          </a:p>
          <a:p>
            <a:endParaRPr lang="en-US" dirty="0"/>
          </a:p>
        </p:txBody>
      </p:sp>
      <p:sp>
        <p:nvSpPr>
          <p:cNvPr id="3" name="Title 2"/>
          <p:cNvSpPr>
            <a:spLocks noGrp="1"/>
          </p:cNvSpPr>
          <p:nvPr>
            <p:ph type="title"/>
          </p:nvPr>
        </p:nvSpPr>
        <p:spPr>
          <a:xfrm>
            <a:off x="1981200" y="1047246"/>
            <a:ext cx="6341952" cy="1143000"/>
          </a:xfrm>
        </p:spPr>
        <p:txBody>
          <a:bodyPr>
            <a:normAutofit fontScale="90000"/>
          </a:bodyPr>
          <a:lstStyle/>
          <a:p>
            <a:r>
              <a:rPr lang="en-US" dirty="0">
                <a:solidFill>
                  <a:schemeClr val="tx1"/>
                </a:solidFill>
                <a:latin typeface="Arial" panose="020B0604020202020204" pitchFamily="34" charset="0"/>
                <a:cs typeface="Arial" panose="020B0604020202020204" pitchFamily="34" charset="0"/>
              </a:rPr>
              <a:t>Utility Location &amp; Control</a:t>
            </a:r>
          </a:p>
        </p:txBody>
      </p:sp>
    </p:spTree>
    <p:extLst>
      <p:ext uri="{BB962C8B-B14F-4D97-AF65-F5344CB8AC3E}">
        <p14:creationId xmlns:p14="http://schemas.microsoft.com/office/powerpoint/2010/main" val="26967103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solidFill>
                  <a:schemeClr val="tx1"/>
                </a:solidFill>
                <a:latin typeface="Arial" panose="020B0604020202020204" pitchFamily="34" charset="0"/>
                <a:cs typeface="Arial" panose="020B0604020202020204" pitchFamily="34" charset="0"/>
              </a:rPr>
              <a:t>Special Student Needs</a:t>
            </a:r>
          </a:p>
        </p:txBody>
      </p:sp>
      <p:graphicFrame>
        <p:nvGraphicFramePr>
          <p:cNvPr id="4" name="Table 3"/>
          <p:cNvGraphicFramePr>
            <a:graphicFrameLocks noGrp="1"/>
          </p:cNvGraphicFramePr>
          <p:nvPr>
            <p:extLst/>
          </p:nvPr>
        </p:nvGraphicFramePr>
        <p:xfrm>
          <a:off x="1733550" y="2279299"/>
          <a:ext cx="8277226" cy="4076849"/>
        </p:xfrm>
        <a:graphic>
          <a:graphicData uri="http://schemas.openxmlformats.org/drawingml/2006/table">
            <a:tbl>
              <a:tblPr firstRow="1" bandRow="1">
                <a:tableStyleId>{7DF18680-E054-41AD-8BC1-D1AEF772440D}</a:tableStyleId>
              </a:tblPr>
              <a:tblGrid>
                <a:gridCol w="1057591">
                  <a:extLst>
                    <a:ext uri="{9D8B030D-6E8A-4147-A177-3AD203B41FA5}">
                      <a16:colId xmlns:a16="http://schemas.microsoft.com/office/drawing/2014/main" xmlns="" val="3719445281"/>
                    </a:ext>
                  </a:extLst>
                </a:gridCol>
                <a:gridCol w="2266255">
                  <a:extLst>
                    <a:ext uri="{9D8B030D-6E8A-4147-A177-3AD203B41FA5}">
                      <a16:colId xmlns:a16="http://schemas.microsoft.com/office/drawing/2014/main" xmlns="" val="3851183152"/>
                    </a:ext>
                  </a:extLst>
                </a:gridCol>
                <a:gridCol w="1063540">
                  <a:extLst>
                    <a:ext uri="{9D8B030D-6E8A-4147-A177-3AD203B41FA5}">
                      <a16:colId xmlns:a16="http://schemas.microsoft.com/office/drawing/2014/main" xmlns="" val="1996794589"/>
                    </a:ext>
                  </a:extLst>
                </a:gridCol>
                <a:gridCol w="1191921">
                  <a:extLst>
                    <a:ext uri="{9D8B030D-6E8A-4147-A177-3AD203B41FA5}">
                      <a16:colId xmlns:a16="http://schemas.microsoft.com/office/drawing/2014/main" xmlns="" val="2137962188"/>
                    </a:ext>
                  </a:extLst>
                </a:gridCol>
                <a:gridCol w="1510615">
                  <a:extLst>
                    <a:ext uri="{9D8B030D-6E8A-4147-A177-3AD203B41FA5}">
                      <a16:colId xmlns:a16="http://schemas.microsoft.com/office/drawing/2014/main" xmlns="" val="1571723915"/>
                    </a:ext>
                  </a:extLst>
                </a:gridCol>
                <a:gridCol w="1187304">
                  <a:extLst>
                    <a:ext uri="{9D8B030D-6E8A-4147-A177-3AD203B41FA5}">
                      <a16:colId xmlns:a16="http://schemas.microsoft.com/office/drawing/2014/main" xmlns="" val="2902001155"/>
                    </a:ext>
                  </a:extLst>
                </a:gridCol>
              </a:tblGrid>
              <a:tr h="671068">
                <a:tc>
                  <a:txBody>
                    <a:bodyPr/>
                    <a:lstStyle/>
                    <a:p>
                      <a:pPr algn="ctr"/>
                      <a:r>
                        <a:rPr lang="en-US" sz="2000" dirty="0"/>
                        <a:t>Student</a:t>
                      </a:r>
                    </a:p>
                  </a:txBody>
                  <a:tcPr/>
                </a:tc>
                <a:tc>
                  <a:txBody>
                    <a:bodyPr/>
                    <a:lstStyle/>
                    <a:p>
                      <a:pPr algn="ctr"/>
                      <a:r>
                        <a:rPr lang="en-US" sz="2000" dirty="0"/>
                        <a:t>Health Concern</a:t>
                      </a:r>
                    </a:p>
                  </a:txBody>
                  <a:tcPr/>
                </a:tc>
                <a:tc>
                  <a:txBody>
                    <a:bodyPr/>
                    <a:lstStyle/>
                    <a:p>
                      <a:pPr algn="ctr"/>
                      <a:r>
                        <a:rPr lang="en-US" sz="2000" dirty="0"/>
                        <a:t>Room</a:t>
                      </a:r>
                    </a:p>
                  </a:txBody>
                  <a:tcPr/>
                </a:tc>
                <a:tc>
                  <a:txBody>
                    <a:bodyPr/>
                    <a:lstStyle/>
                    <a:p>
                      <a:pPr algn="ctr"/>
                      <a:r>
                        <a:rPr lang="en-US" sz="2000" dirty="0"/>
                        <a:t>Adult Assigned</a:t>
                      </a:r>
                    </a:p>
                  </a:txBody>
                  <a:tcPr/>
                </a:tc>
                <a:tc>
                  <a:txBody>
                    <a:bodyPr/>
                    <a:lstStyle/>
                    <a:p>
                      <a:pPr algn="ctr"/>
                      <a:r>
                        <a:rPr lang="en-US" sz="2000" dirty="0"/>
                        <a:t>Supplies Needed</a:t>
                      </a:r>
                    </a:p>
                  </a:txBody>
                  <a:tcPr/>
                </a:tc>
                <a:tc>
                  <a:txBody>
                    <a:bodyPr/>
                    <a:lstStyle/>
                    <a:p>
                      <a:pPr algn="ctr"/>
                      <a:r>
                        <a:rPr lang="en-US" sz="2000" dirty="0"/>
                        <a:t>Heat Sensitive</a:t>
                      </a:r>
                    </a:p>
                  </a:txBody>
                  <a:tcPr/>
                </a:tc>
                <a:extLst>
                  <a:ext uri="{0D108BD9-81ED-4DB2-BD59-A6C34878D82A}">
                    <a16:rowId xmlns:a16="http://schemas.microsoft.com/office/drawing/2014/main" xmlns="" val="3540781693"/>
                  </a:ext>
                </a:extLst>
              </a:tr>
              <a:tr h="493693">
                <a:tc>
                  <a:txBody>
                    <a:bodyPr/>
                    <a:lstStyle/>
                    <a:p>
                      <a:pPr algn="ctr"/>
                      <a:r>
                        <a:rPr lang="en-US" sz="2000" dirty="0"/>
                        <a:t>A</a:t>
                      </a:r>
                    </a:p>
                  </a:txBody>
                  <a:tcPr/>
                </a:tc>
                <a:tc>
                  <a:txBody>
                    <a:bodyPr/>
                    <a:lstStyle/>
                    <a:p>
                      <a:pPr algn="ctr"/>
                      <a:r>
                        <a:rPr lang="en-US" sz="2000" dirty="0"/>
                        <a:t>Cancer</a:t>
                      </a:r>
                    </a:p>
                  </a:txBody>
                  <a:tcPr/>
                </a:tc>
                <a:tc>
                  <a:txBody>
                    <a:bodyPr/>
                    <a:lstStyle/>
                    <a:p>
                      <a:pPr algn="ctr"/>
                      <a:r>
                        <a:rPr lang="en-US" sz="2000" dirty="0"/>
                        <a:t>3</a:t>
                      </a:r>
                    </a:p>
                  </a:txBody>
                  <a:tcPr/>
                </a:tc>
                <a:tc>
                  <a:txBody>
                    <a:bodyPr/>
                    <a:lstStyle/>
                    <a:p>
                      <a:pPr algn="ctr"/>
                      <a:r>
                        <a:rPr lang="en-US" sz="2000" dirty="0"/>
                        <a:t>aa</a:t>
                      </a:r>
                    </a:p>
                  </a:txBody>
                  <a:tcPr/>
                </a:tc>
                <a:tc>
                  <a:txBody>
                    <a:bodyPr/>
                    <a:lstStyle/>
                    <a:p>
                      <a:pPr algn="ctr"/>
                      <a:r>
                        <a:rPr lang="en-US" sz="2000" dirty="0"/>
                        <a:t>Wheelchair</a:t>
                      </a:r>
                    </a:p>
                  </a:txBody>
                  <a:tcPr/>
                </a:tc>
                <a:tc>
                  <a:txBody>
                    <a:bodyPr/>
                    <a:lstStyle/>
                    <a:p>
                      <a:pPr algn="ctr"/>
                      <a:r>
                        <a:rPr lang="en-US" sz="2000" dirty="0"/>
                        <a:t>Yes</a:t>
                      </a:r>
                    </a:p>
                  </a:txBody>
                  <a:tcPr/>
                </a:tc>
                <a:extLst>
                  <a:ext uri="{0D108BD9-81ED-4DB2-BD59-A6C34878D82A}">
                    <a16:rowId xmlns:a16="http://schemas.microsoft.com/office/drawing/2014/main" xmlns="" val="2836336256"/>
                  </a:ext>
                </a:extLst>
              </a:tr>
              <a:tr h="430218">
                <a:tc>
                  <a:txBody>
                    <a:bodyPr/>
                    <a:lstStyle/>
                    <a:p>
                      <a:pPr algn="ctr"/>
                      <a:r>
                        <a:rPr lang="en-US" sz="2000" dirty="0"/>
                        <a:t>B</a:t>
                      </a:r>
                    </a:p>
                  </a:txBody>
                  <a:tcPr/>
                </a:tc>
                <a:tc>
                  <a:txBody>
                    <a:bodyPr/>
                    <a:lstStyle/>
                    <a:p>
                      <a:pPr algn="ctr"/>
                      <a:r>
                        <a:rPr lang="en-US" sz="2000" dirty="0"/>
                        <a:t>Cerebral Palsy</a:t>
                      </a:r>
                    </a:p>
                  </a:txBody>
                  <a:tcPr/>
                </a:tc>
                <a:tc>
                  <a:txBody>
                    <a:bodyPr/>
                    <a:lstStyle/>
                    <a:p>
                      <a:pPr algn="ctr"/>
                      <a:r>
                        <a:rPr lang="en-US" sz="2000" dirty="0"/>
                        <a:t>255</a:t>
                      </a:r>
                    </a:p>
                  </a:txBody>
                  <a:tcPr/>
                </a:tc>
                <a:tc>
                  <a:txBody>
                    <a:bodyPr/>
                    <a:lstStyle/>
                    <a:p>
                      <a:pPr algn="ctr"/>
                      <a:r>
                        <a:rPr lang="en-US" sz="2000" dirty="0"/>
                        <a:t>bb</a:t>
                      </a:r>
                    </a:p>
                  </a:txBody>
                  <a:tcPr/>
                </a:tc>
                <a:tc>
                  <a:txBody>
                    <a:bodyPr/>
                    <a:lstStyle/>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xmlns="" val="778503942"/>
                  </a:ext>
                </a:extLst>
              </a:tr>
              <a:tr h="379300">
                <a:tc>
                  <a:txBody>
                    <a:bodyPr/>
                    <a:lstStyle/>
                    <a:p>
                      <a:pPr algn="ctr"/>
                      <a:r>
                        <a:rPr lang="en-US" sz="2000" dirty="0"/>
                        <a:t>C</a:t>
                      </a:r>
                    </a:p>
                  </a:txBody>
                  <a:tcPr/>
                </a:tc>
                <a:tc>
                  <a:txBody>
                    <a:bodyPr/>
                    <a:lstStyle/>
                    <a:p>
                      <a:pPr algn="ctr"/>
                      <a:r>
                        <a:rPr lang="en-US" sz="2000" dirty="0"/>
                        <a:t>Cancer</a:t>
                      </a:r>
                    </a:p>
                  </a:txBody>
                  <a:tcPr/>
                </a:tc>
                <a:tc>
                  <a:txBody>
                    <a:bodyPr/>
                    <a:lstStyle/>
                    <a:p>
                      <a:pPr algn="ctr"/>
                      <a:r>
                        <a:rPr lang="en-US" sz="2000" dirty="0"/>
                        <a:t>51</a:t>
                      </a:r>
                    </a:p>
                  </a:txBody>
                  <a:tcPr/>
                </a:tc>
                <a:tc>
                  <a:txBody>
                    <a:bodyPr/>
                    <a:lstStyle/>
                    <a:p>
                      <a:pPr algn="ctr"/>
                      <a:r>
                        <a:rPr lang="en-US" sz="2000" dirty="0"/>
                        <a:t>cc</a:t>
                      </a:r>
                    </a:p>
                  </a:txBody>
                  <a:tcPr/>
                </a:tc>
                <a:tc>
                  <a:txBody>
                    <a:bodyPr/>
                    <a:lstStyle/>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xmlns="" val="822356190"/>
                  </a:ext>
                </a:extLst>
              </a:tr>
              <a:tr h="614600">
                <a:tc>
                  <a:txBody>
                    <a:bodyPr/>
                    <a:lstStyle/>
                    <a:p>
                      <a:pPr algn="ctr"/>
                      <a:r>
                        <a:rPr lang="en-US" sz="2000" dirty="0"/>
                        <a:t>D</a:t>
                      </a:r>
                    </a:p>
                  </a:txBody>
                  <a:tcPr/>
                </a:tc>
                <a:tc>
                  <a:txBody>
                    <a:bodyPr/>
                    <a:lstStyle/>
                    <a:p>
                      <a:pPr algn="ctr"/>
                      <a:r>
                        <a:rPr lang="en-US" sz="2000" dirty="0"/>
                        <a:t>Cerebral</a:t>
                      </a:r>
                      <a:r>
                        <a:rPr lang="en-US" sz="2000" baseline="0" dirty="0"/>
                        <a:t> </a:t>
                      </a:r>
                      <a:r>
                        <a:rPr lang="en-US" sz="2000" dirty="0"/>
                        <a:t>Palsy</a:t>
                      </a:r>
                    </a:p>
                  </a:txBody>
                  <a:tcPr/>
                </a:tc>
                <a:tc>
                  <a:txBody>
                    <a:bodyPr/>
                    <a:lstStyle/>
                    <a:p>
                      <a:pPr algn="ctr"/>
                      <a:r>
                        <a:rPr lang="en-US" sz="2000" dirty="0"/>
                        <a:t>33</a:t>
                      </a:r>
                    </a:p>
                  </a:txBody>
                  <a:tcPr/>
                </a:tc>
                <a:tc>
                  <a:txBody>
                    <a:bodyPr/>
                    <a:lstStyle/>
                    <a:p>
                      <a:pPr algn="ctr"/>
                      <a:r>
                        <a:rPr lang="en-US" sz="2000" dirty="0"/>
                        <a:t>dd</a:t>
                      </a:r>
                    </a:p>
                  </a:txBody>
                  <a:tcPr/>
                </a:tc>
                <a:tc>
                  <a:txBody>
                    <a:bodyPr/>
                    <a:lstStyle/>
                    <a:p>
                      <a:pPr algn="ctr"/>
                      <a:r>
                        <a:rPr lang="en-US" sz="2000" dirty="0"/>
                        <a:t>Wheelchair</a:t>
                      </a:r>
                    </a:p>
                  </a:txBody>
                  <a:tcPr/>
                </a:tc>
                <a:tc>
                  <a:txBody>
                    <a:bodyPr/>
                    <a:lstStyle/>
                    <a:p>
                      <a:pPr algn="ctr"/>
                      <a:r>
                        <a:rPr lang="en-US" sz="2000" dirty="0"/>
                        <a:t>No</a:t>
                      </a:r>
                    </a:p>
                  </a:txBody>
                  <a:tcPr/>
                </a:tc>
                <a:extLst>
                  <a:ext uri="{0D108BD9-81ED-4DB2-BD59-A6C34878D82A}">
                    <a16:rowId xmlns:a16="http://schemas.microsoft.com/office/drawing/2014/main" xmlns="" val="2835441921"/>
                  </a:ext>
                </a:extLst>
              </a:tr>
              <a:tr h="614600">
                <a:tc>
                  <a:txBody>
                    <a:bodyPr/>
                    <a:lstStyle/>
                    <a:p>
                      <a:pPr algn="ctr"/>
                      <a:r>
                        <a:rPr lang="en-US" sz="2000" dirty="0"/>
                        <a:t>E</a:t>
                      </a:r>
                    </a:p>
                  </a:txBody>
                  <a:tcPr/>
                </a:tc>
                <a:tc>
                  <a:txBody>
                    <a:bodyPr/>
                    <a:lstStyle/>
                    <a:p>
                      <a:pPr algn="ctr"/>
                      <a:r>
                        <a:rPr lang="en-US" sz="2000" dirty="0"/>
                        <a:t>Vision Impaired</a:t>
                      </a:r>
                    </a:p>
                  </a:txBody>
                  <a:tcPr/>
                </a:tc>
                <a:tc>
                  <a:txBody>
                    <a:bodyPr/>
                    <a:lstStyle/>
                    <a:p>
                      <a:pPr algn="ctr"/>
                      <a:r>
                        <a:rPr lang="en-US" sz="2000" dirty="0"/>
                        <a:t>341</a:t>
                      </a:r>
                    </a:p>
                  </a:txBody>
                  <a:tcPr/>
                </a:tc>
                <a:tc>
                  <a:txBody>
                    <a:bodyPr/>
                    <a:lstStyle/>
                    <a:p>
                      <a:pPr algn="ctr"/>
                      <a:r>
                        <a:rPr lang="en-US" sz="2000" dirty="0"/>
                        <a:t>ee</a:t>
                      </a:r>
                    </a:p>
                  </a:txBody>
                  <a:tcPr/>
                </a:tc>
                <a:tc>
                  <a:txBody>
                    <a:bodyPr/>
                    <a:lstStyle/>
                    <a:p>
                      <a:pPr algn="ctr"/>
                      <a:endParaRPr lang="en-US" sz="2000" dirty="0"/>
                    </a:p>
                  </a:txBody>
                  <a:tcPr/>
                </a:tc>
                <a:tc>
                  <a:txBody>
                    <a:bodyPr/>
                    <a:lstStyle/>
                    <a:p>
                      <a:pPr algn="ctr"/>
                      <a:r>
                        <a:rPr lang="en-US" sz="2000" dirty="0"/>
                        <a:t>No</a:t>
                      </a:r>
                    </a:p>
                  </a:txBody>
                  <a:tcPr/>
                </a:tc>
                <a:extLst>
                  <a:ext uri="{0D108BD9-81ED-4DB2-BD59-A6C34878D82A}">
                    <a16:rowId xmlns:a16="http://schemas.microsoft.com/office/drawing/2014/main" xmlns="" val="2140016545"/>
                  </a:ext>
                </a:extLst>
              </a:tr>
              <a:tr h="379300">
                <a:tc>
                  <a:txBody>
                    <a:bodyPr/>
                    <a:lstStyle/>
                    <a:p>
                      <a:pPr algn="ctr"/>
                      <a:r>
                        <a:rPr lang="en-US" sz="2000" dirty="0"/>
                        <a:t>F</a:t>
                      </a:r>
                    </a:p>
                  </a:txBody>
                  <a:tcPr/>
                </a:tc>
                <a:tc>
                  <a:txBody>
                    <a:bodyPr/>
                    <a:lstStyle/>
                    <a:p>
                      <a:pPr algn="ctr"/>
                      <a:r>
                        <a:rPr lang="en-US" sz="2000" dirty="0"/>
                        <a:t>Asthma</a:t>
                      </a:r>
                    </a:p>
                  </a:txBody>
                  <a:tcPr/>
                </a:tc>
                <a:tc>
                  <a:txBody>
                    <a:bodyPr/>
                    <a:lstStyle/>
                    <a:p>
                      <a:pPr algn="ctr"/>
                      <a:r>
                        <a:rPr lang="en-US" sz="2000" dirty="0"/>
                        <a:t>61</a:t>
                      </a:r>
                    </a:p>
                  </a:txBody>
                  <a:tcPr/>
                </a:tc>
                <a:tc>
                  <a:txBody>
                    <a:bodyPr/>
                    <a:lstStyle/>
                    <a:p>
                      <a:pPr algn="ctr"/>
                      <a:r>
                        <a:rPr lang="en-US" sz="2000" dirty="0"/>
                        <a:t>gg</a:t>
                      </a:r>
                    </a:p>
                  </a:txBody>
                  <a:tcPr/>
                </a:tc>
                <a:tc>
                  <a:txBody>
                    <a:bodyPr/>
                    <a:lstStyle/>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xmlns="" val="3161154394"/>
                  </a:ext>
                </a:extLst>
              </a:tr>
              <a:tr h="430218">
                <a:tc>
                  <a:txBody>
                    <a:bodyPr/>
                    <a:lstStyle/>
                    <a:p>
                      <a:pPr algn="ctr"/>
                      <a:r>
                        <a:rPr lang="en-US" sz="2000" dirty="0"/>
                        <a:t>G</a:t>
                      </a:r>
                    </a:p>
                  </a:txBody>
                  <a:tcPr/>
                </a:tc>
                <a:tc>
                  <a:txBody>
                    <a:bodyPr/>
                    <a:lstStyle/>
                    <a:p>
                      <a:pPr algn="ctr"/>
                      <a:r>
                        <a:rPr lang="en-US" sz="2000" dirty="0"/>
                        <a:t>No Heat</a:t>
                      </a:r>
                      <a:r>
                        <a:rPr lang="en-US" sz="2000" baseline="0" dirty="0"/>
                        <a:t> &gt; 90</a:t>
                      </a:r>
                      <a:endParaRPr lang="en-US" sz="2000" dirty="0"/>
                    </a:p>
                  </a:txBody>
                  <a:tcPr/>
                </a:tc>
                <a:tc>
                  <a:txBody>
                    <a:bodyPr/>
                    <a:lstStyle/>
                    <a:p>
                      <a:pPr algn="ctr"/>
                      <a:r>
                        <a:rPr lang="en-US" sz="2000" dirty="0"/>
                        <a:t>61</a:t>
                      </a:r>
                    </a:p>
                  </a:txBody>
                  <a:tcPr/>
                </a:tc>
                <a:tc>
                  <a:txBody>
                    <a:bodyPr/>
                    <a:lstStyle/>
                    <a:p>
                      <a:pPr algn="ctr"/>
                      <a:r>
                        <a:rPr lang="en-US" sz="2000" dirty="0"/>
                        <a:t>hh</a:t>
                      </a:r>
                    </a:p>
                  </a:txBody>
                  <a:tcPr/>
                </a:tc>
                <a:tc>
                  <a:txBody>
                    <a:bodyPr/>
                    <a:lstStyle/>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xmlns="" val="2059061937"/>
                  </a:ext>
                </a:extLst>
              </a:tr>
            </a:tbl>
          </a:graphicData>
        </a:graphic>
      </p:graphicFrame>
    </p:spTree>
    <p:extLst>
      <p:ext uri="{BB962C8B-B14F-4D97-AF65-F5344CB8AC3E}">
        <p14:creationId xmlns:p14="http://schemas.microsoft.com/office/powerpoint/2010/main" val="2624249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err="1">
                <a:solidFill>
                  <a:schemeClr val="tx1"/>
                </a:solidFill>
                <a:latin typeface="Arial" panose="020B0604020202020204" pitchFamily="34" charset="0"/>
                <a:cs typeface="Arial" panose="020B0604020202020204" pitchFamily="34" charset="0"/>
              </a:rPr>
              <a:t>Datacast</a:t>
            </a:r>
            <a:r>
              <a:rPr lang="en-US" sz="4000" dirty="0">
                <a:solidFill>
                  <a:schemeClr val="tx1"/>
                </a:solidFill>
                <a:latin typeface="Arial" panose="020B0604020202020204" pitchFamily="34" charset="0"/>
                <a:cs typeface="Arial" panose="020B0604020202020204" pitchFamily="34" charset="0"/>
              </a:rPr>
              <a:t> to Police Car</a:t>
            </a:r>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537989" y="2000816"/>
            <a:ext cx="6592625" cy="4438084"/>
          </a:xfrm>
          <a:noFill/>
        </p:spPr>
      </p:pic>
    </p:spTree>
    <p:extLst>
      <p:ext uri="{BB962C8B-B14F-4D97-AF65-F5344CB8AC3E}">
        <p14:creationId xmlns:p14="http://schemas.microsoft.com/office/powerpoint/2010/main" val="40823682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63101" y="1362764"/>
            <a:ext cx="7315200" cy="1181878"/>
          </a:xfrm>
        </p:spPr>
        <p:txBody>
          <a:bodyPr>
            <a:normAutofit/>
          </a:bodyPr>
          <a:lstStyle/>
          <a:p>
            <a:r>
              <a:rPr lang="en-US" sz="4000" dirty="0">
                <a:solidFill>
                  <a:schemeClr val="tx1"/>
                </a:solidFill>
                <a:latin typeface="Arial" panose="020B0604020202020204" pitchFamily="34" charset="0"/>
                <a:cs typeface="Arial" panose="020B0604020202020204" pitchFamily="34" charset="0"/>
              </a:rPr>
              <a:t>Doing Well by Doing Good</a:t>
            </a:r>
            <a:br>
              <a:rPr lang="en-US" sz="4000" dirty="0">
                <a:solidFill>
                  <a:schemeClr val="tx1"/>
                </a:solidFill>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Datacasting</a:t>
            </a:r>
          </a:p>
        </p:txBody>
      </p:sp>
      <p:graphicFrame>
        <p:nvGraphicFramePr>
          <p:cNvPr id="4" name="Table 3"/>
          <p:cNvGraphicFramePr>
            <a:graphicFrameLocks noGrp="1"/>
          </p:cNvGraphicFramePr>
          <p:nvPr>
            <p:extLst/>
          </p:nvPr>
        </p:nvGraphicFramePr>
        <p:xfrm>
          <a:off x="1763101" y="2544643"/>
          <a:ext cx="8532366" cy="4007429"/>
        </p:xfrm>
        <a:graphic>
          <a:graphicData uri="http://schemas.openxmlformats.org/drawingml/2006/table">
            <a:tbl>
              <a:tblPr firstRow="1" bandRow="1">
                <a:tableStyleId>{7DF18680-E054-41AD-8BC1-D1AEF772440D}</a:tableStyleId>
              </a:tblPr>
              <a:tblGrid>
                <a:gridCol w="4919921">
                  <a:extLst>
                    <a:ext uri="{9D8B030D-6E8A-4147-A177-3AD203B41FA5}">
                      <a16:colId xmlns:a16="http://schemas.microsoft.com/office/drawing/2014/main" xmlns="" val="1128226695"/>
                    </a:ext>
                  </a:extLst>
                </a:gridCol>
                <a:gridCol w="2133600">
                  <a:extLst>
                    <a:ext uri="{9D8B030D-6E8A-4147-A177-3AD203B41FA5}">
                      <a16:colId xmlns:a16="http://schemas.microsoft.com/office/drawing/2014/main" xmlns="" val="634067570"/>
                    </a:ext>
                  </a:extLst>
                </a:gridCol>
                <a:gridCol w="1478845">
                  <a:extLst>
                    <a:ext uri="{9D8B030D-6E8A-4147-A177-3AD203B41FA5}">
                      <a16:colId xmlns:a16="http://schemas.microsoft.com/office/drawing/2014/main" xmlns="" val="3673304937"/>
                    </a:ext>
                  </a:extLst>
                </a:gridCol>
              </a:tblGrid>
              <a:tr h="503358">
                <a:tc>
                  <a:txBody>
                    <a:bodyPr/>
                    <a:lstStyle/>
                    <a:p>
                      <a:pPr algn="ctr"/>
                      <a:r>
                        <a:rPr lang="en-US" sz="2800" dirty="0"/>
                        <a:t>Grant/Funding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Dollars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06195304"/>
                  </a:ext>
                </a:extLst>
              </a:tr>
              <a:tr h="538353">
                <a:tc>
                  <a:txBody>
                    <a:bodyPr/>
                    <a:lstStyle/>
                    <a:p>
                      <a:pPr algn="ctr"/>
                      <a:r>
                        <a:rPr lang="en-US" sz="2800" dirty="0"/>
                        <a:t>Support Staff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$150,500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Annual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47560966"/>
                  </a:ext>
                </a:extLst>
              </a:tr>
              <a:tr h="508000">
                <a:tc>
                  <a:txBody>
                    <a:bodyPr/>
                    <a:lstStyle/>
                    <a:p>
                      <a:pPr algn="ctr"/>
                      <a:r>
                        <a:rPr lang="en-US" sz="2800" dirty="0"/>
                        <a:t>DOJ Grant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$321,107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2010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84432254"/>
                  </a:ext>
                </a:extLst>
              </a:tr>
              <a:tr h="542996">
                <a:tc>
                  <a:txBody>
                    <a:bodyPr/>
                    <a:lstStyle/>
                    <a:p>
                      <a:pPr algn="ctr"/>
                      <a:r>
                        <a:rPr lang="en-US" sz="2800" dirty="0"/>
                        <a:t>CPB Datacasting Capital Grant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$89,539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37515524"/>
                  </a:ext>
                </a:extLst>
              </a:tr>
              <a:tr h="736149">
                <a:tc>
                  <a:txBody>
                    <a:bodyPr/>
                    <a:lstStyle/>
                    <a:p>
                      <a:pPr algn="ctr"/>
                      <a:r>
                        <a:rPr lang="en-US" sz="2800" dirty="0"/>
                        <a:t>CCSD Capital Equipment Donation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$210,000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40184765"/>
                  </a:ext>
                </a:extLst>
              </a:tr>
              <a:tr h="736149">
                <a:tc>
                  <a:txBody>
                    <a:bodyPr/>
                    <a:lstStyle/>
                    <a:p>
                      <a:pPr algn="ctr"/>
                      <a:r>
                        <a:rPr lang="en-US" sz="2800" dirty="0"/>
                        <a:t>CCSD Capital Equipment Donation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$292,000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2611428"/>
                  </a:ext>
                </a:extLst>
              </a:tr>
            </a:tbl>
          </a:graphicData>
        </a:graphic>
      </p:graphicFrame>
    </p:spTree>
    <p:extLst>
      <p:ext uri="{BB962C8B-B14F-4D97-AF65-F5344CB8AC3E}">
        <p14:creationId xmlns:p14="http://schemas.microsoft.com/office/powerpoint/2010/main" val="14279287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solidFill>
                  <a:schemeClr val="tx1"/>
                </a:solidFill>
                <a:latin typeface="Arial" panose="020B0604020202020204" pitchFamily="34" charset="0"/>
                <a:cs typeface="Arial" panose="020B0604020202020204" pitchFamily="34" charset="0"/>
              </a:rPr>
              <a:t>Great Recession  </a:t>
            </a:r>
          </a:p>
        </p:txBody>
      </p:sp>
      <p:graphicFrame>
        <p:nvGraphicFramePr>
          <p:cNvPr id="8" name="Chart 7"/>
          <p:cNvGraphicFramePr>
            <a:graphicFrameLocks/>
          </p:cNvGraphicFramePr>
          <p:nvPr>
            <p:extLst/>
          </p:nvPr>
        </p:nvGraphicFramePr>
        <p:xfrm>
          <a:off x="1879600" y="2015067"/>
          <a:ext cx="8517467" cy="45099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4859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77592" y="2337284"/>
            <a:ext cx="8229588" cy="3474720"/>
          </a:xfrm>
        </p:spPr>
        <p:txBody>
          <a:bodyPr>
            <a:normAutofit fontScale="92500" lnSpcReduction="20000"/>
          </a:bodyPr>
          <a:lstStyle/>
          <a:p>
            <a:r>
              <a:rPr lang="en-US" sz="2800" dirty="0">
                <a:solidFill>
                  <a:schemeClr val="tx1"/>
                </a:solidFill>
              </a:rPr>
              <a:t>Vegas PBS offering GED &amp; </a:t>
            </a:r>
            <a:r>
              <a:rPr lang="en-US" sz="2800" dirty="0" err="1">
                <a:solidFill>
                  <a:schemeClr val="tx1"/>
                </a:solidFill>
              </a:rPr>
              <a:t>TeacherLine</a:t>
            </a:r>
            <a:r>
              <a:rPr lang="en-US" sz="2800" dirty="0">
                <a:solidFill>
                  <a:schemeClr val="tx1"/>
                </a:solidFill>
              </a:rPr>
              <a:t/>
            </a:r>
            <a:br>
              <a:rPr lang="en-US" sz="2800" dirty="0">
                <a:solidFill>
                  <a:schemeClr val="tx1"/>
                </a:solidFill>
              </a:rPr>
            </a:br>
            <a:endParaRPr lang="en-US" sz="2800" dirty="0">
              <a:solidFill>
                <a:schemeClr val="tx1"/>
              </a:solidFill>
            </a:endParaRPr>
          </a:p>
          <a:p>
            <a:r>
              <a:rPr lang="en-US" sz="2800" dirty="0">
                <a:solidFill>
                  <a:schemeClr val="tx1"/>
                </a:solidFill>
              </a:rPr>
              <a:t>Existing online high school courseware</a:t>
            </a:r>
            <a:br>
              <a:rPr lang="en-US" sz="2800" dirty="0">
                <a:solidFill>
                  <a:schemeClr val="tx1"/>
                </a:solidFill>
              </a:rPr>
            </a:br>
            <a:endParaRPr lang="en-US" sz="2800" dirty="0">
              <a:solidFill>
                <a:schemeClr val="tx1"/>
              </a:solidFill>
            </a:endParaRPr>
          </a:p>
          <a:p>
            <a:r>
              <a:rPr lang="en-US" sz="2800" dirty="0">
                <a:solidFill>
                  <a:schemeClr val="tx1"/>
                </a:solidFill>
              </a:rPr>
              <a:t>Learning Management System experience</a:t>
            </a:r>
            <a:br>
              <a:rPr lang="en-US" sz="2800" dirty="0">
                <a:solidFill>
                  <a:schemeClr val="tx1"/>
                </a:solidFill>
              </a:rPr>
            </a:br>
            <a:endParaRPr lang="en-US" sz="2800" dirty="0">
              <a:solidFill>
                <a:schemeClr val="tx1"/>
              </a:solidFill>
            </a:endParaRPr>
          </a:p>
          <a:p>
            <a:r>
              <a:rPr lang="en-US" sz="2800" dirty="0">
                <a:solidFill>
                  <a:schemeClr val="tx1"/>
                </a:solidFill>
              </a:rPr>
              <a:t>Broadcast marketing</a:t>
            </a:r>
            <a:br>
              <a:rPr lang="en-US" sz="2800" dirty="0">
                <a:solidFill>
                  <a:schemeClr val="tx1"/>
                </a:solidFill>
              </a:rPr>
            </a:br>
            <a:endParaRPr lang="en-US" sz="2800" dirty="0">
              <a:solidFill>
                <a:schemeClr val="tx1"/>
              </a:solidFill>
            </a:endParaRPr>
          </a:p>
          <a:p>
            <a:r>
              <a:rPr lang="en-US" sz="2800" dirty="0">
                <a:solidFill>
                  <a:schemeClr val="tx1"/>
                </a:solidFill>
              </a:rPr>
              <a:t>Hired training expert </a:t>
            </a:r>
            <a:br>
              <a:rPr lang="en-US" sz="2800" dirty="0">
                <a:solidFill>
                  <a:schemeClr val="tx1"/>
                </a:solidFill>
              </a:rPr>
            </a:br>
            <a:endParaRPr lang="en-US" sz="2800" dirty="0">
              <a:solidFill>
                <a:schemeClr val="tx1"/>
              </a:solidFill>
            </a:endParaRPr>
          </a:p>
          <a:p>
            <a:r>
              <a:rPr lang="en-US" sz="2800" dirty="0">
                <a:solidFill>
                  <a:schemeClr val="tx1"/>
                </a:solidFill>
              </a:rPr>
              <a:t>Invested $350,000</a:t>
            </a:r>
          </a:p>
        </p:txBody>
      </p:sp>
      <p:sp>
        <p:nvSpPr>
          <p:cNvPr id="3" name="Title 2"/>
          <p:cNvSpPr>
            <a:spLocks noGrp="1"/>
          </p:cNvSpPr>
          <p:nvPr>
            <p:ph type="title"/>
          </p:nvPr>
        </p:nvSpPr>
        <p:spPr/>
        <p:txBody>
          <a:bodyPr>
            <a:normAutofit/>
          </a:bodyPr>
          <a:lstStyle/>
          <a:p>
            <a:r>
              <a:rPr lang="en-US" sz="4000" dirty="0">
                <a:solidFill>
                  <a:schemeClr val="tx1"/>
                </a:solidFill>
                <a:latin typeface="Arial" panose="020B0604020202020204" pitchFamily="34" charset="0"/>
                <a:cs typeface="Arial" panose="020B0604020202020204" pitchFamily="34" charset="0"/>
              </a:rPr>
              <a:t>Station Capacity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8155" y="4184150"/>
            <a:ext cx="3790507" cy="2517576"/>
          </a:xfrm>
          <a:prstGeom prst="rect">
            <a:avLst/>
          </a:prstGeom>
        </p:spPr>
      </p:pic>
    </p:spTree>
    <p:extLst>
      <p:ext uri="{BB962C8B-B14F-4D97-AF65-F5344CB8AC3E}">
        <p14:creationId xmlns:p14="http://schemas.microsoft.com/office/powerpoint/2010/main" val="2016422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1" y="2299839"/>
            <a:ext cx="8477757" cy="4389120"/>
          </a:xfrm>
        </p:spPr>
        <p:txBody>
          <a:bodyPr>
            <a:noAutofit/>
          </a:bodyPr>
          <a:lstStyle/>
          <a:p>
            <a:pPr>
              <a:lnSpc>
                <a:spcPts val="2000"/>
              </a:lnSpc>
              <a:spcBef>
                <a:spcPts val="150"/>
              </a:spcBef>
            </a:pPr>
            <a:r>
              <a:rPr lang="en-US" sz="2600" dirty="0">
                <a:solidFill>
                  <a:schemeClr val="tx1"/>
                </a:solidFill>
              </a:rPr>
              <a:t>Certified Electronic Health Records Specialist</a:t>
            </a:r>
            <a:br>
              <a:rPr lang="en-US" sz="2600" dirty="0">
                <a:solidFill>
                  <a:schemeClr val="tx1"/>
                </a:solidFill>
              </a:rPr>
            </a:br>
            <a:endParaRPr lang="en-US" sz="2600" dirty="0">
              <a:solidFill>
                <a:schemeClr val="tx1"/>
              </a:solidFill>
            </a:endParaRPr>
          </a:p>
          <a:p>
            <a:pPr>
              <a:lnSpc>
                <a:spcPts val="2000"/>
              </a:lnSpc>
              <a:spcBef>
                <a:spcPts val="150"/>
              </a:spcBef>
            </a:pPr>
            <a:r>
              <a:rPr lang="en-US" sz="2600" dirty="0">
                <a:solidFill>
                  <a:schemeClr val="tx1"/>
                </a:solidFill>
              </a:rPr>
              <a:t>Cisco Certified Network Professional</a:t>
            </a:r>
            <a:br>
              <a:rPr lang="en-US" sz="2600" dirty="0">
                <a:solidFill>
                  <a:schemeClr val="tx1"/>
                </a:solidFill>
              </a:rPr>
            </a:br>
            <a:endParaRPr lang="en-US" sz="2600" dirty="0">
              <a:solidFill>
                <a:schemeClr val="tx1"/>
              </a:solidFill>
            </a:endParaRPr>
          </a:p>
          <a:p>
            <a:pPr>
              <a:lnSpc>
                <a:spcPts val="2000"/>
              </a:lnSpc>
              <a:spcBef>
                <a:spcPts val="150"/>
              </a:spcBef>
            </a:pPr>
            <a:r>
              <a:rPr lang="en-US" sz="2600" dirty="0">
                <a:solidFill>
                  <a:schemeClr val="tx1"/>
                </a:solidFill>
              </a:rPr>
              <a:t>CompTIA™ A+ Certification Training</a:t>
            </a:r>
            <a:br>
              <a:rPr lang="en-US" sz="2600" dirty="0">
                <a:solidFill>
                  <a:schemeClr val="tx1"/>
                </a:solidFill>
              </a:rPr>
            </a:br>
            <a:endParaRPr lang="en-US" sz="2600" dirty="0">
              <a:solidFill>
                <a:schemeClr val="tx1"/>
              </a:solidFill>
            </a:endParaRPr>
          </a:p>
          <a:p>
            <a:pPr>
              <a:lnSpc>
                <a:spcPts val="2000"/>
              </a:lnSpc>
              <a:spcBef>
                <a:spcPts val="150"/>
              </a:spcBef>
            </a:pPr>
            <a:r>
              <a:rPr lang="en-US" sz="2600" dirty="0">
                <a:solidFill>
                  <a:schemeClr val="tx1"/>
                </a:solidFill>
              </a:rPr>
              <a:t>Certified Green Supply Chain Professional</a:t>
            </a:r>
          </a:p>
          <a:p>
            <a:pPr>
              <a:lnSpc>
                <a:spcPts val="2000"/>
              </a:lnSpc>
              <a:spcBef>
                <a:spcPts val="150"/>
              </a:spcBef>
            </a:pPr>
            <a:endParaRPr lang="en-US" sz="2600" dirty="0">
              <a:solidFill>
                <a:schemeClr val="tx1"/>
              </a:solidFill>
            </a:endParaRPr>
          </a:p>
          <a:p>
            <a:pPr>
              <a:lnSpc>
                <a:spcPts val="2000"/>
              </a:lnSpc>
              <a:spcBef>
                <a:spcPts val="150"/>
              </a:spcBef>
            </a:pPr>
            <a:r>
              <a:rPr lang="en-US" sz="2600" dirty="0">
                <a:solidFill>
                  <a:schemeClr val="tx1"/>
                </a:solidFill>
              </a:rPr>
              <a:t>Professional Bookkeeping with </a:t>
            </a:r>
            <a:r>
              <a:rPr lang="en-US" sz="2600" dirty="0" err="1">
                <a:solidFill>
                  <a:schemeClr val="tx1"/>
                </a:solidFill>
              </a:rPr>
              <a:t>Quickbooks</a:t>
            </a:r>
            <a:r>
              <a:rPr lang="en-US" sz="2600" dirty="0">
                <a:solidFill>
                  <a:schemeClr val="tx1"/>
                </a:solidFill>
              </a:rPr>
              <a:t/>
            </a:r>
            <a:br>
              <a:rPr lang="en-US" sz="2600" dirty="0">
                <a:solidFill>
                  <a:schemeClr val="tx1"/>
                </a:solidFill>
              </a:rPr>
            </a:br>
            <a:endParaRPr lang="en-US" sz="2600" dirty="0">
              <a:solidFill>
                <a:schemeClr val="tx1"/>
              </a:solidFill>
            </a:endParaRPr>
          </a:p>
          <a:p>
            <a:pPr>
              <a:lnSpc>
                <a:spcPts val="2000"/>
              </a:lnSpc>
              <a:spcBef>
                <a:spcPts val="150"/>
              </a:spcBef>
            </a:pPr>
            <a:r>
              <a:rPr lang="en-US" sz="2600" dirty="0">
                <a:solidFill>
                  <a:schemeClr val="tx1"/>
                </a:solidFill>
              </a:rPr>
              <a:t>Veterinary Assistant</a:t>
            </a:r>
            <a:br>
              <a:rPr lang="en-US" sz="2600" dirty="0">
                <a:solidFill>
                  <a:schemeClr val="tx1"/>
                </a:solidFill>
              </a:rPr>
            </a:br>
            <a:endParaRPr lang="en-US" sz="2600" dirty="0">
              <a:solidFill>
                <a:schemeClr val="tx1"/>
              </a:solidFill>
            </a:endParaRPr>
          </a:p>
          <a:p>
            <a:pPr>
              <a:lnSpc>
                <a:spcPts val="2000"/>
              </a:lnSpc>
              <a:spcBef>
                <a:spcPts val="150"/>
              </a:spcBef>
            </a:pPr>
            <a:r>
              <a:rPr lang="en-US" sz="2600" dirty="0">
                <a:solidFill>
                  <a:schemeClr val="tx1"/>
                </a:solidFill>
              </a:rPr>
              <a:t>Pharmacy Technician</a:t>
            </a:r>
          </a:p>
          <a:p>
            <a:pPr marL="0" indent="0">
              <a:spcBef>
                <a:spcPts val="150"/>
              </a:spcBef>
              <a:buNone/>
            </a:pPr>
            <a:r>
              <a:rPr lang="en-US" sz="2600" dirty="0">
                <a:solidFill>
                  <a:schemeClr val="tx1"/>
                </a:solidFill>
              </a:rPr>
              <a:t/>
            </a:r>
            <a:br>
              <a:rPr lang="en-US" sz="2600" dirty="0">
                <a:solidFill>
                  <a:schemeClr val="tx1"/>
                </a:solidFill>
              </a:rPr>
            </a:br>
            <a:endParaRPr lang="en-US" sz="2600" dirty="0">
              <a:solidFill>
                <a:schemeClr val="tx1"/>
              </a:solidFill>
            </a:endParaRPr>
          </a:p>
          <a:p>
            <a:endParaRPr lang="en-US" sz="2500" dirty="0">
              <a:solidFill>
                <a:schemeClr val="tx1"/>
              </a:solidFill>
            </a:endParaRPr>
          </a:p>
          <a:p>
            <a:endParaRPr lang="en-US" sz="2500" dirty="0">
              <a:solidFill>
                <a:schemeClr val="tx1"/>
              </a:solidFill>
            </a:endParaRPr>
          </a:p>
        </p:txBody>
      </p:sp>
      <p:sp>
        <p:nvSpPr>
          <p:cNvPr id="3" name="Title 2"/>
          <p:cNvSpPr>
            <a:spLocks noGrp="1"/>
          </p:cNvSpPr>
          <p:nvPr>
            <p:ph type="title"/>
          </p:nvPr>
        </p:nvSpPr>
        <p:spPr>
          <a:xfrm>
            <a:off x="1981200" y="852754"/>
            <a:ext cx="7512756" cy="1143000"/>
          </a:xfrm>
        </p:spPr>
        <p:txBody>
          <a:bodyPr>
            <a:normAutofit fontScale="90000"/>
          </a:bodyPr>
          <a:lstStyle/>
          <a:p>
            <a:r>
              <a:rPr lang="en-US" sz="4000" dirty="0">
                <a:solidFill>
                  <a:schemeClr val="tx1"/>
                </a:solidFill>
              </a:rPr>
              <a:t/>
            </a:r>
            <a:br>
              <a:rPr lang="en-US" sz="4000" dirty="0">
                <a:solidFill>
                  <a:schemeClr val="tx1"/>
                </a:solidFill>
              </a:rPr>
            </a:br>
            <a:r>
              <a:rPr lang="en-US" sz="4000" dirty="0">
                <a:solidFill>
                  <a:schemeClr val="tx1"/>
                </a:solidFill>
              </a:rPr>
              <a:t/>
            </a:r>
            <a:br>
              <a:rPr lang="en-US" sz="4000" dirty="0">
                <a:solidFill>
                  <a:schemeClr val="tx1"/>
                </a:solidFill>
              </a:rPr>
            </a:br>
            <a:r>
              <a:rPr lang="en-US" dirty="0">
                <a:solidFill>
                  <a:schemeClr val="tx1"/>
                </a:solidFill>
                <a:latin typeface="Arial" panose="020B0604020202020204" pitchFamily="34" charset="0"/>
                <a:cs typeface="Arial" panose="020B0604020202020204" pitchFamily="34" charset="0"/>
              </a:rPr>
              <a:t>Certificate Program  Examples</a:t>
            </a:r>
            <a:r>
              <a:rPr lang="en-US" sz="4000" dirty="0">
                <a:solidFill>
                  <a:schemeClr val="tx1"/>
                </a:solidFill>
              </a:rPr>
              <a:t/>
            </a:r>
            <a:br>
              <a:rPr lang="en-US" sz="4000" dirty="0">
                <a:solidFill>
                  <a:schemeClr val="tx1"/>
                </a:solidFill>
              </a:rPr>
            </a:br>
            <a:endParaRPr lang="en-US" sz="4000" dirty="0">
              <a:solidFill>
                <a:schemeClr val="tx1"/>
              </a:solidFill>
            </a:endParaRP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7579" y="4979959"/>
            <a:ext cx="4690925" cy="1221793"/>
          </a:xfrm>
          <a:prstGeom prst="rect">
            <a:avLst/>
          </a:prstGeom>
        </p:spPr>
      </p:pic>
    </p:spTree>
    <p:extLst>
      <p:ext uri="{BB962C8B-B14F-4D97-AF65-F5344CB8AC3E}">
        <p14:creationId xmlns:p14="http://schemas.microsoft.com/office/powerpoint/2010/main" val="39250776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098764" y="1960230"/>
            <a:ext cx="1760033" cy="1056020"/>
          </a:xfrm>
        </p:spPr>
      </p:pic>
      <p:sp>
        <p:nvSpPr>
          <p:cNvPr id="3" name="Title 2"/>
          <p:cNvSpPr>
            <a:spLocks noGrp="1"/>
          </p:cNvSpPr>
          <p:nvPr>
            <p:ph type="title"/>
          </p:nvPr>
        </p:nvSpPr>
        <p:spPr/>
        <p:txBody>
          <a:bodyPr>
            <a:normAutofit/>
          </a:bodyPr>
          <a:lstStyle/>
          <a:p>
            <a:r>
              <a:rPr lang="en-US" sz="4000" dirty="0">
                <a:solidFill>
                  <a:schemeClr val="tx1"/>
                </a:solidFill>
                <a:latin typeface="Arial" panose="020B0604020202020204" pitchFamily="34" charset="0"/>
                <a:cs typeface="Arial" panose="020B0604020202020204" pitchFamily="34" charset="0"/>
              </a:rPr>
              <a:t>Partners Enlisted</a:t>
            </a:r>
          </a:p>
        </p:txBody>
      </p:sp>
      <p:pic>
        <p:nvPicPr>
          <p:cNvPr id="5" name="Picture 4"/>
          <p:cNvPicPr>
            <a:picLocks noChangeAspect="1"/>
          </p:cNvPicPr>
          <p:nvPr/>
        </p:nvPicPr>
        <p:blipFill>
          <a:blip r:embed="rId4"/>
          <a:stretch>
            <a:fillRect/>
          </a:stretch>
        </p:blipFill>
        <p:spPr>
          <a:xfrm>
            <a:off x="4410148" y="2037390"/>
            <a:ext cx="2032000" cy="9017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98764" y="3211537"/>
            <a:ext cx="1134591" cy="1435395"/>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97350" y="3228120"/>
            <a:ext cx="3902149" cy="444889"/>
          </a:xfrm>
          <a:prstGeom prst="rect">
            <a:avLst/>
          </a:prstGeom>
        </p:spPr>
      </p:pic>
      <p:pic>
        <p:nvPicPr>
          <p:cNvPr id="8" name="Pictur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10148" y="3877489"/>
            <a:ext cx="3434316" cy="820589"/>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11064" y="2033817"/>
            <a:ext cx="1998009" cy="1138865"/>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24226" y="3259397"/>
            <a:ext cx="2369693" cy="1236183"/>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46101" y="5067171"/>
            <a:ext cx="1239916" cy="1029586"/>
          </a:xfrm>
          <a:prstGeom prst="rect">
            <a:avLst/>
          </a:prstGeom>
        </p:spPr>
      </p:pic>
      <p:pic>
        <p:nvPicPr>
          <p:cNvPr id="13" name="Picture 1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46353" y="4819946"/>
            <a:ext cx="3935862" cy="765477"/>
          </a:xfrm>
          <a:prstGeom prst="rect">
            <a:avLst/>
          </a:prstGeom>
        </p:spPr>
      </p:pic>
      <p:pic>
        <p:nvPicPr>
          <p:cNvPr id="14" name="Picture 13"/>
          <p:cNvPicPr>
            <a:picLocks noChangeAspect="1"/>
          </p:cNvPicPr>
          <p:nvPr/>
        </p:nvPicPr>
        <p:blipFill>
          <a:blip r:embed="rId12"/>
          <a:stretch>
            <a:fillRect/>
          </a:stretch>
        </p:blipFill>
        <p:spPr>
          <a:xfrm>
            <a:off x="3741233" y="4902558"/>
            <a:ext cx="1311616" cy="1505929"/>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13229" y="5581964"/>
            <a:ext cx="1906791" cy="1202392"/>
          </a:xfrm>
          <a:prstGeom prst="rect">
            <a:avLst/>
          </a:prstGeom>
        </p:spPr>
      </p:pic>
      <p:pic>
        <p:nvPicPr>
          <p:cNvPr id="16" name="Picture 1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44465" y="5462311"/>
            <a:ext cx="2412925" cy="977317"/>
          </a:xfrm>
          <a:prstGeom prst="rect">
            <a:avLst/>
          </a:prstGeom>
        </p:spPr>
      </p:pic>
    </p:spTree>
    <p:extLst>
      <p:ext uri="{BB962C8B-B14F-4D97-AF65-F5344CB8AC3E}">
        <p14:creationId xmlns:p14="http://schemas.microsoft.com/office/powerpoint/2010/main" val="2617004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16073" y="200968"/>
            <a:ext cx="6455067" cy="6149591"/>
          </a:xfrm>
          <a:prstGeom prst="rect">
            <a:avLst/>
          </a:prstGeom>
        </p:spPr>
      </p:pic>
      <p:sp>
        <p:nvSpPr>
          <p:cNvPr id="8" name="TextBox 7"/>
          <p:cNvSpPr txBox="1"/>
          <p:nvPr/>
        </p:nvSpPr>
        <p:spPr>
          <a:xfrm>
            <a:off x="8281247" y="335097"/>
            <a:ext cx="2258760" cy="4524315"/>
          </a:xfrm>
          <a:prstGeom prst="rect">
            <a:avLst/>
          </a:prstGeom>
          <a:noFill/>
        </p:spPr>
        <p:txBody>
          <a:bodyPr wrap="none" rtlCol="0">
            <a:spAutoFit/>
          </a:bodyPr>
          <a:lstStyle/>
          <a:p>
            <a:pPr algn="ctr" defTabSz="457200"/>
            <a:r>
              <a:rPr lang="en-US" sz="3600" b="1" dirty="0">
                <a:solidFill>
                  <a:prstClr val="white"/>
                </a:solidFill>
                <a:effectLst>
                  <a:outerShdw blurRad="38100" dist="38100" dir="2700000" algn="tl">
                    <a:srgbClr val="000000">
                      <a:alpha val="43137"/>
                    </a:srgbClr>
                  </a:outerShdw>
                </a:effectLst>
              </a:rPr>
              <a:t>Benefiting </a:t>
            </a:r>
            <a:br>
              <a:rPr lang="en-US" sz="3600" b="1" dirty="0">
                <a:solidFill>
                  <a:prstClr val="white"/>
                </a:solidFill>
                <a:effectLst>
                  <a:outerShdw blurRad="38100" dist="38100" dir="2700000" algn="tl">
                    <a:srgbClr val="000000">
                      <a:alpha val="43137"/>
                    </a:srgbClr>
                  </a:outerShdw>
                </a:effectLst>
              </a:rPr>
            </a:br>
            <a:r>
              <a:rPr lang="en-US" sz="3600" b="1" dirty="0">
                <a:solidFill>
                  <a:prstClr val="white"/>
                </a:solidFill>
                <a:effectLst>
                  <a:outerShdw blurRad="38100" dist="38100" dir="2700000" algn="tl">
                    <a:srgbClr val="000000">
                      <a:alpha val="43137"/>
                    </a:srgbClr>
                  </a:outerShdw>
                </a:effectLst>
              </a:rPr>
              <a:t>Areas</a:t>
            </a:r>
          </a:p>
          <a:p>
            <a:pPr algn="ctr" defTabSz="457200"/>
            <a:r>
              <a:rPr lang="en-US" sz="3600" b="1" dirty="0">
                <a:solidFill>
                  <a:prstClr val="white"/>
                </a:solidFill>
                <a:effectLst>
                  <a:outerShdw blurRad="38100" dist="38100" dir="2700000" algn="tl">
                    <a:srgbClr val="000000">
                      <a:alpha val="43137"/>
                    </a:srgbClr>
                  </a:outerShdw>
                </a:effectLst>
              </a:rPr>
              <a:t>With </a:t>
            </a:r>
            <a:br>
              <a:rPr lang="en-US" sz="3600" b="1" dirty="0">
                <a:solidFill>
                  <a:prstClr val="white"/>
                </a:solidFill>
                <a:effectLst>
                  <a:outerShdw blurRad="38100" dist="38100" dir="2700000" algn="tl">
                    <a:srgbClr val="000000">
                      <a:alpha val="43137"/>
                    </a:srgbClr>
                  </a:outerShdw>
                </a:effectLst>
              </a:rPr>
            </a:br>
            <a:r>
              <a:rPr lang="en-US" sz="3600" b="1" dirty="0">
                <a:solidFill>
                  <a:prstClr val="white"/>
                </a:solidFill>
                <a:effectLst>
                  <a:outerShdw blurRad="38100" dist="38100" dir="2700000" algn="tl">
                    <a:srgbClr val="000000">
                      <a:alpha val="43137"/>
                    </a:srgbClr>
                  </a:outerShdw>
                </a:effectLst>
              </a:rPr>
              <a:t>Higher </a:t>
            </a:r>
            <a:br>
              <a:rPr lang="en-US" sz="3600" b="1" dirty="0">
                <a:solidFill>
                  <a:prstClr val="white"/>
                </a:solidFill>
                <a:effectLst>
                  <a:outerShdw blurRad="38100" dist="38100" dir="2700000" algn="tl">
                    <a:srgbClr val="000000">
                      <a:alpha val="43137"/>
                    </a:srgbClr>
                  </a:outerShdw>
                </a:effectLst>
              </a:rPr>
            </a:br>
            <a:r>
              <a:rPr lang="en-US" sz="3600" b="1" dirty="0">
                <a:solidFill>
                  <a:prstClr val="white"/>
                </a:solidFill>
                <a:effectLst>
                  <a:outerShdw blurRad="38100" dist="38100" dir="2700000" algn="tl">
                    <a:srgbClr val="000000">
                      <a:alpha val="43137"/>
                    </a:srgbClr>
                  </a:outerShdw>
                </a:effectLst>
              </a:rPr>
              <a:t>Levels</a:t>
            </a:r>
          </a:p>
          <a:p>
            <a:pPr algn="ctr" defTabSz="457200"/>
            <a:r>
              <a:rPr lang="en-US" sz="3600" b="1" dirty="0">
                <a:solidFill>
                  <a:prstClr val="white"/>
                </a:solidFill>
                <a:effectLst>
                  <a:outerShdw blurRad="38100" dist="38100" dir="2700000" algn="tl">
                    <a:srgbClr val="000000">
                      <a:alpha val="43137"/>
                    </a:srgbClr>
                  </a:outerShdw>
                </a:effectLst>
              </a:rPr>
              <a:t>Of </a:t>
            </a:r>
            <a:br>
              <a:rPr lang="en-US" sz="3600" b="1" dirty="0">
                <a:solidFill>
                  <a:prstClr val="white"/>
                </a:solidFill>
                <a:effectLst>
                  <a:outerShdw blurRad="38100" dist="38100" dir="2700000" algn="tl">
                    <a:srgbClr val="000000">
                      <a:alpha val="43137"/>
                    </a:srgbClr>
                  </a:outerShdw>
                </a:effectLst>
              </a:rPr>
            </a:br>
            <a:r>
              <a:rPr lang="en-US" sz="3600" b="1" dirty="0">
                <a:solidFill>
                  <a:prstClr val="white"/>
                </a:solidFill>
                <a:effectLst>
                  <a:outerShdw blurRad="38100" dist="38100" dir="2700000" algn="tl">
                    <a:srgbClr val="000000">
                      <a:alpha val="43137"/>
                    </a:srgbClr>
                  </a:outerShdw>
                </a:effectLst>
              </a:rPr>
              <a:t>Economic </a:t>
            </a:r>
            <a:br>
              <a:rPr lang="en-US" sz="3600" b="1" dirty="0">
                <a:solidFill>
                  <a:prstClr val="white"/>
                </a:solidFill>
                <a:effectLst>
                  <a:outerShdw blurRad="38100" dist="38100" dir="2700000" algn="tl">
                    <a:srgbClr val="000000">
                      <a:alpha val="43137"/>
                    </a:srgbClr>
                  </a:outerShdw>
                </a:effectLst>
              </a:rPr>
            </a:br>
            <a:r>
              <a:rPr lang="en-US" sz="3600" b="1" dirty="0">
                <a:solidFill>
                  <a:prstClr val="white"/>
                </a:solidFill>
                <a:effectLst>
                  <a:outerShdw blurRad="38100" dist="38100" dir="2700000" algn="tl">
                    <a:srgbClr val="000000">
                      <a:alpha val="43137"/>
                    </a:srgbClr>
                  </a:outerShdw>
                </a:effectLst>
              </a:rPr>
              <a:t>Stress</a:t>
            </a:r>
          </a:p>
        </p:txBody>
      </p:sp>
    </p:spTree>
    <p:extLst>
      <p:ext uri="{BB962C8B-B14F-4D97-AF65-F5344CB8AC3E}">
        <p14:creationId xmlns:p14="http://schemas.microsoft.com/office/powerpoint/2010/main" val="796169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pic>
        <p:nvPicPr>
          <p:cNvPr id="8" name="Picture Placeholder 7"/>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
        <p:nvSpPr>
          <p:cNvPr id="4" name="Title 3"/>
          <p:cNvSpPr>
            <a:spLocks noGrp="1"/>
          </p:cNvSpPr>
          <p:nvPr>
            <p:ph type="title"/>
          </p:nvPr>
        </p:nvSpPr>
        <p:spPr>
          <a:xfrm>
            <a:off x="6057182" y="1435262"/>
            <a:ext cx="4038600" cy="1239243"/>
          </a:xfrm>
        </p:spPr>
        <p:txBody>
          <a:bodyPr/>
          <a:lstStyle/>
          <a:p>
            <a:r>
              <a:rPr lang="en-US" sz="4000" dirty="0">
                <a:solidFill>
                  <a:schemeClr val="tx1"/>
                </a:solidFill>
                <a:latin typeface="Arial" panose="020B0604020202020204" pitchFamily="34" charset="0"/>
                <a:cs typeface="Arial" panose="020B0604020202020204" pitchFamily="34" charset="0"/>
              </a:rPr>
              <a:t>LouAnn &amp;</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Tim Church </a:t>
            </a:r>
            <a:r>
              <a:rPr lang="en-US" sz="3600" dirty="0"/>
              <a:t>	</a:t>
            </a:r>
            <a:br>
              <a:rPr lang="en-US" sz="3600" dirty="0"/>
            </a:br>
            <a:r>
              <a:rPr lang="en-US" sz="2800" dirty="0">
                <a:latin typeface="Helvetica Light"/>
              </a:rPr>
              <a:t>(Yucca Mountain)</a:t>
            </a:r>
          </a:p>
        </p:txBody>
      </p:sp>
      <p:sp>
        <p:nvSpPr>
          <p:cNvPr id="5" name="Content Placeholder 4"/>
          <p:cNvSpPr>
            <a:spLocks noGrp="1"/>
          </p:cNvSpPr>
          <p:nvPr>
            <p:ph sz="half" idx="2"/>
          </p:nvPr>
        </p:nvSpPr>
        <p:spPr>
          <a:xfrm>
            <a:off x="5796601" y="2795662"/>
            <a:ext cx="4968137" cy="3964422"/>
          </a:xfrm>
        </p:spPr>
        <p:txBody>
          <a:bodyPr>
            <a:noAutofit/>
          </a:bodyPr>
          <a:lstStyle/>
          <a:p>
            <a:r>
              <a:rPr lang="en-US" sz="1900" dirty="0">
                <a:solidFill>
                  <a:schemeClr val="tx1">
                    <a:alpha val="95000"/>
                  </a:schemeClr>
                </a:solidFill>
              </a:rPr>
              <a:t>Laid off from Test site in 2010</a:t>
            </a:r>
            <a:br>
              <a:rPr lang="en-US" sz="1900" dirty="0">
                <a:solidFill>
                  <a:schemeClr val="tx1">
                    <a:alpha val="95000"/>
                  </a:schemeClr>
                </a:solidFill>
              </a:rPr>
            </a:br>
            <a:endParaRPr lang="en-US" sz="1900" dirty="0">
              <a:solidFill>
                <a:schemeClr val="tx1">
                  <a:alpha val="95000"/>
                </a:schemeClr>
              </a:solidFill>
            </a:endParaRPr>
          </a:p>
          <a:p>
            <a:r>
              <a:rPr lang="en-US" sz="1900" dirty="0">
                <a:solidFill>
                  <a:schemeClr val="tx1">
                    <a:alpha val="95000"/>
                  </a:schemeClr>
                </a:solidFill>
              </a:rPr>
              <a:t>Lost Home/Living in public housing</a:t>
            </a:r>
            <a:br>
              <a:rPr lang="en-US" sz="1900" dirty="0">
                <a:solidFill>
                  <a:schemeClr val="tx1">
                    <a:alpha val="95000"/>
                  </a:schemeClr>
                </a:solidFill>
              </a:rPr>
            </a:br>
            <a:endParaRPr lang="en-US" sz="1900" dirty="0">
              <a:solidFill>
                <a:schemeClr val="tx1">
                  <a:alpha val="95000"/>
                </a:schemeClr>
              </a:solidFill>
            </a:endParaRPr>
          </a:p>
          <a:p>
            <a:r>
              <a:rPr lang="en-US" sz="1900" dirty="0">
                <a:solidFill>
                  <a:schemeClr val="tx1">
                    <a:alpha val="95000"/>
                  </a:schemeClr>
                </a:solidFill>
              </a:rPr>
              <a:t>Started training programs with Vegas PBS in 2012</a:t>
            </a:r>
            <a:br>
              <a:rPr lang="en-US" sz="1900" dirty="0">
                <a:solidFill>
                  <a:schemeClr val="tx1">
                    <a:alpha val="95000"/>
                  </a:schemeClr>
                </a:solidFill>
              </a:rPr>
            </a:br>
            <a:endParaRPr lang="en-US" sz="1900" dirty="0">
              <a:solidFill>
                <a:schemeClr val="tx1">
                  <a:alpha val="95000"/>
                </a:schemeClr>
              </a:solidFill>
            </a:endParaRPr>
          </a:p>
          <a:p>
            <a:r>
              <a:rPr lang="en-US" sz="1900" dirty="0" err="1">
                <a:solidFill>
                  <a:schemeClr val="tx1">
                    <a:alpha val="95000"/>
                  </a:schemeClr>
                </a:solidFill>
              </a:rPr>
              <a:t>LouAnn</a:t>
            </a:r>
            <a:r>
              <a:rPr lang="en-US" sz="1900" dirty="0">
                <a:solidFill>
                  <a:schemeClr val="tx1">
                    <a:alpha val="95000"/>
                  </a:schemeClr>
                </a:solidFill>
              </a:rPr>
              <a:t> – Medical Biller &amp; Coder, hired within six months.  </a:t>
            </a:r>
          </a:p>
          <a:p>
            <a:endParaRPr lang="en-US" sz="1900" dirty="0">
              <a:solidFill>
                <a:schemeClr val="tx1">
                  <a:alpha val="95000"/>
                </a:schemeClr>
              </a:solidFill>
            </a:endParaRPr>
          </a:p>
          <a:p>
            <a:r>
              <a:rPr lang="en-US" sz="1900" dirty="0">
                <a:solidFill>
                  <a:schemeClr val="tx1">
                    <a:alpha val="95000"/>
                  </a:schemeClr>
                </a:solidFill>
              </a:rPr>
              <a:t>Tim – started in accounting program, switched to IT. Earned Cisco certification.   </a:t>
            </a:r>
            <a:br>
              <a:rPr lang="en-US" sz="1900" dirty="0">
                <a:solidFill>
                  <a:schemeClr val="tx1">
                    <a:alpha val="95000"/>
                  </a:schemeClr>
                </a:solidFill>
              </a:rPr>
            </a:br>
            <a:endParaRPr lang="en-US" sz="1900" dirty="0">
              <a:solidFill>
                <a:schemeClr val="tx1">
                  <a:alpha val="95000"/>
                </a:schemeClr>
              </a:solidFill>
            </a:endParaRPr>
          </a:p>
          <a:p>
            <a:r>
              <a:rPr lang="en-US" sz="1900" dirty="0">
                <a:solidFill>
                  <a:schemeClr val="tx1">
                    <a:alpha val="95000"/>
                  </a:schemeClr>
                </a:solidFill>
              </a:rPr>
              <a:t>Combined income more than $150,000</a:t>
            </a:r>
          </a:p>
        </p:txBody>
      </p:sp>
      <p:sp>
        <p:nvSpPr>
          <p:cNvPr id="9" name="TextBox 8"/>
          <p:cNvSpPr txBox="1"/>
          <p:nvPr/>
        </p:nvSpPr>
        <p:spPr>
          <a:xfrm>
            <a:off x="1740916" y="6390752"/>
            <a:ext cx="2024913" cy="369332"/>
          </a:xfrm>
          <a:prstGeom prst="rect">
            <a:avLst/>
          </a:prstGeom>
          <a:noFill/>
        </p:spPr>
        <p:txBody>
          <a:bodyPr wrap="none" rtlCol="0">
            <a:spAutoFit/>
          </a:bodyPr>
          <a:lstStyle/>
          <a:p>
            <a:pPr defTabSz="457200"/>
            <a:r>
              <a:rPr lang="en-US" sz="900" dirty="0">
                <a:solidFill>
                  <a:prstClr val="black"/>
                </a:solidFill>
              </a:rPr>
              <a:t>Photo Credit: Las Vegas Review-Journal</a:t>
            </a:r>
          </a:p>
          <a:p>
            <a:pPr defTabSz="457200"/>
            <a:r>
              <a:rPr lang="en-US" sz="900" dirty="0">
                <a:solidFill>
                  <a:prstClr val="black"/>
                </a:solidFill>
              </a:rPr>
              <a:t>And PW-2014-11-17-Gwynne-yucca</a:t>
            </a:r>
          </a:p>
        </p:txBody>
      </p:sp>
    </p:spTree>
    <p:extLst>
      <p:ext uri="{BB962C8B-B14F-4D97-AF65-F5344CB8AC3E}">
        <p14:creationId xmlns:p14="http://schemas.microsoft.com/office/powerpoint/2010/main" val="1402241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438400" y="2514600"/>
            <a:ext cx="7315200" cy="1828800"/>
          </a:xfrm>
        </p:spPr>
        <p:txBody>
          <a:bodyPr/>
          <a:lstStyle/>
          <a:p>
            <a:pPr eaLnBrk="1" hangingPunct="1"/>
            <a:r>
              <a:rPr lang="en-US" dirty="0" smtClean="0">
                <a:solidFill>
                  <a:srgbClr val="262A68"/>
                </a:solidFill>
              </a:rPr>
              <a:t>Eric Hyyppa</a:t>
            </a:r>
            <a:br>
              <a:rPr lang="en-US" dirty="0" smtClean="0">
                <a:solidFill>
                  <a:srgbClr val="262A68"/>
                </a:solidFill>
              </a:rPr>
            </a:br>
            <a:r>
              <a:rPr lang="en-US" sz="2000" i="1" dirty="0" smtClean="0"/>
              <a:t>Board Chair, APTS and APTS Action, Inc.</a:t>
            </a:r>
            <a:br>
              <a:rPr lang="en-US" sz="2000" i="1" dirty="0" smtClean="0"/>
            </a:br>
            <a:r>
              <a:rPr lang="en-US" sz="2000" i="1" dirty="0" smtClean="0"/>
              <a:t>Director and General Manager, </a:t>
            </a:r>
            <a:r>
              <a:rPr lang="en-US" sz="2000" i="1" dirty="0" err="1" smtClean="0"/>
              <a:t>MontanaPBS</a:t>
            </a:r>
            <a:endParaRPr lang="en-US" sz="2000" i="1" dirty="0"/>
          </a:p>
        </p:txBody>
      </p:sp>
    </p:spTree>
    <p:extLst>
      <p:ext uri="{BB962C8B-B14F-4D97-AF65-F5344CB8AC3E}">
        <p14:creationId xmlns:p14="http://schemas.microsoft.com/office/powerpoint/2010/main" val="11501820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16511" y="2231755"/>
            <a:ext cx="4038600" cy="1239243"/>
          </a:xfrm>
        </p:spPr>
        <p:txBody>
          <a:bodyPr/>
          <a:lstStyle/>
          <a:p>
            <a:r>
              <a:rPr lang="en-US" sz="4000" dirty="0">
                <a:solidFill>
                  <a:schemeClr val="tx1"/>
                </a:solidFill>
                <a:latin typeface="Arial" panose="020B0604020202020204" pitchFamily="34" charset="0"/>
                <a:cs typeface="Arial" panose="020B0604020202020204" pitchFamily="34" charset="0"/>
              </a:rPr>
              <a:t>Veterans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Hiring Events</a:t>
            </a:r>
            <a:r>
              <a:rPr lang="en-US" sz="3600" dirty="0">
                <a:solidFill>
                  <a:schemeClr val="tx1"/>
                </a:solidFill>
              </a:rPr>
              <a:t/>
            </a:r>
            <a:br>
              <a:rPr lang="en-US" sz="3600" dirty="0">
                <a:solidFill>
                  <a:schemeClr val="tx1"/>
                </a:solidFill>
              </a:rPr>
            </a:br>
            <a:r>
              <a:rPr lang="en-US" sz="2800" dirty="0">
                <a:latin typeface="Helvetica Light"/>
              </a:rPr>
              <a:t>(3 per year)</a:t>
            </a:r>
            <a:r>
              <a:rPr lang="en-US" sz="3600" dirty="0">
                <a:solidFill>
                  <a:schemeClr val="tx1"/>
                </a:solidFill>
              </a:rPr>
              <a:t/>
            </a:r>
            <a:br>
              <a:rPr lang="en-US" sz="3600" dirty="0">
                <a:solidFill>
                  <a:schemeClr val="tx1"/>
                </a:solidFill>
              </a:rPr>
            </a:br>
            <a:endParaRPr lang="en-US" sz="3600" dirty="0">
              <a:solidFill>
                <a:schemeClr val="tx1"/>
              </a:solidFill>
            </a:endParaRPr>
          </a:p>
        </p:txBody>
      </p:sp>
      <p:sp>
        <p:nvSpPr>
          <p:cNvPr id="4" name="Content Placeholder 3"/>
          <p:cNvSpPr>
            <a:spLocks noGrp="1"/>
          </p:cNvSpPr>
          <p:nvPr>
            <p:ph sz="half" idx="2"/>
          </p:nvPr>
        </p:nvSpPr>
        <p:spPr>
          <a:xfrm>
            <a:off x="6516511" y="3492372"/>
            <a:ext cx="4038600" cy="2936314"/>
          </a:xfrm>
        </p:spPr>
        <p:txBody>
          <a:bodyPr>
            <a:normAutofit fontScale="92500" lnSpcReduction="10000"/>
          </a:bodyPr>
          <a:lstStyle/>
          <a:p>
            <a:r>
              <a:rPr lang="en-US" sz="2600" dirty="0">
                <a:solidFill>
                  <a:schemeClr val="tx1">
                    <a:alpha val="95000"/>
                  </a:schemeClr>
                </a:solidFill>
              </a:rPr>
              <a:t>5 hired on the spot</a:t>
            </a:r>
            <a:br>
              <a:rPr lang="en-US" sz="2600" dirty="0">
                <a:solidFill>
                  <a:schemeClr val="tx1">
                    <a:alpha val="95000"/>
                  </a:schemeClr>
                </a:solidFill>
              </a:rPr>
            </a:br>
            <a:endParaRPr lang="en-US" sz="2600" dirty="0">
              <a:solidFill>
                <a:schemeClr val="tx1">
                  <a:alpha val="95000"/>
                </a:schemeClr>
              </a:solidFill>
            </a:endParaRPr>
          </a:p>
          <a:p>
            <a:r>
              <a:rPr lang="en-US" sz="2600" dirty="0">
                <a:solidFill>
                  <a:schemeClr val="tx1">
                    <a:alpha val="95000"/>
                  </a:schemeClr>
                </a:solidFill>
              </a:rPr>
              <a:t>87 spot interviews</a:t>
            </a:r>
            <a:br>
              <a:rPr lang="en-US" sz="2600" dirty="0">
                <a:solidFill>
                  <a:schemeClr val="tx1">
                    <a:alpha val="95000"/>
                  </a:schemeClr>
                </a:solidFill>
              </a:rPr>
            </a:br>
            <a:endParaRPr lang="en-US" sz="2600" dirty="0">
              <a:solidFill>
                <a:schemeClr val="tx1">
                  <a:alpha val="95000"/>
                </a:schemeClr>
              </a:solidFill>
            </a:endParaRPr>
          </a:p>
          <a:p>
            <a:r>
              <a:rPr lang="en-US" sz="2600" dirty="0">
                <a:solidFill>
                  <a:schemeClr val="tx1">
                    <a:alpha val="95000"/>
                  </a:schemeClr>
                </a:solidFill>
              </a:rPr>
              <a:t>178 scheduled interviews</a:t>
            </a:r>
          </a:p>
          <a:p>
            <a:endParaRPr lang="en-US" sz="2600" dirty="0">
              <a:solidFill>
                <a:schemeClr val="tx1">
                  <a:alpha val="95000"/>
                </a:schemeClr>
              </a:solidFill>
            </a:endParaRPr>
          </a:p>
          <a:p>
            <a:r>
              <a:rPr lang="en-US" sz="2600" dirty="0">
                <a:solidFill>
                  <a:schemeClr val="tx1">
                    <a:alpha val="95000"/>
                  </a:schemeClr>
                </a:solidFill>
              </a:rPr>
              <a:t>400 took Profiles career assessment </a:t>
            </a:r>
            <a:r>
              <a:rPr lang="en-US" sz="2800" dirty="0">
                <a:solidFill>
                  <a:schemeClr val="tx1">
                    <a:alpha val="95000"/>
                  </a:schemeClr>
                </a:solidFill>
              </a:rPr>
              <a:t/>
            </a:r>
            <a:br>
              <a:rPr lang="en-US" sz="2800" dirty="0">
                <a:solidFill>
                  <a:schemeClr val="tx1">
                    <a:alpha val="95000"/>
                  </a:schemeClr>
                </a:solidFill>
              </a:rPr>
            </a:br>
            <a:endParaRPr lang="en-US" sz="2800" dirty="0">
              <a:solidFill>
                <a:schemeClr val="tx1">
                  <a:alpha val="95000"/>
                </a:schemeClr>
              </a:solidFill>
            </a:endParaRPr>
          </a:p>
          <a:p>
            <a:endParaRPr lang="en-US" sz="2400"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62667" y="3879954"/>
            <a:ext cx="4323644" cy="2882429"/>
          </a:xfrm>
          <a:prstGeom prst="rect">
            <a:avLst/>
          </a:prstGeom>
          <a:ln>
            <a:solidFill>
              <a:schemeClr val="tx1"/>
            </a:solidFill>
          </a:ln>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2667" y="1411884"/>
            <a:ext cx="4323644" cy="2882429"/>
          </a:xfrm>
          <a:prstGeom prst="rect">
            <a:avLst/>
          </a:prstGeom>
          <a:ln>
            <a:solidFill>
              <a:schemeClr val="tx1"/>
            </a:solidFill>
          </a:ln>
        </p:spPr>
      </p:pic>
    </p:spTree>
    <p:extLst>
      <p:ext uri="{BB962C8B-B14F-4D97-AF65-F5344CB8AC3E}">
        <p14:creationId xmlns:p14="http://schemas.microsoft.com/office/powerpoint/2010/main" val="1530932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1" name="Picture Placeholder 10"/>
          <p:cNvPicPr preferRelativeResize="0">
            <a:picLocks noGrp="1"/>
          </p:cNvPicPr>
          <p:nvPr>
            <p:ph type="pic" sz="quarter" idx="11"/>
          </p:nvPr>
        </p:nvPicPr>
        <p:blipFill>
          <a:blip r:embed="rId3" cstate="screen">
            <a:extLst>
              <a:ext uri="{28A0092B-C50C-407E-A947-70E740481C1C}">
                <a14:useLocalDpi xmlns:a14="http://schemas.microsoft.com/office/drawing/2010/main"/>
              </a:ext>
            </a:extLst>
          </a:blip>
          <a:stretch>
            <a:fillRect/>
          </a:stretch>
        </p:blipFill>
        <p:spPr>
          <a:xfrm>
            <a:off x="3444240" y="3948867"/>
            <a:ext cx="2651760" cy="2596896"/>
          </a:xfrm>
        </p:spPr>
      </p:pic>
      <p:sp>
        <p:nvSpPr>
          <p:cNvPr id="4" name="Title 3"/>
          <p:cNvSpPr>
            <a:spLocks noGrp="1"/>
          </p:cNvSpPr>
          <p:nvPr>
            <p:ph type="title"/>
          </p:nvPr>
        </p:nvSpPr>
        <p:spPr/>
        <p:txBody>
          <a:bodyPr/>
          <a:lstStyle/>
          <a:p>
            <a:r>
              <a:rPr lang="en-US" sz="4000" dirty="0">
                <a:solidFill>
                  <a:schemeClr val="tx1"/>
                </a:solidFill>
                <a:latin typeface="Arial" panose="020B0604020202020204" pitchFamily="34" charset="0"/>
                <a:cs typeface="Arial" panose="020B0604020202020204" pitchFamily="34" charset="0"/>
              </a:rPr>
              <a:t>Meet Marty</a:t>
            </a:r>
            <a:r>
              <a:rPr lang="en-US" dirty="0">
                <a:solidFill>
                  <a:schemeClr val="tx1"/>
                </a:solidFill>
              </a:rPr>
              <a:t/>
            </a:r>
            <a:br>
              <a:rPr lang="en-US" dirty="0">
                <a:solidFill>
                  <a:schemeClr val="tx1"/>
                </a:solidFill>
              </a:rPr>
            </a:br>
            <a:r>
              <a:rPr lang="en-US" sz="2800" dirty="0">
                <a:latin typeface="Helvetica Light"/>
              </a:rPr>
              <a:t>(Caesars)</a:t>
            </a:r>
            <a:endParaRPr lang="en-US" dirty="0">
              <a:latin typeface="Helvetica Light"/>
            </a:endParaRPr>
          </a:p>
        </p:txBody>
      </p:sp>
      <p:sp>
        <p:nvSpPr>
          <p:cNvPr id="5" name="Content Placeholder 4"/>
          <p:cNvSpPr>
            <a:spLocks noGrp="1"/>
          </p:cNvSpPr>
          <p:nvPr>
            <p:ph sz="half" idx="2"/>
          </p:nvPr>
        </p:nvSpPr>
        <p:spPr>
          <a:xfrm>
            <a:off x="6365526" y="3015353"/>
            <a:ext cx="4222575" cy="3476325"/>
          </a:xfrm>
        </p:spPr>
        <p:txBody>
          <a:bodyPr>
            <a:normAutofit fontScale="92500" lnSpcReduction="10000"/>
          </a:bodyPr>
          <a:lstStyle/>
          <a:p>
            <a:r>
              <a:rPr lang="en-US" sz="2600" dirty="0">
                <a:solidFill>
                  <a:schemeClr val="tx1">
                    <a:alpha val="95000"/>
                  </a:schemeClr>
                </a:solidFill>
              </a:rPr>
              <a:t>ESL to Warehouse</a:t>
            </a:r>
            <a:br>
              <a:rPr lang="en-US" sz="2600" dirty="0">
                <a:solidFill>
                  <a:schemeClr val="tx1">
                    <a:alpha val="95000"/>
                  </a:schemeClr>
                </a:solidFill>
              </a:rPr>
            </a:br>
            <a:r>
              <a:rPr lang="en-US" sz="2600" dirty="0">
                <a:solidFill>
                  <a:schemeClr val="tx1">
                    <a:alpha val="95000"/>
                  </a:schemeClr>
                </a:solidFill>
              </a:rPr>
              <a:t> </a:t>
            </a:r>
          </a:p>
          <a:p>
            <a:r>
              <a:rPr lang="en-US" sz="2600" dirty="0">
                <a:solidFill>
                  <a:schemeClr val="tx1">
                    <a:alpha val="95000"/>
                  </a:schemeClr>
                </a:solidFill>
              </a:rPr>
              <a:t>Warehouse to Marketing</a:t>
            </a:r>
            <a:br>
              <a:rPr lang="en-US" sz="2600" dirty="0">
                <a:solidFill>
                  <a:schemeClr val="tx1">
                    <a:alpha val="95000"/>
                  </a:schemeClr>
                </a:solidFill>
              </a:rPr>
            </a:br>
            <a:endParaRPr lang="en-US" sz="2600" dirty="0">
              <a:solidFill>
                <a:schemeClr val="tx1">
                  <a:alpha val="95000"/>
                </a:schemeClr>
              </a:solidFill>
            </a:endParaRPr>
          </a:p>
          <a:p>
            <a:r>
              <a:rPr lang="en-US" sz="2600" dirty="0">
                <a:solidFill>
                  <a:schemeClr val="tx1">
                    <a:alpha val="95000"/>
                  </a:schemeClr>
                </a:solidFill>
              </a:rPr>
              <a:t>30% salary increase</a:t>
            </a:r>
            <a:br>
              <a:rPr lang="en-US" sz="2600" dirty="0">
                <a:solidFill>
                  <a:schemeClr val="tx1">
                    <a:alpha val="95000"/>
                  </a:schemeClr>
                </a:solidFill>
              </a:rPr>
            </a:br>
            <a:endParaRPr lang="en-US" sz="2600" dirty="0">
              <a:solidFill>
                <a:schemeClr val="tx1">
                  <a:alpha val="95000"/>
                </a:schemeClr>
              </a:solidFill>
            </a:endParaRPr>
          </a:p>
          <a:p>
            <a:r>
              <a:rPr lang="en-US" sz="2600" dirty="0">
                <a:solidFill>
                  <a:schemeClr val="tx1">
                    <a:alpha val="95000"/>
                  </a:schemeClr>
                </a:solidFill>
              </a:rPr>
              <a:t>First-time homebuyer &amp; first generation in his family to own a home</a:t>
            </a:r>
            <a:br>
              <a:rPr lang="en-US" sz="2600" dirty="0">
                <a:solidFill>
                  <a:schemeClr val="tx1">
                    <a:alpha val="95000"/>
                  </a:schemeClr>
                </a:solidFill>
              </a:rPr>
            </a:br>
            <a:endParaRPr lang="en-US" sz="2600" dirty="0">
              <a:solidFill>
                <a:schemeClr val="tx1">
                  <a:alpha val="95000"/>
                </a:schemeClr>
              </a:solidFill>
            </a:endParaRPr>
          </a:p>
          <a:p>
            <a:r>
              <a:rPr lang="en-US" sz="2600" dirty="0">
                <a:solidFill>
                  <a:schemeClr val="tx1">
                    <a:alpha val="95000"/>
                  </a:schemeClr>
                </a:solidFill>
              </a:rPr>
              <a:t>Met career goal </a:t>
            </a:r>
          </a:p>
          <a:p>
            <a:pPr marL="0" indent="0">
              <a:buNone/>
            </a:pPr>
            <a:endParaRPr lang="en-US" dirty="0"/>
          </a:p>
          <a:p>
            <a:endParaRPr lang="en-US" dirty="0"/>
          </a:p>
        </p:txBody>
      </p:sp>
    </p:spTree>
    <p:extLst>
      <p:ext uri="{BB962C8B-B14F-4D97-AF65-F5344CB8AC3E}">
        <p14:creationId xmlns:p14="http://schemas.microsoft.com/office/powerpoint/2010/main" val="7647955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p:cNvPicPr>
            <a:picLocks noGrp="1" noChangeAspect="1"/>
          </p:cNvPicPr>
          <p:nvPr>
            <p:ph type="pic" sz="quarter" idx="20"/>
          </p:nvPr>
        </p:nvPicPr>
        <p:blipFill rotWithShape="1">
          <a:blip r:embed="rId2" cstate="screen">
            <a:extLst>
              <a:ext uri="{28A0092B-C50C-407E-A947-70E740481C1C}">
                <a14:useLocalDpi xmlns:a14="http://schemas.microsoft.com/office/drawing/2010/main"/>
              </a:ext>
            </a:extLst>
          </a:blip>
          <a:srcRect/>
          <a:stretch/>
        </p:blipFill>
        <p:spPr>
          <a:xfrm>
            <a:off x="7306946" y="4682165"/>
            <a:ext cx="2468880" cy="2121178"/>
          </a:xfrm>
        </p:spPr>
      </p:pic>
      <p:pic>
        <p:nvPicPr>
          <p:cNvPr id="18" name="Picture Placeholder 17"/>
          <p:cNvPicPr preferRelativeResize="0">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a:stretch/>
        </p:blipFill>
        <p:spPr>
          <a:xfrm>
            <a:off x="1781283" y="2485922"/>
            <a:ext cx="2468880" cy="2121177"/>
          </a:xfrm>
          <a:prstGeom prst="rect">
            <a:avLst/>
          </a:prstGeom>
        </p:spPr>
      </p:pic>
      <p:pic>
        <p:nvPicPr>
          <p:cNvPr id="20" name="Picture Placeholder 19"/>
          <p:cNvPicPr>
            <a:picLocks noGrp="1" noChangeAspect="1"/>
          </p:cNvPicPr>
          <p:nvPr>
            <p:ph type="pic" sz="quarter" idx="24"/>
          </p:nvPr>
        </p:nvPicPr>
        <p:blipFill>
          <a:blip r:embed="rId4" cstate="screen">
            <a:extLst>
              <a:ext uri="{28A0092B-C50C-407E-A947-70E740481C1C}">
                <a14:useLocalDpi xmlns:a14="http://schemas.microsoft.com/office/drawing/2010/main"/>
              </a:ext>
            </a:extLst>
          </a:blip>
          <a:srcRect/>
          <a:stretch>
            <a:fillRect/>
          </a:stretch>
        </p:blipFill>
        <p:spPr>
          <a:xfrm>
            <a:off x="7306946" y="2516381"/>
            <a:ext cx="2468880" cy="2122848"/>
          </a:xfrm>
        </p:spPr>
      </p:pic>
      <p:sp>
        <p:nvSpPr>
          <p:cNvPr id="9" name="Text Placeholder 8"/>
          <p:cNvSpPr>
            <a:spLocks noGrp="1"/>
          </p:cNvSpPr>
          <p:nvPr>
            <p:ph type="body" sz="quarter" idx="27"/>
          </p:nvPr>
        </p:nvSpPr>
        <p:spPr>
          <a:xfrm>
            <a:off x="8318022" y="4236533"/>
            <a:ext cx="1457804" cy="374382"/>
          </a:xfrm>
        </p:spPr>
        <p:txBody>
          <a:bodyPr>
            <a:noAutofit/>
          </a:bodyPr>
          <a:lstStyle/>
          <a:p>
            <a:r>
              <a:rPr lang="en-US" dirty="0"/>
              <a:t>Chaparral High School</a:t>
            </a:r>
          </a:p>
        </p:txBody>
      </p:sp>
      <p:sp>
        <p:nvSpPr>
          <p:cNvPr id="12" name="Text Placeholder 11"/>
          <p:cNvSpPr>
            <a:spLocks noGrp="1"/>
          </p:cNvSpPr>
          <p:nvPr>
            <p:ph type="body" sz="quarter" idx="30"/>
          </p:nvPr>
        </p:nvSpPr>
        <p:spPr>
          <a:xfrm>
            <a:off x="2792359" y="4232716"/>
            <a:ext cx="1457804" cy="374382"/>
          </a:xfrm>
        </p:spPr>
        <p:txBody>
          <a:bodyPr>
            <a:noAutofit/>
          </a:bodyPr>
          <a:lstStyle/>
          <a:p>
            <a:r>
              <a:rPr lang="en-US" dirty="0"/>
              <a:t>Walter V. Long</a:t>
            </a:r>
          </a:p>
          <a:p>
            <a:r>
              <a:rPr lang="en-US" dirty="0"/>
              <a:t>ES</a:t>
            </a:r>
          </a:p>
        </p:txBody>
      </p:sp>
      <p:sp>
        <p:nvSpPr>
          <p:cNvPr id="15" name="Title 1"/>
          <p:cNvSpPr txBox="1">
            <a:spLocks/>
          </p:cNvSpPr>
          <p:nvPr/>
        </p:nvSpPr>
        <p:spPr>
          <a:xfrm>
            <a:off x="1599363" y="1497385"/>
            <a:ext cx="8696849" cy="1046180"/>
          </a:xfrm>
          <a:prstGeom prst="rect">
            <a:avLst/>
          </a:prstGeom>
        </p:spPr>
        <p:txBody>
          <a:bodyPr/>
          <a:lstStyle>
            <a:lvl1pPr algn="l" defTabSz="457200" rtl="0" eaLnBrk="1" latinLnBrk="0" hangingPunct="1">
              <a:lnSpc>
                <a:spcPct val="80000"/>
              </a:lnSpc>
              <a:spcBef>
                <a:spcPct val="0"/>
              </a:spcBef>
              <a:buNone/>
              <a:defRPr sz="4400" b="1" i="0" kern="1200" cap="none" spc="0">
                <a:ln w="18415" cmpd="sng">
                  <a:noFill/>
                  <a:prstDash val="solid"/>
                </a:ln>
                <a:solidFill>
                  <a:srgbClr val="00769C"/>
                </a:solidFill>
                <a:effectLst/>
                <a:latin typeface="Helvetica"/>
                <a:ea typeface="+mj-ea"/>
                <a:cs typeface="Helvetica"/>
              </a:defRPr>
            </a:lvl1pPr>
          </a:lstStyle>
          <a:p>
            <a:r>
              <a:rPr lang="en-US" sz="4000" dirty="0">
                <a:solidFill>
                  <a:prstClr val="black"/>
                </a:solidFill>
                <a:latin typeface="Arial" panose="020B0604020202020204" pitchFamily="34" charset="0"/>
                <a:cs typeface="Arial" panose="020B0604020202020204" pitchFamily="34" charset="0"/>
              </a:rPr>
              <a:t>Caesars Back-To-Work</a:t>
            </a:r>
            <a:r>
              <a:rPr lang="en-US" dirty="0">
                <a:solidFill>
                  <a:prstClr val="black"/>
                </a:solidFill>
              </a:rPr>
              <a:t/>
            </a:r>
            <a:br>
              <a:rPr lang="en-US" dirty="0">
                <a:solidFill>
                  <a:prstClr val="black"/>
                </a:solidFill>
              </a:rPr>
            </a:br>
            <a:r>
              <a:rPr lang="en-US" sz="2800" dirty="0">
                <a:latin typeface="Helvetica Light"/>
              </a:rPr>
              <a:t>A Partnership with Caesars Foundation</a:t>
            </a:r>
            <a:r>
              <a:rPr lang="en-US" dirty="0"/>
              <a:t/>
            </a:r>
            <a:br>
              <a:rPr lang="en-US" dirty="0"/>
            </a:br>
            <a:endParaRPr lang="en-US" dirty="0">
              <a:solidFill>
                <a:prstClr val="black"/>
              </a:solidFill>
            </a:endParaRPr>
          </a:p>
        </p:txBody>
      </p:sp>
      <p:pic>
        <p:nvPicPr>
          <p:cNvPr id="17" name="Picture 16"/>
          <p:cNvPicPr>
            <a:picLocks noChangeAspect="1"/>
          </p:cNvPicPr>
          <p:nvPr/>
        </p:nvPicPr>
        <p:blipFill>
          <a:blip r:embed="rId5">
            <a:clrChange>
              <a:clrFrom>
                <a:srgbClr val="FFFFFD"/>
              </a:clrFrom>
              <a:clrTo>
                <a:srgbClr val="FFFFFD">
                  <a:alpha val="0"/>
                </a:srgbClr>
              </a:clrTo>
            </a:clrChange>
            <a:extLst>
              <a:ext uri="{28A0092B-C50C-407E-A947-70E740481C1C}">
                <a14:useLocalDpi xmlns:a14="http://schemas.microsoft.com/office/drawing/2010/main"/>
              </a:ext>
            </a:extLst>
          </a:blip>
          <a:stretch>
            <a:fillRect/>
          </a:stretch>
        </p:blipFill>
        <p:spPr>
          <a:xfrm>
            <a:off x="4552105" y="4688629"/>
            <a:ext cx="2330705" cy="2103560"/>
          </a:xfrm>
          <a:prstGeom prst="rect">
            <a:avLst/>
          </a:prstGeom>
        </p:spPr>
      </p:pic>
      <p:pic>
        <p:nvPicPr>
          <p:cNvPr id="19" name="Picture Placeholder 17"/>
          <p:cNvPicPr>
            <a:picLocks noGrp="1" noChangeAspect="1"/>
          </p:cNvPicPr>
          <p:nvPr>
            <p:ph type="pic" sz="quarter" idx="23"/>
          </p:nvPr>
        </p:nvPicPr>
        <p:blipFill>
          <a:blip r:embed="rId6" cstate="screen">
            <a:extLst>
              <a:ext uri="{28A0092B-C50C-407E-A947-70E740481C1C}">
                <a14:useLocalDpi xmlns:a14="http://schemas.microsoft.com/office/drawing/2010/main"/>
              </a:ext>
            </a:extLst>
          </a:blip>
          <a:srcRect/>
          <a:stretch>
            <a:fillRect/>
          </a:stretch>
        </p:blipFill>
        <p:spPr>
          <a:xfrm>
            <a:off x="1781283" y="4682167"/>
            <a:ext cx="2468880" cy="2121177"/>
          </a:xfrm>
        </p:spPr>
      </p:pic>
      <p:pic>
        <p:nvPicPr>
          <p:cNvPr id="23" name="Picture Placeholder 21"/>
          <p:cNvPicPr>
            <a:picLocks noGrp="1" noChangeAspect="1"/>
          </p:cNvPicPr>
          <p:nvPr>
            <p:ph type="pic" sz="quarter" idx="20"/>
          </p:nvPr>
        </p:nvPicPr>
        <p:blipFill>
          <a:blip r:embed="rId7"/>
          <a:stretch>
            <a:fillRect/>
          </a:stretch>
        </p:blipFill>
        <p:spPr>
          <a:xfrm>
            <a:off x="4552104" y="2489457"/>
            <a:ext cx="2468880" cy="2150031"/>
          </a:xfrm>
        </p:spPr>
      </p:pic>
      <p:sp>
        <p:nvSpPr>
          <p:cNvPr id="13" name="Text Placeholder 12"/>
          <p:cNvSpPr>
            <a:spLocks noGrp="1"/>
          </p:cNvSpPr>
          <p:nvPr>
            <p:ph type="body" sz="quarter" idx="31"/>
          </p:nvPr>
        </p:nvSpPr>
        <p:spPr>
          <a:xfrm>
            <a:off x="5563180" y="4260727"/>
            <a:ext cx="1457804" cy="374382"/>
          </a:xfrm>
        </p:spPr>
        <p:txBody>
          <a:bodyPr>
            <a:noAutofit/>
          </a:bodyPr>
          <a:lstStyle/>
          <a:p>
            <a:r>
              <a:rPr lang="en-US" dirty="0"/>
              <a:t>Mack Middle School</a:t>
            </a:r>
          </a:p>
        </p:txBody>
      </p:sp>
    </p:spTree>
    <p:extLst>
      <p:ext uri="{BB962C8B-B14F-4D97-AF65-F5344CB8AC3E}">
        <p14:creationId xmlns:p14="http://schemas.microsoft.com/office/powerpoint/2010/main" val="29881276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52184" y="2143167"/>
            <a:ext cx="4038600" cy="1239243"/>
          </a:xfrm>
        </p:spPr>
        <p:txBody>
          <a:bodyPr/>
          <a:lstStyle/>
          <a:p>
            <a:r>
              <a:rPr lang="en-US" sz="4000" dirty="0">
                <a:solidFill>
                  <a:schemeClr val="tx1"/>
                </a:solidFill>
                <a:latin typeface="Arial" panose="020B0604020202020204" pitchFamily="34" charset="0"/>
                <a:cs typeface="Arial" panose="020B0604020202020204" pitchFamily="34" charset="0"/>
              </a:rPr>
              <a:t>Clark County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School District</a:t>
            </a:r>
            <a:r>
              <a:rPr lang="en-US" sz="3600" dirty="0">
                <a:solidFill>
                  <a:schemeClr val="tx1"/>
                </a:solidFill>
              </a:rPr>
              <a:t/>
            </a:r>
            <a:br>
              <a:rPr lang="en-US" sz="3600" dirty="0">
                <a:solidFill>
                  <a:schemeClr val="tx1"/>
                </a:solidFill>
              </a:rPr>
            </a:br>
            <a:r>
              <a:rPr lang="en-US" sz="2800" dirty="0">
                <a:latin typeface="Helvetica Light"/>
              </a:rPr>
              <a:t>(Job Fairs)</a:t>
            </a:r>
            <a:r>
              <a:rPr lang="en-US" sz="3600" dirty="0">
                <a:solidFill>
                  <a:schemeClr val="tx1"/>
                </a:solidFill>
              </a:rPr>
              <a:t/>
            </a:r>
            <a:br>
              <a:rPr lang="en-US" sz="3600" dirty="0">
                <a:solidFill>
                  <a:schemeClr val="tx1"/>
                </a:solidFill>
              </a:rPr>
            </a:br>
            <a:endParaRPr lang="en-US" sz="3600" dirty="0">
              <a:solidFill>
                <a:schemeClr val="tx1"/>
              </a:solidFill>
            </a:endParaRPr>
          </a:p>
        </p:txBody>
      </p:sp>
      <p:sp>
        <p:nvSpPr>
          <p:cNvPr id="4" name="Content Placeholder 3"/>
          <p:cNvSpPr>
            <a:spLocks noGrp="1"/>
          </p:cNvSpPr>
          <p:nvPr>
            <p:ph sz="half" idx="2"/>
          </p:nvPr>
        </p:nvSpPr>
        <p:spPr>
          <a:xfrm>
            <a:off x="6186047" y="3492589"/>
            <a:ext cx="4109420" cy="2705011"/>
          </a:xfrm>
        </p:spPr>
        <p:txBody>
          <a:bodyPr>
            <a:normAutofit fontScale="92500" lnSpcReduction="20000"/>
          </a:bodyPr>
          <a:lstStyle/>
          <a:p>
            <a:r>
              <a:rPr lang="en-US" sz="2800" dirty="0">
                <a:solidFill>
                  <a:schemeClr val="tx1">
                    <a:alpha val="95000"/>
                  </a:schemeClr>
                </a:solidFill>
              </a:rPr>
              <a:t>12 monthly events</a:t>
            </a:r>
            <a:br>
              <a:rPr lang="en-US" sz="2800" dirty="0">
                <a:solidFill>
                  <a:schemeClr val="tx1">
                    <a:alpha val="95000"/>
                  </a:schemeClr>
                </a:solidFill>
              </a:rPr>
            </a:br>
            <a:endParaRPr lang="en-US" sz="2800" dirty="0">
              <a:solidFill>
                <a:schemeClr val="tx1">
                  <a:alpha val="95000"/>
                </a:schemeClr>
              </a:solidFill>
            </a:endParaRPr>
          </a:p>
          <a:p>
            <a:r>
              <a:rPr lang="en-US" sz="2800" dirty="0">
                <a:solidFill>
                  <a:schemeClr val="tx1">
                    <a:alpha val="95000"/>
                  </a:schemeClr>
                </a:solidFill>
              </a:rPr>
              <a:t>promoted on TV </a:t>
            </a:r>
          </a:p>
          <a:p>
            <a:endParaRPr lang="en-US" sz="2800" dirty="0">
              <a:solidFill>
                <a:schemeClr val="tx1">
                  <a:alpha val="95000"/>
                </a:schemeClr>
              </a:solidFill>
            </a:endParaRPr>
          </a:p>
          <a:p>
            <a:r>
              <a:rPr lang="en-US" sz="2800" dirty="0">
                <a:solidFill>
                  <a:schemeClr val="tx1">
                    <a:alpha val="95000"/>
                  </a:schemeClr>
                </a:solidFill>
              </a:rPr>
              <a:t>542 applications</a:t>
            </a:r>
            <a:br>
              <a:rPr lang="en-US" sz="2800" dirty="0">
                <a:solidFill>
                  <a:schemeClr val="tx1">
                    <a:alpha val="95000"/>
                  </a:schemeClr>
                </a:solidFill>
              </a:rPr>
            </a:br>
            <a:endParaRPr lang="en-US" sz="2800" dirty="0">
              <a:solidFill>
                <a:schemeClr val="tx1">
                  <a:alpha val="95000"/>
                </a:schemeClr>
              </a:solidFill>
            </a:endParaRPr>
          </a:p>
          <a:p>
            <a:r>
              <a:rPr lang="en-US" sz="2800" dirty="0">
                <a:solidFill>
                  <a:schemeClr val="tx1">
                    <a:alpha val="95000"/>
                  </a:schemeClr>
                </a:solidFill>
              </a:rPr>
              <a:t>100+  enrolled in our online training</a:t>
            </a:r>
            <a:br>
              <a:rPr lang="en-US" sz="2800" dirty="0">
                <a:solidFill>
                  <a:schemeClr val="tx1">
                    <a:alpha val="95000"/>
                  </a:schemeClr>
                </a:solidFill>
              </a:rPr>
            </a:br>
            <a:endParaRPr lang="en-US" sz="2800" dirty="0">
              <a:solidFill>
                <a:schemeClr val="tx1">
                  <a:alpha val="95000"/>
                </a:schemeClr>
              </a:solidFill>
            </a:endParaRPr>
          </a:p>
          <a:p>
            <a:endParaRPr lang="en-US" sz="2400" dirty="0"/>
          </a:p>
        </p:txBody>
      </p:sp>
      <p:pic>
        <p:nvPicPr>
          <p:cNvPr id="10" name="Picture 9"/>
          <p:cNvPicPr>
            <a:picLocks noChangeAspect="1"/>
          </p:cNvPicPr>
          <p:nvPr/>
        </p:nvPicPr>
        <p:blipFill>
          <a:blip r:embed="rId3"/>
          <a:stretch>
            <a:fillRect/>
          </a:stretch>
        </p:blipFill>
        <p:spPr>
          <a:xfrm>
            <a:off x="1670494" y="1461682"/>
            <a:ext cx="4281691" cy="2823240"/>
          </a:xfrm>
          <a:prstGeom prst="rect">
            <a:avLst/>
          </a:prstGeom>
          <a:ln>
            <a:solidFill>
              <a:schemeClr val="tx1"/>
            </a:solidFill>
          </a:ln>
        </p:spPr>
      </p:pic>
      <p:pic>
        <p:nvPicPr>
          <p:cNvPr id="11" name="Content Placeholder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25026" y="4589435"/>
            <a:ext cx="2503411" cy="1424765"/>
          </a:xfrm>
          <a:prstGeom prst="rect">
            <a:avLst/>
          </a:prstGeom>
        </p:spPr>
      </p:pic>
    </p:spTree>
    <p:extLst>
      <p:ext uri="{BB962C8B-B14F-4D97-AF65-F5344CB8AC3E}">
        <p14:creationId xmlns:p14="http://schemas.microsoft.com/office/powerpoint/2010/main" val="2589006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9363" y="1502193"/>
            <a:ext cx="8696849" cy="1046180"/>
          </a:xfrm>
        </p:spPr>
        <p:txBody>
          <a:bodyPr/>
          <a:lstStyle/>
          <a:p>
            <a:r>
              <a:rPr lang="en-US" sz="4000" dirty="0">
                <a:solidFill>
                  <a:schemeClr val="tx1"/>
                </a:solidFill>
                <a:latin typeface="Arial" panose="020B0604020202020204" pitchFamily="34" charset="0"/>
                <a:cs typeface="Arial" panose="020B0604020202020204" pitchFamily="34" charset="0"/>
              </a:rPr>
              <a:t>Reducing Recidivism</a:t>
            </a:r>
            <a:r>
              <a:rPr lang="en-US" sz="4400" dirty="0">
                <a:solidFill>
                  <a:schemeClr val="tx1"/>
                </a:solidFill>
              </a:rPr>
              <a:t/>
            </a:r>
            <a:br>
              <a:rPr lang="en-US" sz="4400" dirty="0">
                <a:solidFill>
                  <a:schemeClr val="tx1"/>
                </a:solidFill>
              </a:rPr>
            </a:br>
            <a:r>
              <a:rPr lang="en-US" sz="2800" dirty="0">
                <a:latin typeface="Helvetica Light"/>
              </a:rPr>
              <a:t>Prisons, Hotels, &amp; Non-Profits Work Together</a:t>
            </a:r>
            <a:endParaRPr lang="en-US" sz="4400" dirty="0">
              <a:solidFill>
                <a:schemeClr val="tx1"/>
              </a:solidFill>
            </a:endParaRPr>
          </a:p>
        </p:txBody>
      </p:sp>
      <p:sp>
        <p:nvSpPr>
          <p:cNvPr id="3" name="Subtitle 2"/>
          <p:cNvSpPr>
            <a:spLocks noGrp="1"/>
          </p:cNvSpPr>
          <p:nvPr>
            <p:ph type="subTitle" idx="1"/>
          </p:nvPr>
        </p:nvSpPr>
        <p:spPr>
          <a:xfrm>
            <a:off x="1860620" y="2625400"/>
            <a:ext cx="8067641" cy="3865899"/>
          </a:xfrm>
        </p:spPr>
        <p:txBody>
          <a:bodyPr>
            <a:noAutofit/>
          </a:bodyPr>
          <a:lstStyle/>
          <a:p>
            <a:pPr marL="342900" indent="-342900">
              <a:buFont typeface="Arial" panose="020B0604020202020204" pitchFamily="34" charset="0"/>
              <a:buChar char="•"/>
            </a:pPr>
            <a:r>
              <a:rPr lang="en-US" sz="2600" dirty="0">
                <a:solidFill>
                  <a:schemeClr val="tx1"/>
                </a:solidFill>
              </a:rPr>
              <a:t>High School Diploma + Health Card Certificate + </a:t>
            </a:r>
            <a:r>
              <a:rPr lang="en-US" sz="2600" dirty="0" err="1">
                <a:solidFill>
                  <a:schemeClr val="tx1"/>
                </a:solidFill>
              </a:rPr>
              <a:t>ServSafe</a:t>
            </a:r>
            <a:r>
              <a:rPr lang="en-US" sz="2600" dirty="0">
                <a:solidFill>
                  <a:schemeClr val="tx1"/>
                </a:solidFill>
              </a:rPr>
              <a:t> Food Manager Training &amp; Exam</a:t>
            </a:r>
            <a:br>
              <a:rPr lang="en-US" sz="2600" dirty="0">
                <a:solidFill>
                  <a:schemeClr val="tx1"/>
                </a:solidFill>
              </a:rPr>
            </a:br>
            <a:endParaRPr lang="en-US" sz="2600" dirty="0">
              <a:solidFill>
                <a:schemeClr val="tx1"/>
              </a:solidFill>
            </a:endParaRPr>
          </a:p>
          <a:p>
            <a:pPr marL="342900" indent="-342900">
              <a:buFont typeface="Arial" panose="020B0604020202020204" pitchFamily="34" charset="0"/>
              <a:buChar char="•"/>
            </a:pPr>
            <a:r>
              <a:rPr lang="en-US" sz="2600" dirty="0">
                <a:solidFill>
                  <a:schemeClr val="tx1"/>
                </a:solidFill>
              </a:rPr>
              <a:t>Red Rock Academy at Summit View – </a:t>
            </a:r>
          </a:p>
          <a:p>
            <a:r>
              <a:rPr lang="en-US" sz="2600" dirty="0">
                <a:solidFill>
                  <a:schemeClr val="tx1"/>
                </a:solidFill>
              </a:rPr>
              <a:t>    a Juvenile Correctional Institute</a:t>
            </a:r>
            <a:br>
              <a:rPr lang="en-US" sz="2600" dirty="0">
                <a:solidFill>
                  <a:schemeClr val="tx1"/>
                </a:solidFill>
              </a:rPr>
            </a:br>
            <a:endParaRPr lang="en-US" sz="2600" dirty="0">
              <a:solidFill>
                <a:schemeClr val="tx1"/>
              </a:solidFill>
            </a:endParaRPr>
          </a:p>
          <a:p>
            <a:pPr marL="457200" indent="-457200">
              <a:buFont typeface="Arial" panose="020B0604020202020204" pitchFamily="34" charset="0"/>
              <a:buChar char="•"/>
            </a:pPr>
            <a:r>
              <a:rPr lang="en-US" sz="2600" dirty="0">
                <a:solidFill>
                  <a:schemeClr val="tx1"/>
                </a:solidFill>
              </a:rPr>
              <a:t>13 Students - No Recidivism</a:t>
            </a:r>
          </a:p>
          <a:p>
            <a:pPr marL="457200" indent="-457200">
              <a:buFont typeface="Arial" panose="020B0604020202020204" pitchFamily="34" charset="0"/>
              <a:buChar char="•"/>
            </a:pPr>
            <a:endParaRPr lang="en-US" sz="2600" dirty="0">
              <a:solidFill>
                <a:schemeClr val="tx1"/>
              </a:solidFill>
            </a:endParaRPr>
          </a:p>
          <a:p>
            <a:pPr marL="457200" indent="-457200">
              <a:buFont typeface="Arial" panose="020B0604020202020204" pitchFamily="34" charset="0"/>
              <a:buChar char="•"/>
            </a:pPr>
            <a:r>
              <a:rPr lang="en-US" sz="2600" dirty="0">
                <a:solidFill>
                  <a:schemeClr val="tx1"/>
                </a:solidFill>
              </a:rPr>
              <a:t>10 x $20,656 = $206,560.00 </a:t>
            </a:r>
            <a:br>
              <a:rPr lang="en-US" sz="2600" dirty="0">
                <a:solidFill>
                  <a:schemeClr val="tx1"/>
                </a:solidFill>
              </a:rPr>
            </a:br>
            <a:r>
              <a:rPr lang="en-US" sz="2600" dirty="0">
                <a:solidFill>
                  <a:schemeClr val="tx1"/>
                </a:solidFill>
              </a:rPr>
              <a:t>	</a:t>
            </a:r>
            <a:br>
              <a:rPr lang="en-US" sz="2600" dirty="0">
                <a:solidFill>
                  <a:schemeClr val="tx1"/>
                </a:solidFill>
              </a:rPr>
            </a:br>
            <a:endParaRPr lang="en-US" sz="2600" dirty="0">
              <a:solidFill>
                <a:schemeClr val="tx1"/>
              </a:solidFill>
            </a:endParaRPr>
          </a:p>
        </p:txBody>
      </p:sp>
      <p:sp>
        <p:nvSpPr>
          <p:cNvPr id="5" name="TextBox 4"/>
          <p:cNvSpPr txBox="1"/>
          <p:nvPr/>
        </p:nvSpPr>
        <p:spPr>
          <a:xfrm>
            <a:off x="7761572" y="6506168"/>
            <a:ext cx="2024913" cy="230832"/>
          </a:xfrm>
          <a:prstGeom prst="rect">
            <a:avLst/>
          </a:prstGeom>
          <a:noFill/>
        </p:spPr>
        <p:txBody>
          <a:bodyPr wrap="none" rtlCol="0">
            <a:spAutoFit/>
          </a:bodyPr>
          <a:lstStyle/>
          <a:p>
            <a:pPr defTabSz="457200"/>
            <a:r>
              <a:rPr lang="en-US" sz="900" dirty="0">
                <a:solidFill>
                  <a:prstClr val="black"/>
                </a:solidFill>
              </a:rPr>
              <a:t>Photo Credit: Las Vegas Review-Journal</a:t>
            </a:r>
          </a:p>
        </p:txBody>
      </p:sp>
      <p:pic>
        <p:nvPicPr>
          <p:cNvPr id="6" name="Picture Placeholder 7"/>
          <p:cNvPicPr>
            <a:picLocks noChangeAspect="1"/>
          </p:cNvPicPr>
          <p:nvPr/>
        </p:nvPicPr>
        <p:blipFill>
          <a:blip r:embed="rId2"/>
          <a:stretch>
            <a:fillRect/>
          </a:stretch>
        </p:blipFill>
        <p:spPr>
          <a:xfrm>
            <a:off x="7439821" y="3825632"/>
            <a:ext cx="2749697" cy="2650797"/>
          </a:xfrm>
          <a:prstGeom prst="ellipse">
            <a:avLst/>
          </a:prstGeom>
        </p:spPr>
      </p:pic>
    </p:spTree>
    <p:extLst>
      <p:ext uri="{BB962C8B-B14F-4D97-AF65-F5344CB8AC3E}">
        <p14:creationId xmlns:p14="http://schemas.microsoft.com/office/powerpoint/2010/main" val="36786684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a:stretch>
            <a:fillRect/>
          </a:stretch>
        </p:blipFill>
        <p:spPr>
          <a:xfrm>
            <a:off x="7631456" y="3836863"/>
            <a:ext cx="2743200" cy="2357554"/>
          </a:xfrm>
          <a:ln>
            <a:solidFill>
              <a:srgbClr val="00769C"/>
            </a:solidFill>
          </a:ln>
        </p:spPr>
      </p:pic>
      <p:pic>
        <p:nvPicPr>
          <p:cNvPr id="15" name="Picture Placeholder 14"/>
          <p:cNvPicPr>
            <a:picLocks noGrp="1" noChangeAspect="1"/>
          </p:cNvPicPr>
          <p:nvPr>
            <p:ph type="pic" sz="quarter" idx="23"/>
          </p:nvPr>
        </p:nvPicPr>
        <p:blipFill rotWithShape="1">
          <a:blip r:embed="rId3" cstate="screen">
            <a:extLst>
              <a:ext uri="{28A0092B-C50C-407E-A947-70E740481C1C}">
                <a14:useLocalDpi xmlns:a14="http://schemas.microsoft.com/office/drawing/2010/main"/>
              </a:ext>
            </a:extLst>
          </a:blip>
          <a:srcRect l="-1498"/>
          <a:stretch/>
        </p:blipFill>
        <p:spPr>
          <a:xfrm>
            <a:off x="1810902" y="3836865"/>
            <a:ext cx="2743200" cy="2357553"/>
          </a:xfrm>
          <a:ln>
            <a:solidFill>
              <a:srgbClr val="00769C"/>
            </a:solidFill>
          </a:ln>
        </p:spPr>
      </p:pic>
      <p:pic>
        <p:nvPicPr>
          <p:cNvPr id="16" name="Picture Placeholder 15"/>
          <p:cNvPicPr>
            <a:picLocks noGrp="1" noChangeAspect="1"/>
          </p:cNvPicPr>
          <p:nvPr>
            <p:ph type="pic" sz="quarter" idx="24"/>
          </p:nvPr>
        </p:nvPicPr>
        <p:blipFill>
          <a:blip r:embed="rId4" cstate="screen">
            <a:extLst>
              <a:ext uri="{28A0092B-C50C-407E-A947-70E740481C1C}">
                <a14:useLocalDpi xmlns:a14="http://schemas.microsoft.com/office/drawing/2010/main"/>
              </a:ext>
            </a:extLst>
          </a:blip>
          <a:srcRect/>
          <a:stretch>
            <a:fillRect/>
          </a:stretch>
        </p:blipFill>
        <p:spPr>
          <a:xfrm>
            <a:off x="4678077" y="3836864"/>
            <a:ext cx="2743200" cy="2357554"/>
          </a:xfrm>
          <a:ln>
            <a:solidFill>
              <a:srgbClr val="00769C"/>
            </a:solidFill>
          </a:ln>
        </p:spPr>
      </p:pic>
      <p:sp>
        <p:nvSpPr>
          <p:cNvPr id="9" name="Text Placeholder 8"/>
          <p:cNvSpPr>
            <a:spLocks noGrp="1"/>
          </p:cNvSpPr>
          <p:nvPr>
            <p:ph type="body" sz="quarter" idx="27"/>
          </p:nvPr>
        </p:nvSpPr>
        <p:spPr>
          <a:xfrm>
            <a:off x="8274154" y="6289195"/>
            <a:ext cx="1457804" cy="374382"/>
          </a:xfrm>
        </p:spPr>
        <p:txBody>
          <a:bodyPr/>
          <a:lstStyle/>
          <a:p>
            <a:r>
              <a:rPr lang="en-US" dirty="0"/>
              <a:t>Community</a:t>
            </a:r>
          </a:p>
        </p:txBody>
      </p:sp>
      <p:sp>
        <p:nvSpPr>
          <p:cNvPr id="12" name="Text Placeholder 11"/>
          <p:cNvSpPr>
            <a:spLocks noGrp="1"/>
          </p:cNvSpPr>
          <p:nvPr>
            <p:ph type="body" sz="quarter" idx="30"/>
          </p:nvPr>
        </p:nvSpPr>
        <p:spPr>
          <a:xfrm>
            <a:off x="2453600" y="6289195"/>
            <a:ext cx="1457804" cy="374382"/>
          </a:xfrm>
        </p:spPr>
        <p:txBody>
          <a:bodyPr/>
          <a:lstStyle/>
          <a:p>
            <a:r>
              <a:rPr lang="en-US" dirty="0"/>
              <a:t>Pipeline</a:t>
            </a:r>
          </a:p>
        </p:txBody>
      </p:sp>
      <p:sp>
        <p:nvSpPr>
          <p:cNvPr id="13" name="Text Placeholder 12"/>
          <p:cNvSpPr>
            <a:spLocks noGrp="1"/>
          </p:cNvSpPr>
          <p:nvPr>
            <p:ph type="body" sz="quarter" idx="31"/>
          </p:nvPr>
        </p:nvSpPr>
        <p:spPr>
          <a:xfrm>
            <a:off x="5324072" y="6289195"/>
            <a:ext cx="1457804" cy="374382"/>
          </a:xfrm>
        </p:spPr>
        <p:txBody>
          <a:bodyPr>
            <a:normAutofit lnSpcReduction="10000"/>
          </a:bodyPr>
          <a:lstStyle/>
          <a:p>
            <a:r>
              <a:rPr lang="en-US" dirty="0"/>
              <a:t>Healthcare Professionals</a:t>
            </a:r>
          </a:p>
        </p:txBody>
      </p:sp>
      <p:pic>
        <p:nvPicPr>
          <p:cNvPr id="18" name="Picture 1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62460" y="2355658"/>
            <a:ext cx="3323227" cy="1416880"/>
          </a:xfrm>
          <a:prstGeom prst="rect">
            <a:avLst/>
          </a:prstGeom>
        </p:spPr>
      </p:pic>
      <p:sp>
        <p:nvSpPr>
          <p:cNvPr id="19" name="Title 4"/>
          <p:cNvSpPr txBox="1">
            <a:spLocks/>
          </p:cNvSpPr>
          <p:nvPr/>
        </p:nvSpPr>
        <p:spPr>
          <a:xfrm>
            <a:off x="1524001" y="1404541"/>
            <a:ext cx="7423827" cy="1077218"/>
          </a:xfrm>
          <a:prstGeom prst="rect">
            <a:avLst/>
          </a:prstGeom>
          <a:noFill/>
        </p:spPr>
        <p:txBody>
          <a:bodyPr wrap="none" rtlCol="0">
            <a:spAutoFit/>
          </a:bodyPr>
          <a:lstStyle>
            <a:lvl1pPr algn="l" defTabSz="457200" rtl="0" eaLnBrk="1" latinLnBrk="0" hangingPunct="1">
              <a:lnSpc>
                <a:spcPct val="80000"/>
              </a:lnSpc>
              <a:spcBef>
                <a:spcPct val="0"/>
              </a:spcBef>
              <a:buNone/>
              <a:defRPr sz="4400" b="1" i="0" kern="1200" cap="none" spc="0">
                <a:ln w="18415" cmpd="sng">
                  <a:noFill/>
                  <a:prstDash val="solid"/>
                </a:ln>
                <a:solidFill>
                  <a:srgbClr val="00769C"/>
                </a:solidFill>
                <a:effectLst/>
                <a:latin typeface="Helvetica"/>
                <a:ea typeface="+mj-ea"/>
                <a:cs typeface="Helvetica"/>
              </a:defRPr>
            </a:lvl1pPr>
          </a:lstStyle>
          <a:p>
            <a:r>
              <a:rPr lang="en-US" sz="4000" dirty="0">
                <a:solidFill>
                  <a:prstClr val="black"/>
                </a:solidFill>
                <a:latin typeface="Arial" panose="020B0604020202020204" pitchFamily="34" charset="0"/>
                <a:cs typeface="Arial" panose="020B0604020202020204" pitchFamily="34" charset="0"/>
              </a:rPr>
              <a:t>Launch of Desert Meadows </a:t>
            </a:r>
            <a:br>
              <a:rPr lang="en-US" sz="4000" dirty="0">
                <a:solidFill>
                  <a:prstClr val="black"/>
                </a:solidFill>
                <a:latin typeface="Arial" panose="020B0604020202020204" pitchFamily="34" charset="0"/>
                <a:cs typeface="Arial" panose="020B0604020202020204" pitchFamily="34" charset="0"/>
              </a:rPr>
            </a:br>
            <a:r>
              <a:rPr lang="en-US" sz="4000" dirty="0">
                <a:solidFill>
                  <a:prstClr val="black"/>
                </a:solidFill>
                <a:latin typeface="Arial" panose="020B0604020202020204" pitchFamily="34" charset="0"/>
                <a:cs typeface="Arial" panose="020B0604020202020204" pitchFamily="34" charset="0"/>
              </a:rPr>
              <a:t>Area Health Education Center</a:t>
            </a:r>
          </a:p>
        </p:txBody>
      </p:sp>
    </p:spTree>
    <p:extLst>
      <p:ext uri="{BB962C8B-B14F-4D97-AF65-F5344CB8AC3E}">
        <p14:creationId xmlns:p14="http://schemas.microsoft.com/office/powerpoint/2010/main" val="18569745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4725" y="1121663"/>
            <a:ext cx="5178056" cy="1348784"/>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7413" y="2241698"/>
            <a:ext cx="6015368" cy="4010246"/>
          </a:xfrm>
          <a:prstGeom prst="rect">
            <a:avLst/>
          </a:prstGeom>
        </p:spPr>
      </p:pic>
      <p:pic>
        <p:nvPicPr>
          <p:cNvPr id="8" name="Picture Placeholder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22782" y="1871332"/>
            <a:ext cx="1970063" cy="1860697"/>
          </a:xfrm>
          <a:prstGeom prst="ellipse">
            <a:avLst/>
          </a:prstGeom>
        </p:spPr>
      </p:pic>
      <p:pic>
        <p:nvPicPr>
          <p:cNvPr id="12" name="Picture Placeholder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2781" y="3831020"/>
            <a:ext cx="2116510" cy="2243680"/>
          </a:xfrm>
          <a:prstGeom prst="ellipse">
            <a:avLst/>
          </a:prstGeom>
        </p:spPr>
      </p:pic>
      <p:pic>
        <p:nvPicPr>
          <p:cNvPr id="2" name="Pictur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94922" y="5784112"/>
            <a:ext cx="2399798" cy="1027849"/>
          </a:xfrm>
          <a:prstGeom prst="rect">
            <a:avLst/>
          </a:prstGeom>
        </p:spPr>
      </p:pic>
      <p:pic>
        <p:nvPicPr>
          <p:cNvPr id="10" name="Picture Placeholder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51490" y="2945218"/>
            <a:ext cx="2116510" cy="2041452"/>
          </a:xfrm>
          <a:prstGeom prst="ellipse">
            <a:avLst/>
          </a:prstGeom>
        </p:spPr>
      </p:pic>
    </p:spTree>
    <p:extLst>
      <p:ext uri="{BB962C8B-B14F-4D97-AF65-F5344CB8AC3E}">
        <p14:creationId xmlns:p14="http://schemas.microsoft.com/office/powerpoint/2010/main" val="22082047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p:pic>
      <p:sp>
        <p:nvSpPr>
          <p:cNvPr id="3" name="Title 2"/>
          <p:cNvSpPr>
            <a:spLocks noGrp="1"/>
          </p:cNvSpPr>
          <p:nvPr>
            <p:ph type="title"/>
          </p:nvPr>
        </p:nvSpPr>
        <p:spPr>
          <a:xfrm>
            <a:off x="6186048" y="1302198"/>
            <a:ext cx="3259209" cy="1888301"/>
          </a:xfrm>
        </p:spPr>
        <p:txBody>
          <a:bodyPr/>
          <a:lstStyle/>
          <a:p>
            <a:r>
              <a:rPr lang="en-US" sz="4000" dirty="0">
                <a:solidFill>
                  <a:schemeClr val="tx1"/>
                </a:solidFill>
                <a:latin typeface="Arial" panose="020B0604020202020204" pitchFamily="34" charset="0"/>
                <a:cs typeface="Arial" panose="020B0604020202020204" pitchFamily="34" charset="0"/>
              </a:rPr>
              <a:t>Desert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Meadows </a:t>
            </a:r>
            <a:br>
              <a:rPr lang="en-US" sz="4000" dirty="0">
                <a:solidFill>
                  <a:schemeClr val="tx1"/>
                </a:solidFill>
                <a:latin typeface="Arial" panose="020B0604020202020204" pitchFamily="34" charset="0"/>
                <a:cs typeface="Arial" panose="020B0604020202020204" pitchFamily="34" charset="0"/>
              </a:rPr>
            </a:br>
            <a:r>
              <a:rPr lang="en-US" sz="4000" dirty="0">
                <a:solidFill>
                  <a:schemeClr val="tx1"/>
                </a:solidFill>
                <a:latin typeface="Arial" panose="020B0604020202020204" pitchFamily="34" charset="0"/>
                <a:cs typeface="Arial" panose="020B0604020202020204" pitchFamily="34" charset="0"/>
              </a:rPr>
              <a:t>AHEC</a:t>
            </a:r>
            <a:r>
              <a:rPr lang="en-US" dirty="0">
                <a:solidFill>
                  <a:schemeClr val="tx1"/>
                </a:solidFill>
                <a:latin typeface="Helvetica Light"/>
              </a:rPr>
              <a:t/>
            </a:r>
            <a:br>
              <a:rPr lang="en-US" dirty="0">
                <a:solidFill>
                  <a:schemeClr val="tx1"/>
                </a:solidFill>
                <a:latin typeface="Helvetica Light"/>
              </a:rPr>
            </a:br>
            <a:r>
              <a:rPr lang="en-US" sz="2800" dirty="0">
                <a:latin typeface="Helvetica Light"/>
              </a:rPr>
              <a:t>Events</a:t>
            </a:r>
          </a:p>
        </p:txBody>
      </p:sp>
      <p:sp>
        <p:nvSpPr>
          <p:cNvPr id="4" name="Content Placeholder 3"/>
          <p:cNvSpPr>
            <a:spLocks noGrp="1"/>
          </p:cNvSpPr>
          <p:nvPr>
            <p:ph sz="half" idx="2"/>
          </p:nvPr>
        </p:nvSpPr>
        <p:spPr>
          <a:xfrm>
            <a:off x="6186048" y="3083038"/>
            <a:ext cx="4481953" cy="3774962"/>
          </a:xfrm>
        </p:spPr>
        <p:txBody>
          <a:bodyPr>
            <a:noAutofit/>
          </a:bodyPr>
          <a:lstStyle/>
          <a:p>
            <a:pPr>
              <a:lnSpc>
                <a:spcPts val="2000"/>
              </a:lnSpc>
            </a:pPr>
            <a:r>
              <a:rPr lang="en-US" sz="2400" dirty="0">
                <a:solidFill>
                  <a:schemeClr val="tx1">
                    <a:alpha val="95000"/>
                  </a:schemeClr>
                </a:solidFill>
              </a:rPr>
              <a:t>Human Papillomavirus (HPV) State Video Summit</a:t>
            </a:r>
            <a:br>
              <a:rPr lang="en-US" sz="2400" dirty="0">
                <a:solidFill>
                  <a:schemeClr val="tx1">
                    <a:alpha val="95000"/>
                  </a:schemeClr>
                </a:solidFill>
              </a:rPr>
            </a:br>
            <a:endParaRPr lang="en-US" sz="2400" dirty="0">
              <a:solidFill>
                <a:schemeClr val="tx1">
                  <a:alpha val="95000"/>
                </a:schemeClr>
              </a:solidFill>
            </a:endParaRPr>
          </a:p>
          <a:p>
            <a:pPr>
              <a:lnSpc>
                <a:spcPts val="2000"/>
              </a:lnSpc>
            </a:pPr>
            <a:r>
              <a:rPr lang="en-US" sz="2400" dirty="0">
                <a:solidFill>
                  <a:schemeClr val="tx1">
                    <a:alpha val="95000"/>
                  </a:schemeClr>
                </a:solidFill>
              </a:rPr>
              <a:t>Medicare Access and CHIP Reauthorization Act (MACRA) Merit-Based Incentive Payment System (MIPS) Conference</a:t>
            </a:r>
            <a:br>
              <a:rPr lang="en-US" sz="2400" dirty="0">
                <a:solidFill>
                  <a:schemeClr val="tx1">
                    <a:alpha val="95000"/>
                  </a:schemeClr>
                </a:solidFill>
              </a:rPr>
            </a:br>
            <a:endParaRPr lang="en-US" sz="2400" dirty="0">
              <a:solidFill>
                <a:schemeClr val="tx1">
                  <a:alpha val="95000"/>
                </a:schemeClr>
              </a:solidFill>
            </a:endParaRPr>
          </a:p>
          <a:p>
            <a:pPr>
              <a:lnSpc>
                <a:spcPts val="2000"/>
              </a:lnSpc>
            </a:pPr>
            <a:r>
              <a:rPr lang="en-US" sz="2400" dirty="0">
                <a:solidFill>
                  <a:schemeClr val="tx1">
                    <a:alpha val="95000"/>
                  </a:schemeClr>
                </a:solidFill>
              </a:rPr>
              <a:t>Medical Marijuana CLE</a:t>
            </a:r>
            <a:br>
              <a:rPr lang="en-US" sz="2400" dirty="0">
                <a:solidFill>
                  <a:schemeClr val="tx1">
                    <a:alpha val="95000"/>
                  </a:schemeClr>
                </a:solidFill>
              </a:rPr>
            </a:br>
            <a:endParaRPr lang="en-US" sz="2400" dirty="0">
              <a:solidFill>
                <a:schemeClr val="tx1">
                  <a:alpha val="95000"/>
                </a:schemeClr>
              </a:solidFill>
            </a:endParaRPr>
          </a:p>
          <a:p>
            <a:pPr>
              <a:lnSpc>
                <a:spcPts val="2000"/>
              </a:lnSpc>
            </a:pPr>
            <a:r>
              <a:rPr lang="en-US" sz="2400" dirty="0">
                <a:solidFill>
                  <a:schemeClr val="tx1">
                    <a:alpha val="95000"/>
                  </a:schemeClr>
                </a:solidFill>
              </a:rPr>
              <a:t>Robotics Conference CME</a:t>
            </a:r>
            <a:r>
              <a:rPr lang="en-US" sz="2600" dirty="0">
                <a:solidFill>
                  <a:schemeClr val="tx1">
                    <a:alpha val="95000"/>
                  </a:schemeClr>
                </a:solidFill>
              </a:rPr>
              <a:t/>
            </a:r>
            <a:br>
              <a:rPr lang="en-US" sz="2600" dirty="0">
                <a:solidFill>
                  <a:schemeClr val="tx1">
                    <a:alpha val="95000"/>
                  </a:schemeClr>
                </a:solidFill>
              </a:rPr>
            </a:br>
            <a:endParaRPr lang="en-US" sz="2600" dirty="0">
              <a:solidFill>
                <a:schemeClr val="tx1">
                  <a:alpha val="95000"/>
                </a:schemeClr>
              </a:solidFill>
            </a:endParaRPr>
          </a:p>
        </p:txBody>
      </p:sp>
    </p:spTree>
    <p:extLst>
      <p:ext uri="{BB962C8B-B14F-4D97-AF65-F5344CB8AC3E}">
        <p14:creationId xmlns:p14="http://schemas.microsoft.com/office/powerpoint/2010/main" val="38942417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61500" y="1467557"/>
            <a:ext cx="7315200" cy="1181878"/>
          </a:xfrm>
        </p:spPr>
        <p:txBody>
          <a:bodyPr>
            <a:normAutofit/>
          </a:bodyPr>
          <a:lstStyle/>
          <a:p>
            <a:r>
              <a:rPr lang="en-US" sz="4000" dirty="0">
                <a:solidFill>
                  <a:schemeClr val="tx1"/>
                </a:solidFill>
                <a:latin typeface="Arial" panose="020B0604020202020204" pitchFamily="34" charset="0"/>
                <a:cs typeface="Arial" panose="020B0604020202020204" pitchFamily="34" charset="0"/>
              </a:rPr>
              <a:t>Doing Well by Doing Good</a:t>
            </a:r>
            <a:br>
              <a:rPr lang="en-US" sz="4000" dirty="0">
                <a:solidFill>
                  <a:schemeClr val="tx1"/>
                </a:solidFill>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Workforce</a:t>
            </a:r>
          </a:p>
        </p:txBody>
      </p:sp>
      <p:graphicFrame>
        <p:nvGraphicFramePr>
          <p:cNvPr id="4" name="Table 3"/>
          <p:cNvGraphicFramePr>
            <a:graphicFrameLocks noGrp="1"/>
          </p:cNvGraphicFramePr>
          <p:nvPr>
            <p:extLst/>
          </p:nvPr>
        </p:nvGraphicFramePr>
        <p:xfrm>
          <a:off x="1661501" y="2781709"/>
          <a:ext cx="8783973" cy="3946582"/>
        </p:xfrm>
        <a:graphic>
          <a:graphicData uri="http://schemas.openxmlformats.org/drawingml/2006/table">
            <a:tbl>
              <a:tblPr firstRow="1" bandRow="1">
                <a:tableStyleId>{7DF18680-E054-41AD-8BC1-D1AEF772440D}</a:tableStyleId>
              </a:tblPr>
              <a:tblGrid>
                <a:gridCol w="4059999">
                  <a:extLst>
                    <a:ext uri="{9D8B030D-6E8A-4147-A177-3AD203B41FA5}">
                      <a16:colId xmlns:a16="http://schemas.microsoft.com/office/drawing/2014/main" xmlns="" val="1128226695"/>
                    </a:ext>
                  </a:extLst>
                </a:gridCol>
                <a:gridCol w="1427361">
                  <a:extLst>
                    <a:ext uri="{9D8B030D-6E8A-4147-A177-3AD203B41FA5}">
                      <a16:colId xmlns:a16="http://schemas.microsoft.com/office/drawing/2014/main" xmlns="" val="634067570"/>
                    </a:ext>
                  </a:extLst>
                </a:gridCol>
                <a:gridCol w="1661170">
                  <a:extLst>
                    <a:ext uri="{9D8B030D-6E8A-4147-A177-3AD203B41FA5}">
                      <a16:colId xmlns:a16="http://schemas.microsoft.com/office/drawing/2014/main" xmlns="" val="3673304937"/>
                    </a:ext>
                  </a:extLst>
                </a:gridCol>
                <a:gridCol w="1635443">
                  <a:extLst>
                    <a:ext uri="{9D8B030D-6E8A-4147-A177-3AD203B41FA5}">
                      <a16:colId xmlns:a16="http://schemas.microsoft.com/office/drawing/2014/main" xmlns="" val="2964488407"/>
                    </a:ext>
                  </a:extLst>
                </a:gridCol>
              </a:tblGrid>
              <a:tr h="503358">
                <a:tc>
                  <a:txBody>
                    <a:bodyPr/>
                    <a:lstStyle/>
                    <a:p>
                      <a:pPr algn="ctr"/>
                      <a:r>
                        <a:rPr lang="en-US" sz="2800" dirty="0"/>
                        <a:t>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06195304"/>
                  </a:ext>
                </a:extLst>
              </a:tr>
              <a:tr h="538353">
                <a:tc>
                  <a:txBody>
                    <a:bodyPr/>
                    <a:lstStyle/>
                    <a:p>
                      <a:pPr algn="ctr"/>
                      <a:r>
                        <a:rPr lang="en-US" sz="2400" dirty="0"/>
                        <a:t>Program Grants/Donations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$100,000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47560966"/>
                  </a:ext>
                </a:extLst>
              </a:tr>
              <a:tr h="508000">
                <a:tc>
                  <a:txBody>
                    <a:bodyPr/>
                    <a:lstStyle/>
                    <a:p>
                      <a:pPr algn="ctr"/>
                      <a:r>
                        <a:rPr lang="en-US" sz="2400" dirty="0"/>
                        <a:t>Training Course Fees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$2,400,000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$2,600,000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84432254"/>
                  </a:ext>
                </a:extLst>
              </a:tr>
              <a:tr h="542996">
                <a:tc>
                  <a:txBody>
                    <a:bodyPr/>
                    <a:lstStyle/>
                    <a:p>
                      <a:pPr algn="ctr"/>
                      <a:r>
                        <a:rPr lang="en-US" sz="2400" dirty="0"/>
                        <a:t>AHEC Health Education</a:t>
                      </a:r>
                      <a:r>
                        <a:rPr lang="en-US" sz="2400" baseline="0" dirty="0"/>
                        <a:t> Funding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$130,000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37515524"/>
                  </a:ext>
                </a:extLst>
              </a:tr>
              <a:tr h="736149">
                <a:tc>
                  <a:txBody>
                    <a:bodyPr/>
                    <a:lstStyle/>
                    <a:p>
                      <a:pPr algn="ctr"/>
                      <a:r>
                        <a:rPr lang="en-US" sz="2400" dirty="0"/>
                        <a:t>Community Block </a:t>
                      </a:r>
                      <a:br>
                        <a:rPr lang="en-US" sz="2400" dirty="0"/>
                      </a:br>
                      <a:r>
                        <a:rPr lang="en-US" sz="2400" dirty="0"/>
                        <a:t>Development Grants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$70,000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40184765"/>
                  </a:ext>
                </a:extLst>
              </a:tr>
              <a:tr h="736149">
                <a:tc>
                  <a:txBody>
                    <a:bodyPr/>
                    <a:lstStyle/>
                    <a:p>
                      <a:pPr algn="ctr"/>
                      <a:r>
                        <a:rPr lang="en-US" sz="2400" dirty="0"/>
                        <a:t>Total Program Revenues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2400" dirty="0"/>
                        <a:t>$200,000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2400" dirty="0"/>
                        <a:t>$2,500,000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2400" dirty="0"/>
                        <a:t>$3,000,000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xmlns="" val="232611428"/>
                  </a:ext>
                </a:extLst>
              </a:tr>
            </a:tbl>
          </a:graphicData>
        </a:graphic>
      </p:graphicFrame>
    </p:spTree>
    <p:extLst>
      <p:ext uri="{BB962C8B-B14F-4D97-AF65-F5344CB8AC3E}">
        <p14:creationId xmlns:p14="http://schemas.microsoft.com/office/powerpoint/2010/main" val="774840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482472" y="5263415"/>
            <a:ext cx="2823696" cy="1223168"/>
          </a:xfrm>
          <a:prstGeom prst="rect">
            <a:avLst/>
          </a:prstGeom>
        </p:spPr>
      </p:pic>
      <p:pic>
        <p:nvPicPr>
          <p:cNvPr id="12" name="Picture Placeholder 11"/>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1617663" y="171451"/>
            <a:ext cx="5276850" cy="5014913"/>
          </a:xfrm>
          <a:effectLst>
            <a:softEdge rad="139700"/>
          </a:effectLst>
        </p:spPr>
      </p:pic>
      <p:sp>
        <p:nvSpPr>
          <p:cNvPr id="5" name="TextBox 4"/>
          <p:cNvSpPr txBox="1"/>
          <p:nvPr/>
        </p:nvSpPr>
        <p:spPr>
          <a:xfrm>
            <a:off x="5838698" y="1879627"/>
            <a:ext cx="3467470" cy="3289221"/>
          </a:xfrm>
          <a:prstGeom prst="ellipse">
            <a:avLst/>
          </a:prstGeom>
          <a:solidFill>
            <a:schemeClr val="accent5">
              <a:lumMod val="40000"/>
              <a:lumOff val="60000"/>
            </a:schemeClr>
          </a:solidFill>
          <a:ln>
            <a:solidFill>
              <a:srgbClr val="00769C"/>
            </a:solidFill>
          </a:ln>
          <a:effectLst>
            <a:innerShdw blurRad="63500" dist="50800" dir="13500000">
              <a:prstClr val="black">
                <a:alpha val="50000"/>
              </a:prstClr>
            </a:innerShdw>
            <a:softEdge rad="50800"/>
          </a:effectLst>
        </p:spPr>
        <p:txBody>
          <a:bodyPr wrap="square" rtlCol="0">
            <a:spAutoFit/>
          </a:bodyPr>
          <a:lstStyle/>
          <a:p>
            <a:pPr algn="ctr" defTabSz="457200"/>
            <a:endParaRPr lang="en-US" sz="2000" b="1" dirty="0">
              <a:solidFill>
                <a:prstClr val="black"/>
              </a:solidFill>
              <a:latin typeface="Helvetica" panose="020B0604020202020204" pitchFamily="34" charset="0"/>
              <a:cs typeface="Helvetica" panose="020B0604020202020204" pitchFamily="34" charset="0"/>
            </a:endParaRPr>
          </a:p>
          <a:p>
            <a:pPr algn="ctr" defTabSz="457200"/>
            <a:r>
              <a:rPr lang="en-US" sz="2400" b="1" dirty="0">
                <a:solidFill>
                  <a:prstClr val="black"/>
                </a:solidFill>
                <a:latin typeface="Helvetica" panose="020B0604020202020204" pitchFamily="34" charset="0"/>
                <a:cs typeface="Helvetica" panose="020B0604020202020204" pitchFamily="34" charset="0"/>
              </a:rPr>
              <a:t>Entrepreneurial </a:t>
            </a:r>
          </a:p>
          <a:p>
            <a:pPr algn="ctr" defTabSz="457200"/>
            <a:r>
              <a:rPr lang="en-US" sz="2400" b="1" dirty="0">
                <a:solidFill>
                  <a:prstClr val="black"/>
                </a:solidFill>
                <a:latin typeface="Helvetica" panose="020B0604020202020204" pitchFamily="34" charset="0"/>
                <a:cs typeface="Helvetica" panose="020B0604020202020204" pitchFamily="34" charset="0"/>
              </a:rPr>
              <a:t>Non-Broadcast </a:t>
            </a:r>
          </a:p>
          <a:p>
            <a:pPr algn="ctr" defTabSz="457200"/>
            <a:r>
              <a:rPr lang="en-US" sz="2400" b="1" dirty="0">
                <a:solidFill>
                  <a:prstClr val="black"/>
                </a:solidFill>
                <a:latin typeface="Helvetica" panose="020B0604020202020204" pitchFamily="34" charset="0"/>
                <a:cs typeface="Helvetica" panose="020B0604020202020204" pitchFamily="34" charset="0"/>
              </a:rPr>
              <a:t>Business</a:t>
            </a:r>
          </a:p>
          <a:p>
            <a:pPr algn="ctr" defTabSz="457200"/>
            <a:r>
              <a:rPr lang="en-US" sz="2400" b="1" dirty="0">
                <a:solidFill>
                  <a:prstClr val="black"/>
                </a:solidFill>
                <a:latin typeface="Helvetica" panose="020B0604020202020204" pitchFamily="34" charset="0"/>
                <a:cs typeface="Helvetica" panose="020B0604020202020204" pitchFamily="34" charset="0"/>
              </a:rPr>
              <a:t> Development </a:t>
            </a:r>
          </a:p>
          <a:p>
            <a:pPr algn="ctr" defTabSz="457200"/>
            <a:r>
              <a:rPr lang="en-US" sz="2400" b="1" dirty="0">
                <a:solidFill>
                  <a:prstClr val="black"/>
                </a:solidFill>
                <a:latin typeface="Helvetica" panose="020B0604020202020204" pitchFamily="34" charset="0"/>
                <a:cs typeface="Helvetica" panose="020B0604020202020204" pitchFamily="34" charset="0"/>
              </a:rPr>
              <a:t>Panel</a:t>
            </a: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84988" y="5263416"/>
            <a:ext cx="3134812" cy="1292959"/>
          </a:xfrm>
          <a:prstGeom prst="rect">
            <a:avLst/>
          </a:prstGeom>
        </p:spPr>
      </p:pic>
    </p:spTree>
    <p:extLst>
      <p:ext uri="{BB962C8B-B14F-4D97-AF65-F5344CB8AC3E}">
        <p14:creationId xmlns:p14="http://schemas.microsoft.com/office/powerpoint/2010/main" val="40186459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438400" y="2514600"/>
            <a:ext cx="7315200" cy="1828800"/>
          </a:xfrm>
        </p:spPr>
        <p:txBody>
          <a:bodyPr/>
          <a:lstStyle/>
          <a:p>
            <a:r>
              <a:rPr lang="en-US" b="1" dirty="0">
                <a:solidFill>
                  <a:srgbClr val="262A68"/>
                </a:solidFill>
                <a:cs typeface="Arial" charset="0"/>
              </a:rPr>
              <a:t>Tom Axtell</a:t>
            </a:r>
            <a:r>
              <a:rPr lang="en-US" sz="4400" b="1" dirty="0">
                <a:solidFill>
                  <a:srgbClr val="262A68"/>
                </a:solidFill>
                <a:cs typeface="Arial" charset="0"/>
              </a:rPr>
              <a:t/>
            </a:r>
            <a:br>
              <a:rPr lang="en-US" sz="4400" b="1" dirty="0">
                <a:solidFill>
                  <a:srgbClr val="262A68"/>
                </a:solidFill>
                <a:cs typeface="Arial" charset="0"/>
              </a:rPr>
            </a:br>
            <a:r>
              <a:rPr lang="en-US" sz="2000" b="1" i="1" dirty="0">
                <a:cs typeface="Arial" charset="0"/>
              </a:rPr>
              <a:t>General Manager </a:t>
            </a:r>
            <a:br>
              <a:rPr lang="en-US" sz="2000" b="1" i="1" dirty="0">
                <a:cs typeface="Arial" charset="0"/>
              </a:rPr>
            </a:br>
            <a:r>
              <a:rPr lang="en-US" sz="2000" b="1" i="1" dirty="0">
                <a:cs typeface="Arial" charset="0"/>
              </a:rPr>
              <a:t>Las Vegas PBS</a:t>
            </a:r>
          </a:p>
        </p:txBody>
      </p:sp>
    </p:spTree>
    <p:extLst>
      <p:ext uri="{BB962C8B-B14F-4D97-AF65-F5344CB8AC3E}">
        <p14:creationId xmlns:p14="http://schemas.microsoft.com/office/powerpoint/2010/main" val="5737616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438400" y="2514600"/>
            <a:ext cx="7315200" cy="1828800"/>
          </a:xfrm>
        </p:spPr>
        <p:txBody>
          <a:bodyPr/>
          <a:lstStyle/>
          <a:p>
            <a:r>
              <a:rPr lang="en-US" b="1" dirty="0">
                <a:solidFill>
                  <a:srgbClr val="262A68"/>
                </a:solidFill>
                <a:cs typeface="Arial" charset="0"/>
              </a:rPr>
              <a:t>Jerry Franklin</a:t>
            </a:r>
            <a:r>
              <a:rPr lang="en-US" sz="4400" b="1" dirty="0">
                <a:solidFill>
                  <a:srgbClr val="262A68"/>
                </a:solidFill>
                <a:cs typeface="Arial" charset="0"/>
              </a:rPr>
              <a:t/>
            </a:r>
            <a:br>
              <a:rPr lang="en-US" sz="4400" b="1" dirty="0">
                <a:solidFill>
                  <a:srgbClr val="262A68"/>
                </a:solidFill>
                <a:cs typeface="Arial" charset="0"/>
              </a:rPr>
            </a:br>
            <a:r>
              <a:rPr lang="en-US" sz="2000" b="1" i="1" dirty="0">
                <a:cs typeface="Arial" charset="0"/>
              </a:rPr>
              <a:t>President and CEO</a:t>
            </a:r>
            <a:br>
              <a:rPr lang="en-US" sz="2000" b="1" i="1" dirty="0">
                <a:cs typeface="Arial" charset="0"/>
              </a:rPr>
            </a:br>
            <a:r>
              <a:rPr lang="en-US" sz="2000" b="1" i="1" dirty="0">
                <a:cs typeface="Arial" charset="0"/>
              </a:rPr>
              <a:t>Connecticut Public Broadcasting Network</a:t>
            </a:r>
            <a:endParaRPr lang="en-US" b="1" i="1" dirty="0">
              <a:cs typeface="Arial" charset="0"/>
            </a:endParaRPr>
          </a:p>
        </p:txBody>
      </p:sp>
    </p:spTree>
    <p:extLst>
      <p:ext uri="{BB962C8B-B14F-4D97-AF65-F5344CB8AC3E}">
        <p14:creationId xmlns:p14="http://schemas.microsoft.com/office/powerpoint/2010/main" val="25846776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1" y="1905000"/>
            <a:ext cx="5851455" cy="3989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b="1" dirty="0"/>
              <a:t>The Human-Centered Design Approach</a:t>
            </a:r>
            <a:endParaRPr lang="en-US" dirty="0"/>
          </a:p>
        </p:txBody>
      </p:sp>
      <p:sp>
        <p:nvSpPr>
          <p:cNvPr id="3" name="Content Placeholder 2"/>
          <p:cNvSpPr>
            <a:spLocks noGrp="1"/>
          </p:cNvSpPr>
          <p:nvPr>
            <p:ph idx="1"/>
          </p:nvPr>
        </p:nvSpPr>
        <p:spPr>
          <a:xfrm>
            <a:off x="1828800" y="1981200"/>
            <a:ext cx="4038600" cy="4191000"/>
          </a:xfrm>
        </p:spPr>
        <p:txBody>
          <a:bodyPr>
            <a:normAutofit/>
          </a:bodyPr>
          <a:lstStyle/>
          <a:p>
            <a:pPr marL="0" indent="0">
              <a:buNone/>
            </a:pPr>
            <a:r>
              <a:rPr lang="en-US" sz="2000" dirty="0"/>
              <a:t>As a framework for our work, we have adopted a research-based human-centered design approach.  We are conducting audience interviews, collecting and analyzing the data, brainstorming revenue opportunities and prototyping new ideas.  We will then test our hypotheses and create a myriad of opportunities to grow content production.</a:t>
            </a:r>
          </a:p>
          <a:p>
            <a:endParaRPr lang="en-US" sz="2000" dirty="0"/>
          </a:p>
        </p:txBody>
      </p:sp>
    </p:spTree>
    <p:extLst>
      <p:ext uri="{BB962C8B-B14F-4D97-AF65-F5344CB8AC3E}">
        <p14:creationId xmlns:p14="http://schemas.microsoft.com/office/powerpoint/2010/main" val="25625560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229600" cy="990600"/>
          </a:xfrm>
        </p:spPr>
        <p:txBody>
          <a:bodyPr>
            <a:normAutofit fontScale="90000"/>
          </a:bodyPr>
          <a:lstStyle/>
          <a:p>
            <a:r>
              <a:rPr lang="en-US" b="1" dirty="0"/>
              <a:t>The Norwalk Innovation Center (Expanding Geographical Reach)</a:t>
            </a:r>
            <a:r>
              <a:rPr lang="en-US" dirty="0"/>
              <a:t/>
            </a:r>
            <a:br>
              <a:rPr lang="en-US" dirty="0"/>
            </a:br>
            <a:endParaRPr lang="en-US" dirty="0"/>
          </a:p>
        </p:txBody>
      </p:sp>
      <p:sp>
        <p:nvSpPr>
          <p:cNvPr id="3" name="Content Placeholder 2"/>
          <p:cNvSpPr>
            <a:spLocks noGrp="1"/>
          </p:cNvSpPr>
          <p:nvPr>
            <p:ph idx="1"/>
          </p:nvPr>
        </p:nvSpPr>
        <p:spPr>
          <a:xfrm>
            <a:off x="1981200" y="1752600"/>
            <a:ext cx="8229600" cy="4876800"/>
          </a:xfrm>
        </p:spPr>
        <p:txBody>
          <a:bodyPr>
            <a:normAutofit fontScale="92500" lnSpcReduction="20000"/>
          </a:bodyPr>
          <a:lstStyle/>
          <a:p>
            <a:pPr marL="0" indent="0">
              <a:buNone/>
            </a:pPr>
            <a:r>
              <a:rPr lang="en-US" i="1" dirty="0"/>
              <a:t>The Norwalk Innovation and Technology Center</a:t>
            </a:r>
            <a:r>
              <a:rPr lang="en-US" dirty="0"/>
              <a:t> will serve as a hub through which community organizations and businesses can incubate ideas and sources to develop new content.  The Center will offer entrepreneurial and engagement opportunities for community entities to host events forums, live-streaming and broadcast.  Distribution partners include:</a:t>
            </a:r>
          </a:p>
          <a:p>
            <a:pPr marL="0" indent="0">
              <a:buNone/>
            </a:pPr>
            <a:endParaRPr lang="en-US" sz="1100" dirty="0"/>
          </a:p>
          <a:p>
            <a:r>
              <a:rPr lang="en-US" dirty="0"/>
              <a:t>Norwalk Public Schools</a:t>
            </a:r>
          </a:p>
          <a:p>
            <a:r>
              <a:rPr lang="en-US" dirty="0"/>
              <a:t>Palace Production Center</a:t>
            </a:r>
          </a:p>
          <a:p>
            <a:r>
              <a:rPr lang="en-US" dirty="0"/>
              <a:t>Stamford Innovation Center </a:t>
            </a:r>
          </a:p>
          <a:p>
            <a:r>
              <a:rPr lang="en-US" dirty="0" err="1"/>
              <a:t>Moondog</a:t>
            </a:r>
            <a:r>
              <a:rPr lang="en-US" dirty="0"/>
              <a:t> Productions (digital network partner, NYC)</a:t>
            </a:r>
          </a:p>
          <a:p>
            <a:r>
              <a:rPr lang="en-US" dirty="0"/>
              <a:t>Fairfield County News Bureau – WNPR, CPTV, WSHU, Connecticut Radio Network (podcast partner)</a:t>
            </a:r>
          </a:p>
          <a:p>
            <a:r>
              <a:rPr lang="en-US" dirty="0"/>
              <a:t>Veteran’s Training Center </a:t>
            </a:r>
          </a:p>
          <a:p>
            <a:r>
              <a:rPr lang="en-US" dirty="0"/>
              <a:t>Wall Street Theater (creative partner)</a:t>
            </a:r>
          </a:p>
        </p:txBody>
      </p:sp>
    </p:spTree>
    <p:extLst>
      <p:ext uri="{BB962C8B-B14F-4D97-AF65-F5344CB8AC3E}">
        <p14:creationId xmlns:p14="http://schemas.microsoft.com/office/powerpoint/2010/main" val="32401453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438400" y="2514600"/>
            <a:ext cx="7315200" cy="1828800"/>
          </a:xfrm>
        </p:spPr>
        <p:txBody>
          <a:bodyPr/>
          <a:lstStyle/>
          <a:p>
            <a:r>
              <a:rPr lang="en-US" b="1" dirty="0">
                <a:solidFill>
                  <a:srgbClr val="262A68"/>
                </a:solidFill>
                <a:cs typeface="Arial" charset="0"/>
              </a:rPr>
              <a:t>Rich Homberg</a:t>
            </a:r>
            <a:r>
              <a:rPr lang="en-US" sz="4400" b="1" dirty="0">
                <a:solidFill>
                  <a:srgbClr val="262A68"/>
                </a:solidFill>
                <a:cs typeface="Arial" charset="0"/>
              </a:rPr>
              <a:t/>
            </a:r>
            <a:br>
              <a:rPr lang="en-US" sz="4400" b="1" dirty="0">
                <a:solidFill>
                  <a:srgbClr val="262A68"/>
                </a:solidFill>
                <a:cs typeface="Arial" charset="0"/>
              </a:rPr>
            </a:br>
            <a:r>
              <a:rPr lang="en-US" sz="2000" b="1" i="1" dirty="0">
                <a:cs typeface="Arial" charset="0"/>
              </a:rPr>
              <a:t>President and CEO</a:t>
            </a:r>
            <a:br>
              <a:rPr lang="en-US" sz="2000" b="1" i="1" dirty="0">
                <a:cs typeface="Arial" charset="0"/>
              </a:rPr>
            </a:br>
            <a:r>
              <a:rPr lang="en-US" sz="2000" b="1" i="1" dirty="0">
                <a:cs typeface="Arial" charset="0"/>
              </a:rPr>
              <a:t>Detroit Public Television</a:t>
            </a:r>
            <a:endParaRPr lang="en-US" b="1" i="1" dirty="0">
              <a:cs typeface="Arial" charset="0"/>
            </a:endParaRPr>
          </a:p>
        </p:txBody>
      </p:sp>
    </p:spTree>
    <p:extLst>
      <p:ext uri="{BB962C8B-B14F-4D97-AF65-F5344CB8AC3E}">
        <p14:creationId xmlns:p14="http://schemas.microsoft.com/office/powerpoint/2010/main" val="29148505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0"/>
            <a:ext cx="8229600" cy="1143000"/>
          </a:xfrm>
        </p:spPr>
        <p:txBody>
          <a:bodyPr/>
          <a:lstStyle/>
          <a:p>
            <a:r>
              <a:rPr lang="en-US" b="1" u="sng" dirty="0" smtClean="0"/>
              <a:t>The DPTV Engagement Grid</a:t>
            </a:r>
            <a:endParaRPr lang="en-US" b="1" u="sng" dirty="0"/>
          </a:p>
        </p:txBody>
      </p:sp>
    </p:spTree>
    <p:extLst>
      <p:ext uri="{BB962C8B-B14F-4D97-AF65-F5344CB8AC3E}">
        <p14:creationId xmlns:p14="http://schemas.microsoft.com/office/powerpoint/2010/main" val="1580413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The DPTV Engagement Grid</a:t>
            </a:r>
            <a:endParaRPr lang="en-US" b="1" u="sng" dirty="0"/>
          </a:p>
        </p:txBody>
      </p:sp>
      <p:sp>
        <p:nvSpPr>
          <p:cNvPr id="3" name="Content Placeholder 2"/>
          <p:cNvSpPr>
            <a:spLocks noGrp="1"/>
          </p:cNvSpPr>
          <p:nvPr>
            <p:ph idx="1"/>
          </p:nvPr>
        </p:nvSpPr>
        <p:spPr/>
        <p:txBody>
          <a:bodyPr>
            <a:normAutofit/>
          </a:bodyPr>
          <a:lstStyle/>
          <a:p>
            <a:pPr marL="0" indent="0" algn="ctr">
              <a:buNone/>
            </a:pPr>
            <a:endParaRPr lang="en-US" sz="2000" b="1" u="sng" dirty="0"/>
          </a:p>
          <a:p>
            <a:pPr marL="0" indent="0" algn="ctr">
              <a:buNone/>
            </a:pPr>
            <a:r>
              <a:rPr lang="en-US" sz="2000" b="1" u="sng" dirty="0"/>
              <a:t>Informed By</a:t>
            </a:r>
            <a:endParaRPr lang="en-US" sz="2000" dirty="0"/>
          </a:p>
          <a:p>
            <a:endParaRPr lang="en-US" sz="2000" dirty="0"/>
          </a:p>
          <a:p>
            <a:pPr marL="0" indent="0" algn="ctr">
              <a:buNone/>
            </a:pPr>
            <a:r>
              <a:rPr lang="en-US" sz="2000" dirty="0"/>
              <a:t>Collective Impact – FSG study on public television – 2011</a:t>
            </a:r>
          </a:p>
          <a:p>
            <a:pPr marL="0" indent="0" algn="ctr">
              <a:buNone/>
            </a:pPr>
            <a:r>
              <a:rPr lang="en-US" sz="2000" dirty="0"/>
              <a:t>Boston Consulting Group – White paper on engagement 2014</a:t>
            </a:r>
          </a:p>
          <a:p>
            <a:pPr marL="0" indent="0" algn="ctr">
              <a:buNone/>
            </a:pPr>
            <a:r>
              <a:rPr lang="en-US" sz="2000" dirty="0"/>
              <a:t>PreNups - 2012</a:t>
            </a:r>
          </a:p>
          <a:p>
            <a:pPr marL="0" indent="0" algn="ctr">
              <a:buNone/>
            </a:pPr>
            <a:r>
              <a:rPr lang="en-US" sz="2000" dirty="0"/>
              <a:t>Models of the Future – PBS – 2014</a:t>
            </a:r>
          </a:p>
          <a:p>
            <a:pPr marL="0" indent="0" algn="ctr">
              <a:buNone/>
            </a:pPr>
            <a:r>
              <a:rPr lang="en-US" sz="2000" dirty="0"/>
              <a:t>The Knight Foundation – 2008 - 2016</a:t>
            </a:r>
          </a:p>
          <a:p>
            <a:pPr marL="0" indent="0" algn="ctr">
              <a:buNone/>
            </a:pPr>
            <a:r>
              <a:rPr lang="en-US" sz="2000" dirty="0"/>
              <a:t>Atlantic Media Strategies - 2016</a:t>
            </a:r>
          </a:p>
          <a:p>
            <a:pPr marL="0" indent="0" algn="ctr">
              <a:buNone/>
            </a:pPr>
            <a:r>
              <a:rPr lang="en-US" sz="2000" dirty="0"/>
              <a:t>Various university and industry studies</a:t>
            </a:r>
          </a:p>
          <a:p>
            <a:endParaRPr lang="en-US" sz="2000" dirty="0"/>
          </a:p>
        </p:txBody>
      </p:sp>
    </p:spTree>
    <p:extLst>
      <p:ext uri="{BB962C8B-B14F-4D97-AF65-F5344CB8AC3E}">
        <p14:creationId xmlns:p14="http://schemas.microsoft.com/office/powerpoint/2010/main" val="40537280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The DPTV Engagement Grid</a:t>
            </a:r>
            <a:endParaRPr lang="en-US" b="1" u="sng" dirty="0"/>
          </a:p>
        </p:txBody>
      </p:sp>
      <p:sp>
        <p:nvSpPr>
          <p:cNvPr id="3" name="Content Placeholder 2"/>
          <p:cNvSpPr>
            <a:spLocks noGrp="1"/>
          </p:cNvSpPr>
          <p:nvPr>
            <p:ph idx="1"/>
          </p:nvPr>
        </p:nvSpPr>
        <p:spPr/>
        <p:txBody>
          <a:bodyPr>
            <a:normAutofit/>
          </a:bodyPr>
          <a:lstStyle/>
          <a:p>
            <a:pPr marL="0" indent="0" algn="ctr">
              <a:buNone/>
            </a:pPr>
            <a:endParaRPr lang="en-US" sz="2000" b="1" u="sng" dirty="0"/>
          </a:p>
          <a:p>
            <a:pPr marL="0" indent="0" algn="ctr">
              <a:buNone/>
            </a:pPr>
            <a:r>
              <a:rPr lang="en-US" sz="2000" b="1" u="sng" dirty="0"/>
              <a:t>Five Key Issues</a:t>
            </a:r>
            <a:endParaRPr lang="en-US" sz="2000" dirty="0"/>
          </a:p>
          <a:p>
            <a:endParaRPr lang="en-US" sz="2000" dirty="0"/>
          </a:p>
          <a:p>
            <a:pPr marL="0" indent="0" algn="ctr">
              <a:buNone/>
            </a:pPr>
            <a:r>
              <a:rPr lang="en-US" sz="2000" dirty="0"/>
              <a:t>Where is the need/opportunity?</a:t>
            </a:r>
          </a:p>
          <a:p>
            <a:pPr marL="0" indent="0" algn="ctr">
              <a:buNone/>
            </a:pPr>
            <a:r>
              <a:rPr lang="en-US" sz="2000" dirty="0"/>
              <a:t>Where can DPTV unique serve?</a:t>
            </a:r>
          </a:p>
          <a:p>
            <a:pPr marL="0" indent="0" algn="ctr">
              <a:buNone/>
            </a:pPr>
            <a:r>
              <a:rPr lang="en-US" sz="2000" dirty="0"/>
              <a:t>Who are our stakeholders/partners – Where do they serve?</a:t>
            </a:r>
          </a:p>
          <a:p>
            <a:pPr marL="0" indent="0" algn="ctr">
              <a:buNone/>
            </a:pPr>
            <a:r>
              <a:rPr lang="en-US" sz="2000" dirty="0"/>
              <a:t>Where is the larger, long-term opportunity?</a:t>
            </a:r>
          </a:p>
          <a:p>
            <a:pPr marL="0" indent="0" algn="ctr">
              <a:buNone/>
            </a:pPr>
            <a:r>
              <a:rPr lang="en-US" sz="2000" dirty="0"/>
              <a:t>What are we going to do next?  Next week?</a:t>
            </a:r>
          </a:p>
          <a:p>
            <a:endParaRPr lang="en-US" sz="2000" dirty="0"/>
          </a:p>
        </p:txBody>
      </p:sp>
    </p:spTree>
    <p:extLst>
      <p:ext uri="{BB962C8B-B14F-4D97-AF65-F5344CB8AC3E}">
        <p14:creationId xmlns:p14="http://schemas.microsoft.com/office/powerpoint/2010/main" val="40262064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724399" y="170615"/>
            <a:ext cx="2398734" cy="369332"/>
          </a:xfrm>
          <a:prstGeom prst="rect">
            <a:avLst/>
          </a:prstGeom>
          <a:noFill/>
        </p:spPr>
        <p:txBody>
          <a:bodyPr wrap="none" rtlCol="0">
            <a:spAutoFit/>
          </a:bodyPr>
          <a:lstStyle/>
          <a:p>
            <a:r>
              <a:rPr lang="en-US" b="1" u="sng" dirty="0">
                <a:solidFill>
                  <a:prstClr val="black"/>
                </a:solidFill>
              </a:rPr>
              <a:t>DPTV Engagement Grid</a:t>
            </a:r>
            <a:endParaRPr lang="en-US" dirty="0">
              <a:solidFill>
                <a:prstClr val="black"/>
              </a:solidFill>
            </a:endParaRPr>
          </a:p>
        </p:txBody>
      </p:sp>
    </p:spTree>
    <p:extLst>
      <p:ext uri="{BB962C8B-B14F-4D97-AF65-F5344CB8AC3E}">
        <p14:creationId xmlns:p14="http://schemas.microsoft.com/office/powerpoint/2010/main" val="1457519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724399" y="170615"/>
            <a:ext cx="2398734" cy="369332"/>
          </a:xfrm>
          <a:prstGeom prst="rect">
            <a:avLst/>
          </a:prstGeom>
          <a:noFill/>
        </p:spPr>
        <p:txBody>
          <a:bodyPr wrap="none" rtlCol="0">
            <a:spAutoFit/>
          </a:bodyPr>
          <a:lstStyle/>
          <a:p>
            <a:r>
              <a:rPr lang="en-US" b="1" u="sng" dirty="0">
                <a:solidFill>
                  <a:prstClr val="black"/>
                </a:solidFill>
              </a:rPr>
              <a:t>DPTV Engagement Grid</a:t>
            </a:r>
            <a:endParaRPr lang="en-US" dirty="0">
              <a:solidFill>
                <a:prstClr val="black"/>
              </a:solidFill>
            </a:endParaRPr>
          </a:p>
        </p:txBody>
      </p:sp>
      <p:sp>
        <p:nvSpPr>
          <p:cNvPr id="2" name="TextBox 1"/>
          <p:cNvSpPr txBox="1"/>
          <p:nvPr/>
        </p:nvSpPr>
        <p:spPr>
          <a:xfrm>
            <a:off x="4697772" y="5715000"/>
            <a:ext cx="2362200" cy="369332"/>
          </a:xfrm>
          <a:prstGeom prst="rect">
            <a:avLst/>
          </a:prstGeom>
          <a:noFill/>
        </p:spPr>
        <p:txBody>
          <a:bodyPr wrap="square" rtlCol="0">
            <a:spAutoFit/>
          </a:bodyPr>
          <a:lstStyle/>
          <a:p>
            <a:r>
              <a:rPr lang="en-US" b="1" u="sng" dirty="0">
                <a:solidFill>
                  <a:prstClr val="black"/>
                </a:solidFill>
              </a:rPr>
              <a:t>Mission/Vision/Value</a:t>
            </a:r>
            <a:endParaRPr lang="en-US" dirty="0">
              <a:solidFill>
                <a:prstClr val="black"/>
              </a:solidFill>
            </a:endParaRPr>
          </a:p>
        </p:txBody>
      </p:sp>
    </p:spTree>
    <p:extLst>
      <p:ext uri="{BB962C8B-B14F-4D97-AF65-F5344CB8AC3E}">
        <p14:creationId xmlns:p14="http://schemas.microsoft.com/office/powerpoint/2010/main" val="32078056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9524" y="4774557"/>
            <a:ext cx="5708486" cy="553998"/>
          </a:xfrm>
          <a:prstGeom prst="rect">
            <a:avLst/>
          </a:prstGeom>
          <a:noFill/>
        </p:spPr>
        <p:txBody>
          <a:bodyPr wrap="none" rtlCol="0">
            <a:spAutoFit/>
          </a:bodyPr>
          <a:lstStyle/>
          <a:p>
            <a:pPr algn="ctr"/>
            <a:r>
              <a:rPr lang="en-US" sz="1400" b="1" u="sng" dirty="0">
                <a:solidFill>
                  <a:prstClr val="black"/>
                </a:solidFill>
              </a:rPr>
              <a:t>Our Foundation – Understanding and Serving The Need of Our Community</a:t>
            </a:r>
            <a:endParaRPr lang="en-US" sz="1400" dirty="0">
              <a:solidFill>
                <a:prstClr val="black"/>
              </a:solidFill>
            </a:endParaRPr>
          </a:p>
          <a:p>
            <a:pPr algn="ctr"/>
            <a:endParaRPr lang="en-US" sz="800" dirty="0">
              <a:solidFill>
                <a:prstClr val="black"/>
              </a:solidFill>
            </a:endParaRPr>
          </a:p>
          <a:p>
            <a:pPr algn="ctr"/>
            <a:endParaRPr lang="en-US" sz="800" dirty="0">
              <a:solidFill>
                <a:prstClr val="black"/>
              </a:solidFill>
            </a:endParaRPr>
          </a:p>
        </p:txBody>
      </p:sp>
      <p:sp>
        <p:nvSpPr>
          <p:cNvPr id="17" name="TextBox 16"/>
          <p:cNvSpPr txBox="1"/>
          <p:nvPr/>
        </p:nvSpPr>
        <p:spPr>
          <a:xfrm>
            <a:off x="4724399" y="170615"/>
            <a:ext cx="2398734" cy="369332"/>
          </a:xfrm>
          <a:prstGeom prst="rect">
            <a:avLst/>
          </a:prstGeom>
          <a:noFill/>
        </p:spPr>
        <p:txBody>
          <a:bodyPr wrap="none" rtlCol="0">
            <a:spAutoFit/>
          </a:bodyPr>
          <a:lstStyle/>
          <a:p>
            <a:r>
              <a:rPr lang="en-US" b="1" u="sng" dirty="0">
                <a:solidFill>
                  <a:prstClr val="black"/>
                </a:solidFill>
              </a:rPr>
              <a:t>DPTV Engagement Grid</a:t>
            </a:r>
            <a:endParaRPr lang="en-US" dirty="0">
              <a:solidFill>
                <a:prstClr val="black"/>
              </a:solidFill>
            </a:endParaRPr>
          </a:p>
        </p:txBody>
      </p:sp>
      <p:sp>
        <p:nvSpPr>
          <p:cNvPr id="2" name="TextBox 1"/>
          <p:cNvSpPr txBox="1"/>
          <p:nvPr/>
        </p:nvSpPr>
        <p:spPr>
          <a:xfrm>
            <a:off x="4697772" y="5715000"/>
            <a:ext cx="2362200" cy="369332"/>
          </a:xfrm>
          <a:prstGeom prst="rect">
            <a:avLst/>
          </a:prstGeom>
          <a:noFill/>
        </p:spPr>
        <p:txBody>
          <a:bodyPr wrap="square" rtlCol="0">
            <a:spAutoFit/>
          </a:bodyPr>
          <a:lstStyle/>
          <a:p>
            <a:r>
              <a:rPr lang="en-US" b="1" u="sng" dirty="0">
                <a:solidFill>
                  <a:prstClr val="black"/>
                </a:solidFill>
              </a:rPr>
              <a:t>Mission/Vision/Value</a:t>
            </a:r>
            <a:endParaRPr lang="en-US" dirty="0">
              <a:solidFill>
                <a:prstClr val="black"/>
              </a:solidFill>
            </a:endParaRPr>
          </a:p>
        </p:txBody>
      </p:sp>
    </p:spTree>
    <p:extLst>
      <p:ext uri="{BB962C8B-B14F-4D97-AF65-F5344CB8AC3E}">
        <p14:creationId xmlns:p14="http://schemas.microsoft.com/office/powerpoint/2010/main" val="551112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482472" y="5263415"/>
            <a:ext cx="2823696" cy="1223168"/>
          </a:xfrm>
          <a:prstGeom prst="rect">
            <a:avLst/>
          </a:prstGeom>
        </p:spPr>
      </p:pic>
      <p:pic>
        <p:nvPicPr>
          <p:cNvPr id="12" name="Picture Placeholder 11"/>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a:xfrm>
            <a:off x="1617663" y="171451"/>
            <a:ext cx="5276850" cy="5014913"/>
          </a:xfrm>
          <a:effectLst>
            <a:softEdge rad="139700"/>
          </a:effectLst>
        </p:spPr>
      </p:pic>
      <p:sp>
        <p:nvSpPr>
          <p:cNvPr id="5" name="TextBox 4"/>
          <p:cNvSpPr txBox="1"/>
          <p:nvPr/>
        </p:nvSpPr>
        <p:spPr>
          <a:xfrm>
            <a:off x="5838698" y="1879627"/>
            <a:ext cx="3467470" cy="3289221"/>
          </a:xfrm>
          <a:prstGeom prst="ellipse">
            <a:avLst/>
          </a:prstGeom>
          <a:solidFill>
            <a:schemeClr val="accent5">
              <a:lumMod val="40000"/>
              <a:lumOff val="60000"/>
            </a:schemeClr>
          </a:solidFill>
          <a:ln>
            <a:solidFill>
              <a:srgbClr val="00769C"/>
            </a:solidFill>
          </a:ln>
          <a:effectLst>
            <a:innerShdw blurRad="63500" dist="50800" dir="13500000">
              <a:prstClr val="black">
                <a:alpha val="50000"/>
              </a:prstClr>
            </a:innerShdw>
            <a:softEdge rad="50800"/>
          </a:effectLst>
        </p:spPr>
        <p:txBody>
          <a:bodyPr wrap="square" rtlCol="0">
            <a:spAutoFit/>
          </a:bodyPr>
          <a:lstStyle/>
          <a:p>
            <a:pPr algn="ctr" defTabSz="457200"/>
            <a:endParaRPr lang="en-US" sz="2000" b="1" dirty="0">
              <a:solidFill>
                <a:prstClr val="black"/>
              </a:solidFill>
              <a:latin typeface="Arial" panose="020B0604020202020204" pitchFamily="34" charset="0"/>
              <a:cs typeface="Arial" panose="020B0604020202020204" pitchFamily="34" charset="0"/>
            </a:endParaRPr>
          </a:p>
          <a:p>
            <a:pPr algn="ctr" defTabSz="457200"/>
            <a:r>
              <a:rPr lang="en-US" sz="2400" b="1" dirty="0">
                <a:solidFill>
                  <a:prstClr val="black"/>
                </a:solidFill>
                <a:latin typeface="Arial" panose="020B0604020202020204" pitchFamily="34" charset="0"/>
                <a:cs typeface="Arial" panose="020B0604020202020204" pitchFamily="34" charset="0"/>
              </a:rPr>
              <a:t>Entrepreneurial </a:t>
            </a:r>
          </a:p>
          <a:p>
            <a:pPr algn="ctr" defTabSz="457200"/>
            <a:r>
              <a:rPr lang="en-US" sz="2400" b="1" dirty="0">
                <a:solidFill>
                  <a:prstClr val="black"/>
                </a:solidFill>
                <a:latin typeface="Arial" panose="020B0604020202020204" pitchFamily="34" charset="0"/>
                <a:cs typeface="Arial" panose="020B0604020202020204" pitchFamily="34" charset="0"/>
              </a:rPr>
              <a:t>Non-Broadcast </a:t>
            </a:r>
          </a:p>
          <a:p>
            <a:pPr algn="ctr" defTabSz="457200"/>
            <a:r>
              <a:rPr lang="en-US" sz="2400" b="1" dirty="0">
                <a:solidFill>
                  <a:prstClr val="black"/>
                </a:solidFill>
                <a:latin typeface="Arial" panose="020B0604020202020204" pitchFamily="34" charset="0"/>
                <a:cs typeface="Arial" panose="020B0604020202020204" pitchFamily="34" charset="0"/>
              </a:rPr>
              <a:t>Business</a:t>
            </a:r>
          </a:p>
          <a:p>
            <a:pPr algn="ctr" defTabSz="457200"/>
            <a:r>
              <a:rPr lang="en-US" sz="2400" b="1" dirty="0">
                <a:solidFill>
                  <a:prstClr val="black"/>
                </a:solidFill>
                <a:latin typeface="Arial" panose="020B0604020202020204" pitchFamily="34" charset="0"/>
                <a:cs typeface="Arial" panose="020B0604020202020204" pitchFamily="34" charset="0"/>
              </a:rPr>
              <a:t> Development </a:t>
            </a:r>
          </a:p>
          <a:p>
            <a:pPr algn="ctr" defTabSz="457200"/>
            <a:r>
              <a:rPr lang="en-US" sz="2400" b="1" dirty="0">
                <a:solidFill>
                  <a:prstClr val="black"/>
                </a:solidFill>
                <a:latin typeface="Arial" panose="020B0604020202020204" pitchFamily="34" charset="0"/>
                <a:cs typeface="Arial" panose="020B0604020202020204" pitchFamily="34" charset="0"/>
              </a:rPr>
              <a:t>Panel</a:t>
            </a: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84988" y="5263416"/>
            <a:ext cx="3134812" cy="1292959"/>
          </a:xfrm>
          <a:prstGeom prst="rect">
            <a:avLst/>
          </a:prstGeom>
        </p:spPr>
      </p:pic>
    </p:spTree>
    <p:extLst>
      <p:ext uri="{BB962C8B-B14F-4D97-AF65-F5344CB8AC3E}">
        <p14:creationId xmlns:p14="http://schemas.microsoft.com/office/powerpoint/2010/main" val="40447570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9524" y="4774558"/>
            <a:ext cx="5708486" cy="1015663"/>
          </a:xfrm>
          <a:prstGeom prst="rect">
            <a:avLst/>
          </a:prstGeom>
          <a:noFill/>
        </p:spPr>
        <p:txBody>
          <a:bodyPr wrap="none" rtlCol="0">
            <a:spAutoFit/>
          </a:bodyPr>
          <a:lstStyle/>
          <a:p>
            <a:pPr algn="ctr"/>
            <a:r>
              <a:rPr lang="en-US" sz="1400" b="1" u="sng" dirty="0">
                <a:solidFill>
                  <a:prstClr val="black"/>
                </a:solidFill>
              </a:rPr>
              <a:t>Our Foundation – Understanding and Serving The Need of Our Community</a:t>
            </a:r>
            <a:endParaRPr lang="en-US" sz="1400" dirty="0">
              <a:solidFill>
                <a:prstClr val="black"/>
              </a:solidFill>
            </a:endParaRPr>
          </a:p>
          <a:p>
            <a:pPr algn="ctr"/>
            <a:r>
              <a:rPr lang="en-US" sz="1000" dirty="0">
                <a:solidFill>
                  <a:prstClr val="black"/>
                </a:solidFill>
              </a:rPr>
              <a:t>What are the needs of our community?</a:t>
            </a:r>
          </a:p>
          <a:p>
            <a:pPr algn="ctr"/>
            <a:r>
              <a:rPr lang="en-US" sz="1000" dirty="0">
                <a:solidFill>
                  <a:prstClr val="black"/>
                </a:solidFill>
              </a:rPr>
              <a:t>Five Key Areas:</a:t>
            </a:r>
          </a:p>
          <a:p>
            <a:pPr algn="ctr"/>
            <a:r>
              <a:rPr lang="en-US" sz="1000" dirty="0">
                <a:solidFill>
                  <a:prstClr val="black"/>
                </a:solidFill>
              </a:rPr>
              <a:t>Children/ Education – Culture – Leadership/Public Affairs - Energy/Environment - Health</a:t>
            </a:r>
          </a:p>
          <a:p>
            <a:pPr algn="ctr"/>
            <a:endParaRPr lang="en-US" sz="800" dirty="0">
              <a:solidFill>
                <a:prstClr val="black"/>
              </a:solidFill>
            </a:endParaRPr>
          </a:p>
          <a:p>
            <a:pPr algn="ctr"/>
            <a:endParaRPr lang="en-US" sz="800" dirty="0">
              <a:solidFill>
                <a:prstClr val="black"/>
              </a:solidFill>
            </a:endParaRPr>
          </a:p>
        </p:txBody>
      </p:sp>
      <p:sp>
        <p:nvSpPr>
          <p:cNvPr id="17" name="TextBox 16"/>
          <p:cNvSpPr txBox="1"/>
          <p:nvPr/>
        </p:nvSpPr>
        <p:spPr>
          <a:xfrm>
            <a:off x="4724399" y="170615"/>
            <a:ext cx="2398734" cy="369332"/>
          </a:xfrm>
          <a:prstGeom prst="rect">
            <a:avLst/>
          </a:prstGeom>
          <a:noFill/>
        </p:spPr>
        <p:txBody>
          <a:bodyPr wrap="none" rtlCol="0">
            <a:spAutoFit/>
          </a:bodyPr>
          <a:lstStyle/>
          <a:p>
            <a:r>
              <a:rPr lang="en-US" b="1" u="sng" dirty="0">
                <a:solidFill>
                  <a:prstClr val="black"/>
                </a:solidFill>
              </a:rPr>
              <a:t>DPTV Engagement Grid</a:t>
            </a:r>
            <a:endParaRPr lang="en-US" dirty="0">
              <a:solidFill>
                <a:prstClr val="black"/>
              </a:solidFill>
            </a:endParaRPr>
          </a:p>
        </p:txBody>
      </p:sp>
      <p:sp>
        <p:nvSpPr>
          <p:cNvPr id="2" name="TextBox 1"/>
          <p:cNvSpPr txBox="1"/>
          <p:nvPr/>
        </p:nvSpPr>
        <p:spPr>
          <a:xfrm>
            <a:off x="4697772" y="5715000"/>
            <a:ext cx="2362200" cy="369332"/>
          </a:xfrm>
          <a:prstGeom prst="rect">
            <a:avLst/>
          </a:prstGeom>
          <a:noFill/>
        </p:spPr>
        <p:txBody>
          <a:bodyPr wrap="square" rtlCol="0">
            <a:spAutoFit/>
          </a:bodyPr>
          <a:lstStyle/>
          <a:p>
            <a:r>
              <a:rPr lang="en-US" b="1" u="sng" dirty="0">
                <a:solidFill>
                  <a:prstClr val="black"/>
                </a:solidFill>
              </a:rPr>
              <a:t>Mission/Vision/Value</a:t>
            </a:r>
            <a:endParaRPr lang="en-US" dirty="0">
              <a:solidFill>
                <a:prstClr val="black"/>
              </a:solidFill>
            </a:endParaRPr>
          </a:p>
        </p:txBody>
      </p:sp>
    </p:spTree>
    <p:extLst>
      <p:ext uri="{BB962C8B-B14F-4D97-AF65-F5344CB8AC3E}">
        <p14:creationId xmlns:p14="http://schemas.microsoft.com/office/powerpoint/2010/main" val="10303994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9524" y="4774557"/>
            <a:ext cx="5708486" cy="553998"/>
          </a:xfrm>
          <a:prstGeom prst="rect">
            <a:avLst/>
          </a:prstGeom>
          <a:noFill/>
        </p:spPr>
        <p:txBody>
          <a:bodyPr wrap="none" rtlCol="0">
            <a:spAutoFit/>
          </a:bodyPr>
          <a:lstStyle/>
          <a:p>
            <a:pPr algn="ctr"/>
            <a:r>
              <a:rPr lang="en-US" sz="1400" b="1" u="sng" dirty="0">
                <a:solidFill>
                  <a:prstClr val="black"/>
                </a:solidFill>
              </a:rPr>
              <a:t>Our Foundation – Understanding and Serving The Need of Our Community</a:t>
            </a:r>
            <a:endParaRPr lang="en-US" sz="1400" dirty="0">
              <a:solidFill>
                <a:prstClr val="black"/>
              </a:solidFill>
            </a:endParaRPr>
          </a:p>
          <a:p>
            <a:pPr algn="ctr"/>
            <a:endParaRPr lang="en-US" sz="800" dirty="0">
              <a:solidFill>
                <a:prstClr val="black"/>
              </a:solidFill>
            </a:endParaRPr>
          </a:p>
          <a:p>
            <a:pPr algn="ctr"/>
            <a:endParaRPr lang="en-US" sz="800" dirty="0">
              <a:solidFill>
                <a:prstClr val="black"/>
              </a:solidFill>
            </a:endParaRPr>
          </a:p>
        </p:txBody>
      </p:sp>
      <p:sp>
        <p:nvSpPr>
          <p:cNvPr id="16" name="TextBox 15"/>
          <p:cNvSpPr txBox="1"/>
          <p:nvPr/>
        </p:nvSpPr>
        <p:spPr>
          <a:xfrm>
            <a:off x="2096714" y="2978728"/>
            <a:ext cx="1351139" cy="738664"/>
          </a:xfrm>
          <a:prstGeom prst="rect">
            <a:avLst/>
          </a:prstGeom>
          <a:noFill/>
        </p:spPr>
        <p:txBody>
          <a:bodyPr wrap="none" rtlCol="0">
            <a:spAutoFit/>
          </a:bodyPr>
          <a:lstStyle/>
          <a:p>
            <a:pPr algn="ctr"/>
            <a:r>
              <a:rPr lang="en-US" sz="1400" b="1" u="sng" dirty="0">
                <a:solidFill>
                  <a:prstClr val="black"/>
                </a:solidFill>
              </a:rPr>
              <a:t>DPTV’s Unique</a:t>
            </a:r>
          </a:p>
          <a:p>
            <a:pPr algn="ctr"/>
            <a:r>
              <a:rPr lang="en-US" sz="1400" b="1" u="sng" dirty="0">
                <a:solidFill>
                  <a:prstClr val="black"/>
                </a:solidFill>
              </a:rPr>
              <a:t>Position/Assets</a:t>
            </a:r>
          </a:p>
          <a:p>
            <a:endParaRPr lang="en-US" sz="1400" dirty="0">
              <a:solidFill>
                <a:prstClr val="black"/>
              </a:solidFill>
            </a:endParaRPr>
          </a:p>
        </p:txBody>
      </p:sp>
      <p:sp>
        <p:nvSpPr>
          <p:cNvPr id="17" name="TextBox 16"/>
          <p:cNvSpPr txBox="1"/>
          <p:nvPr/>
        </p:nvSpPr>
        <p:spPr>
          <a:xfrm>
            <a:off x="4724399" y="170615"/>
            <a:ext cx="2398734" cy="369332"/>
          </a:xfrm>
          <a:prstGeom prst="rect">
            <a:avLst/>
          </a:prstGeom>
          <a:noFill/>
        </p:spPr>
        <p:txBody>
          <a:bodyPr wrap="none" rtlCol="0">
            <a:spAutoFit/>
          </a:bodyPr>
          <a:lstStyle/>
          <a:p>
            <a:r>
              <a:rPr lang="en-US" b="1" u="sng" dirty="0">
                <a:solidFill>
                  <a:prstClr val="black"/>
                </a:solidFill>
              </a:rPr>
              <a:t>DPTV Engagement Grid</a:t>
            </a:r>
            <a:endParaRPr lang="en-US" dirty="0">
              <a:solidFill>
                <a:prstClr val="black"/>
              </a:solidFill>
            </a:endParaRPr>
          </a:p>
        </p:txBody>
      </p:sp>
      <p:cxnSp>
        <p:nvCxnSpPr>
          <p:cNvPr id="48" name="Straight Arrow Connector 47"/>
          <p:cNvCxnSpPr/>
          <p:nvPr/>
        </p:nvCxnSpPr>
        <p:spPr>
          <a:xfrm>
            <a:off x="3447852" y="4038600"/>
            <a:ext cx="457200" cy="5334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4697772" y="5715000"/>
            <a:ext cx="2362200" cy="369332"/>
          </a:xfrm>
          <a:prstGeom prst="rect">
            <a:avLst/>
          </a:prstGeom>
          <a:noFill/>
        </p:spPr>
        <p:txBody>
          <a:bodyPr wrap="square" rtlCol="0">
            <a:spAutoFit/>
          </a:bodyPr>
          <a:lstStyle/>
          <a:p>
            <a:r>
              <a:rPr lang="en-US" b="1" u="sng" dirty="0">
                <a:solidFill>
                  <a:prstClr val="black"/>
                </a:solidFill>
              </a:rPr>
              <a:t>Mission/Vision/Value</a:t>
            </a:r>
            <a:endParaRPr lang="en-US" dirty="0">
              <a:solidFill>
                <a:prstClr val="black"/>
              </a:solidFill>
            </a:endParaRPr>
          </a:p>
        </p:txBody>
      </p:sp>
    </p:spTree>
    <p:extLst>
      <p:ext uri="{BB962C8B-B14F-4D97-AF65-F5344CB8AC3E}">
        <p14:creationId xmlns:p14="http://schemas.microsoft.com/office/powerpoint/2010/main" val="1575521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0200" y="724317"/>
            <a:ext cx="2362200" cy="5139869"/>
          </a:xfrm>
          <a:prstGeom prst="rect">
            <a:avLst/>
          </a:prstGeom>
          <a:noFill/>
        </p:spPr>
        <p:txBody>
          <a:bodyPr wrap="square" rtlCol="0">
            <a:spAutoFit/>
          </a:bodyPr>
          <a:lstStyle/>
          <a:p>
            <a:r>
              <a:rPr lang="en-US" sz="800" u="sng" dirty="0">
                <a:solidFill>
                  <a:prstClr val="black"/>
                </a:solidFill>
              </a:rPr>
              <a:t>Content</a:t>
            </a:r>
          </a:p>
          <a:p>
            <a:r>
              <a:rPr lang="en-US" sz="800" dirty="0">
                <a:solidFill>
                  <a:prstClr val="black"/>
                </a:solidFill>
              </a:rPr>
              <a:t>Trust, vetted, transparent</a:t>
            </a:r>
          </a:p>
          <a:p>
            <a:r>
              <a:rPr lang="en-US" sz="800" dirty="0">
                <a:solidFill>
                  <a:prstClr val="black"/>
                </a:solidFill>
              </a:rPr>
              <a:t> </a:t>
            </a:r>
          </a:p>
          <a:p>
            <a:r>
              <a:rPr lang="en-US" sz="800" dirty="0">
                <a:solidFill>
                  <a:prstClr val="black"/>
                </a:solidFill>
              </a:rPr>
              <a:t>Local</a:t>
            </a:r>
          </a:p>
          <a:p>
            <a:r>
              <a:rPr lang="en-US" sz="800" dirty="0">
                <a:solidFill>
                  <a:prstClr val="black"/>
                </a:solidFill>
              </a:rPr>
              <a:t>Series</a:t>
            </a:r>
          </a:p>
          <a:p>
            <a:r>
              <a:rPr lang="en-US" sz="800" dirty="0">
                <a:solidFill>
                  <a:prstClr val="black"/>
                </a:solidFill>
              </a:rPr>
              <a:t>Specials /Roadshows</a:t>
            </a:r>
          </a:p>
          <a:p>
            <a:r>
              <a:rPr lang="en-US" sz="800" dirty="0">
                <a:solidFill>
                  <a:prstClr val="black"/>
                </a:solidFill>
              </a:rPr>
              <a:t>Streaming</a:t>
            </a:r>
          </a:p>
          <a:p>
            <a:r>
              <a:rPr lang="en-US" sz="800" dirty="0">
                <a:solidFill>
                  <a:prstClr val="black"/>
                </a:solidFill>
              </a:rPr>
              <a:t>Pledge-type production</a:t>
            </a:r>
          </a:p>
          <a:p>
            <a:r>
              <a:rPr lang="en-US" sz="800" dirty="0">
                <a:solidFill>
                  <a:prstClr val="black"/>
                </a:solidFill>
              </a:rPr>
              <a:t>Documentaries</a:t>
            </a:r>
          </a:p>
          <a:p>
            <a:r>
              <a:rPr lang="en-US" sz="800" dirty="0">
                <a:solidFill>
                  <a:prstClr val="black"/>
                </a:solidFill>
              </a:rPr>
              <a:t>How-to</a:t>
            </a:r>
          </a:p>
          <a:p>
            <a:r>
              <a:rPr lang="en-US" sz="800" dirty="0">
                <a:solidFill>
                  <a:prstClr val="black"/>
                </a:solidFill>
              </a:rPr>
              <a:t>Celebratory</a:t>
            </a:r>
          </a:p>
          <a:p>
            <a:r>
              <a:rPr lang="en-US" sz="800" dirty="0">
                <a:solidFill>
                  <a:prstClr val="black"/>
                </a:solidFill>
              </a:rPr>
              <a:t>Short-form and long-form</a:t>
            </a:r>
          </a:p>
          <a:p>
            <a:r>
              <a:rPr lang="en-US" sz="800" dirty="0">
                <a:solidFill>
                  <a:prstClr val="black"/>
                </a:solidFill>
              </a:rPr>
              <a:t>Daily content</a:t>
            </a:r>
          </a:p>
          <a:p>
            <a:r>
              <a:rPr lang="en-US" sz="800" dirty="0">
                <a:solidFill>
                  <a:prstClr val="black"/>
                </a:solidFill>
              </a:rPr>
              <a:t>Curriculum-based/PSU</a:t>
            </a:r>
          </a:p>
          <a:p>
            <a:r>
              <a:rPr lang="en-US" sz="800" dirty="0">
                <a:solidFill>
                  <a:prstClr val="black"/>
                </a:solidFill>
              </a:rPr>
              <a:t>Existing initiatives</a:t>
            </a:r>
          </a:p>
          <a:p>
            <a:r>
              <a:rPr lang="en-US" sz="800" dirty="0">
                <a:solidFill>
                  <a:prstClr val="black"/>
                </a:solidFill>
              </a:rPr>
              <a:t> </a:t>
            </a:r>
          </a:p>
          <a:p>
            <a:r>
              <a:rPr lang="en-US" sz="800" dirty="0">
                <a:solidFill>
                  <a:prstClr val="black"/>
                </a:solidFill>
              </a:rPr>
              <a:t>National</a:t>
            </a:r>
          </a:p>
          <a:p>
            <a:r>
              <a:rPr lang="en-US" sz="800" dirty="0">
                <a:solidFill>
                  <a:prstClr val="black"/>
                </a:solidFill>
              </a:rPr>
              <a:t>PBS Content</a:t>
            </a:r>
          </a:p>
          <a:p>
            <a:r>
              <a:rPr lang="en-US" sz="800" dirty="0">
                <a:solidFill>
                  <a:prstClr val="black"/>
                </a:solidFill>
              </a:rPr>
              <a:t>PBS platforms</a:t>
            </a:r>
          </a:p>
          <a:p>
            <a:r>
              <a:rPr lang="en-US" sz="800" dirty="0">
                <a:solidFill>
                  <a:prstClr val="black"/>
                </a:solidFill>
              </a:rPr>
              <a:t>PBS.org</a:t>
            </a:r>
          </a:p>
          <a:p>
            <a:r>
              <a:rPr lang="en-US" sz="800" dirty="0">
                <a:solidFill>
                  <a:prstClr val="black"/>
                </a:solidFill>
              </a:rPr>
              <a:t>PBS Learning Media</a:t>
            </a:r>
          </a:p>
          <a:p>
            <a:r>
              <a:rPr lang="en-US" sz="800" dirty="0">
                <a:solidFill>
                  <a:prstClr val="black"/>
                </a:solidFill>
              </a:rPr>
              <a:t>PBS Black Culture Connection</a:t>
            </a:r>
          </a:p>
          <a:p>
            <a:r>
              <a:rPr lang="en-US" sz="800" dirty="0">
                <a:solidFill>
                  <a:prstClr val="black"/>
                </a:solidFill>
              </a:rPr>
              <a:t>PBS Content-related </a:t>
            </a:r>
          </a:p>
          <a:p>
            <a:r>
              <a:rPr lang="en-US" sz="800" dirty="0">
                <a:solidFill>
                  <a:prstClr val="black"/>
                </a:solidFill>
              </a:rPr>
              <a:t>opportunities, events</a:t>
            </a:r>
          </a:p>
          <a:p>
            <a:r>
              <a:rPr lang="en-US" sz="800" dirty="0">
                <a:solidFill>
                  <a:prstClr val="black"/>
                </a:solidFill>
              </a:rPr>
              <a:t> </a:t>
            </a:r>
          </a:p>
          <a:p>
            <a:r>
              <a:rPr lang="en-US" sz="800" dirty="0">
                <a:solidFill>
                  <a:prstClr val="black"/>
                </a:solidFill>
              </a:rPr>
              <a:t>Content from other partners</a:t>
            </a:r>
          </a:p>
          <a:p>
            <a:r>
              <a:rPr lang="en-US" sz="800" dirty="0">
                <a:solidFill>
                  <a:prstClr val="black"/>
                </a:solidFill>
              </a:rPr>
              <a:t> </a:t>
            </a:r>
          </a:p>
          <a:p>
            <a:r>
              <a:rPr lang="en-US" sz="800" dirty="0">
                <a:solidFill>
                  <a:prstClr val="black"/>
                </a:solidFill>
              </a:rPr>
              <a:t>What content do we have </a:t>
            </a:r>
          </a:p>
          <a:p>
            <a:r>
              <a:rPr lang="en-US" sz="800" dirty="0">
                <a:solidFill>
                  <a:prstClr val="black"/>
                </a:solidFill>
              </a:rPr>
              <a:t>on the shelf?  </a:t>
            </a:r>
          </a:p>
          <a:p>
            <a:r>
              <a:rPr lang="en-US" sz="800" dirty="0">
                <a:solidFill>
                  <a:prstClr val="black"/>
                </a:solidFill>
              </a:rPr>
              <a:t>What is in our library?</a:t>
            </a:r>
          </a:p>
          <a:p>
            <a:r>
              <a:rPr lang="en-US" sz="800" dirty="0">
                <a:solidFill>
                  <a:prstClr val="black"/>
                </a:solidFill>
              </a:rPr>
              <a:t> </a:t>
            </a:r>
          </a:p>
          <a:p>
            <a:r>
              <a:rPr lang="en-US" sz="800" u="sng" dirty="0">
                <a:solidFill>
                  <a:prstClr val="black"/>
                </a:solidFill>
              </a:rPr>
              <a:t>Audiences</a:t>
            </a:r>
          </a:p>
          <a:p>
            <a:r>
              <a:rPr lang="en-US" sz="800" dirty="0">
                <a:solidFill>
                  <a:prstClr val="black"/>
                </a:solidFill>
              </a:rPr>
              <a:t>Viewers</a:t>
            </a:r>
          </a:p>
          <a:p>
            <a:r>
              <a:rPr lang="en-US" sz="800" dirty="0">
                <a:solidFill>
                  <a:prstClr val="black"/>
                </a:solidFill>
              </a:rPr>
              <a:t>Listeners</a:t>
            </a:r>
          </a:p>
          <a:p>
            <a:r>
              <a:rPr lang="en-US" sz="800" dirty="0">
                <a:solidFill>
                  <a:prstClr val="black"/>
                </a:solidFill>
              </a:rPr>
              <a:t>Membership</a:t>
            </a:r>
          </a:p>
          <a:p>
            <a:r>
              <a:rPr lang="en-US" sz="800" dirty="0">
                <a:solidFill>
                  <a:prstClr val="black"/>
                </a:solidFill>
              </a:rPr>
              <a:t>Social</a:t>
            </a:r>
          </a:p>
          <a:p>
            <a:r>
              <a:rPr lang="en-US" sz="800" dirty="0">
                <a:solidFill>
                  <a:prstClr val="black"/>
                </a:solidFill>
              </a:rPr>
              <a:t>Databases</a:t>
            </a:r>
          </a:p>
          <a:p>
            <a:r>
              <a:rPr lang="en-US" sz="800" dirty="0">
                <a:solidFill>
                  <a:prstClr val="black"/>
                </a:solidFill>
              </a:rPr>
              <a:t>Key relationships</a:t>
            </a:r>
          </a:p>
          <a:p>
            <a:r>
              <a:rPr lang="en-US" sz="800" dirty="0">
                <a:solidFill>
                  <a:prstClr val="black"/>
                </a:solidFill>
              </a:rPr>
              <a:t>Existing partnerships</a:t>
            </a:r>
          </a:p>
          <a:p>
            <a:r>
              <a:rPr lang="en-US" sz="800" dirty="0">
                <a:solidFill>
                  <a:prstClr val="black"/>
                </a:solidFill>
              </a:rPr>
              <a:t> </a:t>
            </a:r>
          </a:p>
          <a:p>
            <a:endParaRPr lang="en-US" sz="800" dirty="0">
              <a:solidFill>
                <a:prstClr val="black"/>
              </a:solidFill>
            </a:endParaRPr>
          </a:p>
        </p:txBody>
      </p:sp>
      <p:sp>
        <p:nvSpPr>
          <p:cNvPr id="14" name="Rectangle 13"/>
          <p:cNvSpPr/>
          <p:nvPr/>
        </p:nvSpPr>
        <p:spPr>
          <a:xfrm>
            <a:off x="2953880" y="718066"/>
            <a:ext cx="1981200" cy="5262979"/>
          </a:xfrm>
          <a:prstGeom prst="rect">
            <a:avLst/>
          </a:prstGeom>
        </p:spPr>
        <p:txBody>
          <a:bodyPr wrap="square">
            <a:spAutoFit/>
          </a:bodyPr>
          <a:lstStyle/>
          <a:p>
            <a:r>
              <a:rPr lang="en-US" sz="800" u="sng" dirty="0">
                <a:solidFill>
                  <a:prstClr val="black"/>
                </a:solidFill>
              </a:rPr>
              <a:t>Platforms</a:t>
            </a:r>
          </a:p>
          <a:p>
            <a:r>
              <a:rPr lang="en-US" sz="800" dirty="0">
                <a:solidFill>
                  <a:prstClr val="black"/>
                </a:solidFill>
              </a:rPr>
              <a:t>56.1, 56.2, 56.3</a:t>
            </a:r>
          </a:p>
          <a:p>
            <a:r>
              <a:rPr lang="en-US" sz="800" dirty="0">
                <a:solidFill>
                  <a:prstClr val="black"/>
                </a:solidFill>
              </a:rPr>
              <a:t>WRCJ</a:t>
            </a:r>
          </a:p>
          <a:p>
            <a:r>
              <a:rPr lang="en-US" sz="800" dirty="0">
                <a:solidFill>
                  <a:prstClr val="black"/>
                </a:solidFill>
              </a:rPr>
              <a:t>Web</a:t>
            </a:r>
          </a:p>
          <a:p>
            <a:r>
              <a:rPr lang="en-US" sz="800" dirty="0">
                <a:solidFill>
                  <a:prstClr val="black"/>
                </a:solidFill>
              </a:rPr>
              <a:t>Social pages</a:t>
            </a:r>
          </a:p>
          <a:p>
            <a:r>
              <a:rPr lang="en-US" sz="800" dirty="0">
                <a:solidFill>
                  <a:prstClr val="black"/>
                </a:solidFill>
              </a:rPr>
              <a:t>Email</a:t>
            </a:r>
          </a:p>
          <a:p>
            <a:r>
              <a:rPr lang="en-US" sz="800" dirty="0">
                <a:solidFill>
                  <a:prstClr val="black"/>
                </a:solidFill>
              </a:rPr>
              <a:t>Apps</a:t>
            </a:r>
          </a:p>
          <a:p>
            <a:r>
              <a:rPr lang="en-US" sz="800" dirty="0">
                <a:solidFill>
                  <a:prstClr val="black"/>
                </a:solidFill>
              </a:rPr>
              <a:t> </a:t>
            </a:r>
          </a:p>
          <a:p>
            <a:r>
              <a:rPr lang="en-US" sz="800" u="sng" dirty="0">
                <a:solidFill>
                  <a:prstClr val="black"/>
                </a:solidFill>
              </a:rPr>
              <a:t>Brand/Reputation</a:t>
            </a:r>
          </a:p>
          <a:p>
            <a:r>
              <a:rPr lang="en-US" sz="800" dirty="0">
                <a:solidFill>
                  <a:prstClr val="black"/>
                </a:solidFill>
              </a:rPr>
              <a:t> </a:t>
            </a:r>
          </a:p>
          <a:p>
            <a:r>
              <a:rPr lang="en-US" sz="800" u="sng" dirty="0">
                <a:solidFill>
                  <a:prstClr val="black"/>
                </a:solidFill>
              </a:rPr>
              <a:t>Staff/Skills</a:t>
            </a:r>
          </a:p>
          <a:p>
            <a:r>
              <a:rPr lang="en-US" sz="800" dirty="0">
                <a:solidFill>
                  <a:prstClr val="black"/>
                </a:solidFill>
              </a:rPr>
              <a:t>Staff size, skills</a:t>
            </a:r>
          </a:p>
          <a:p>
            <a:r>
              <a:rPr lang="en-US" sz="800" dirty="0">
                <a:solidFill>
                  <a:prstClr val="black"/>
                </a:solidFill>
              </a:rPr>
              <a:t>Production staff</a:t>
            </a:r>
          </a:p>
          <a:p>
            <a:r>
              <a:rPr lang="en-US" sz="800" dirty="0">
                <a:solidFill>
                  <a:prstClr val="black"/>
                </a:solidFill>
              </a:rPr>
              <a:t>Production capability</a:t>
            </a:r>
          </a:p>
          <a:p>
            <a:r>
              <a:rPr lang="en-US" sz="800" dirty="0">
                <a:solidFill>
                  <a:prstClr val="black"/>
                </a:solidFill>
              </a:rPr>
              <a:t>Revenue development team</a:t>
            </a:r>
          </a:p>
          <a:p>
            <a:r>
              <a:rPr lang="en-US" sz="800" dirty="0">
                <a:solidFill>
                  <a:prstClr val="black"/>
                </a:solidFill>
              </a:rPr>
              <a:t> </a:t>
            </a:r>
          </a:p>
          <a:p>
            <a:r>
              <a:rPr lang="en-US" sz="800" u="sng" dirty="0">
                <a:solidFill>
                  <a:prstClr val="black"/>
                </a:solidFill>
              </a:rPr>
              <a:t>Systems</a:t>
            </a:r>
          </a:p>
          <a:p>
            <a:r>
              <a:rPr lang="en-US" sz="800" dirty="0">
                <a:solidFill>
                  <a:prstClr val="black"/>
                </a:solidFill>
              </a:rPr>
              <a:t>Database development</a:t>
            </a:r>
          </a:p>
          <a:p>
            <a:r>
              <a:rPr lang="en-US" sz="800" dirty="0">
                <a:solidFill>
                  <a:prstClr val="black"/>
                </a:solidFill>
              </a:rPr>
              <a:t>Engagement execution</a:t>
            </a:r>
          </a:p>
          <a:p>
            <a:r>
              <a:rPr lang="en-US" sz="800" dirty="0">
                <a:solidFill>
                  <a:prstClr val="black"/>
                </a:solidFill>
              </a:rPr>
              <a:t>Affiliations staff</a:t>
            </a:r>
          </a:p>
          <a:p>
            <a:r>
              <a:rPr lang="en-US" sz="800" dirty="0">
                <a:solidFill>
                  <a:prstClr val="black"/>
                </a:solidFill>
              </a:rPr>
              <a:t>Live production</a:t>
            </a:r>
          </a:p>
          <a:p>
            <a:r>
              <a:rPr lang="en-US" sz="800" dirty="0">
                <a:solidFill>
                  <a:prstClr val="black"/>
                </a:solidFill>
              </a:rPr>
              <a:t>Events/Roadshow  process</a:t>
            </a:r>
          </a:p>
          <a:p>
            <a:r>
              <a:rPr lang="en-US" sz="800" dirty="0">
                <a:solidFill>
                  <a:prstClr val="black"/>
                </a:solidFill>
              </a:rPr>
              <a:t>Doc production</a:t>
            </a:r>
          </a:p>
          <a:p>
            <a:r>
              <a:rPr lang="en-US" sz="800" dirty="0">
                <a:solidFill>
                  <a:prstClr val="black"/>
                </a:solidFill>
              </a:rPr>
              <a:t>How-to production</a:t>
            </a:r>
          </a:p>
          <a:p>
            <a:r>
              <a:rPr lang="en-US" sz="800" dirty="0">
                <a:solidFill>
                  <a:prstClr val="black"/>
                </a:solidFill>
              </a:rPr>
              <a:t>Bureau Chiefs</a:t>
            </a:r>
          </a:p>
          <a:p>
            <a:r>
              <a:rPr lang="en-US" sz="800" dirty="0">
                <a:solidFill>
                  <a:prstClr val="black"/>
                </a:solidFill>
              </a:rPr>
              <a:t>Roadshows</a:t>
            </a:r>
          </a:p>
          <a:p>
            <a:r>
              <a:rPr lang="en-US" sz="800" dirty="0">
                <a:solidFill>
                  <a:prstClr val="black"/>
                </a:solidFill>
              </a:rPr>
              <a:t>Facebook Live plan</a:t>
            </a:r>
          </a:p>
          <a:p>
            <a:r>
              <a:rPr lang="en-US" sz="800" dirty="0">
                <a:solidFill>
                  <a:prstClr val="black"/>
                </a:solidFill>
              </a:rPr>
              <a:t>Production team</a:t>
            </a:r>
          </a:p>
          <a:p>
            <a:r>
              <a:rPr lang="en-US" sz="800" dirty="0">
                <a:solidFill>
                  <a:prstClr val="black"/>
                </a:solidFill>
              </a:rPr>
              <a:t>Live production capabilities</a:t>
            </a:r>
          </a:p>
          <a:p>
            <a:r>
              <a:rPr lang="en-US" sz="800" dirty="0">
                <a:solidFill>
                  <a:prstClr val="black"/>
                </a:solidFill>
              </a:rPr>
              <a:t> </a:t>
            </a:r>
          </a:p>
          <a:p>
            <a:r>
              <a:rPr lang="en-US" sz="800" u="sng" dirty="0">
                <a:solidFill>
                  <a:prstClr val="black"/>
                </a:solidFill>
              </a:rPr>
              <a:t>Infrastructure</a:t>
            </a:r>
          </a:p>
          <a:p>
            <a:r>
              <a:rPr lang="en-US" sz="800" dirty="0">
                <a:solidFill>
                  <a:prstClr val="black"/>
                </a:solidFill>
              </a:rPr>
              <a:t>Bandwidth</a:t>
            </a:r>
          </a:p>
          <a:p>
            <a:r>
              <a:rPr lang="en-US" sz="800" dirty="0">
                <a:solidFill>
                  <a:prstClr val="black"/>
                </a:solidFill>
              </a:rPr>
              <a:t>Equipment</a:t>
            </a:r>
          </a:p>
          <a:p>
            <a:r>
              <a:rPr lang="en-US" sz="800" dirty="0">
                <a:solidFill>
                  <a:prstClr val="black"/>
                </a:solidFill>
              </a:rPr>
              <a:t>Studios</a:t>
            </a:r>
          </a:p>
          <a:p>
            <a:r>
              <a:rPr lang="en-US" sz="800" dirty="0">
                <a:solidFill>
                  <a:prstClr val="black"/>
                </a:solidFill>
              </a:rPr>
              <a:t>Production platforms</a:t>
            </a:r>
          </a:p>
          <a:p>
            <a:r>
              <a:rPr lang="en-US" sz="800" dirty="0">
                <a:solidFill>
                  <a:prstClr val="black"/>
                </a:solidFill>
              </a:rPr>
              <a:t>  </a:t>
            </a:r>
          </a:p>
          <a:p>
            <a:r>
              <a:rPr lang="en-US" sz="800" u="sng" dirty="0">
                <a:solidFill>
                  <a:prstClr val="black"/>
                </a:solidFill>
              </a:rPr>
              <a:t>Partnership mindset</a:t>
            </a:r>
          </a:p>
          <a:p>
            <a:r>
              <a:rPr lang="en-US" sz="800" dirty="0">
                <a:solidFill>
                  <a:prstClr val="black"/>
                </a:solidFill>
              </a:rPr>
              <a:t>Existing partnerships</a:t>
            </a:r>
          </a:p>
          <a:p>
            <a:r>
              <a:rPr lang="en-US" sz="800" dirty="0">
                <a:solidFill>
                  <a:prstClr val="black"/>
                </a:solidFill>
              </a:rPr>
              <a:t>We are great partners/RPS</a:t>
            </a:r>
          </a:p>
          <a:p>
            <a:endParaRPr lang="en-US" sz="800" dirty="0">
              <a:solidFill>
                <a:prstClr val="black"/>
              </a:solidFill>
            </a:endParaRPr>
          </a:p>
          <a:p>
            <a:r>
              <a:rPr lang="en-US" sz="800" u="sng" dirty="0">
                <a:solidFill>
                  <a:prstClr val="black"/>
                </a:solidFill>
              </a:rPr>
              <a:t>Financial strength</a:t>
            </a:r>
          </a:p>
          <a:p>
            <a:r>
              <a:rPr lang="en-US" sz="800" dirty="0">
                <a:solidFill>
                  <a:prstClr val="black"/>
                </a:solidFill>
              </a:rPr>
              <a:t> </a:t>
            </a:r>
          </a:p>
        </p:txBody>
      </p:sp>
      <p:sp>
        <p:nvSpPr>
          <p:cNvPr id="17" name="TextBox 16"/>
          <p:cNvSpPr txBox="1"/>
          <p:nvPr/>
        </p:nvSpPr>
        <p:spPr>
          <a:xfrm>
            <a:off x="4724400" y="76200"/>
            <a:ext cx="2398734" cy="369332"/>
          </a:xfrm>
          <a:prstGeom prst="rect">
            <a:avLst/>
          </a:prstGeom>
          <a:noFill/>
          <a:effectLst/>
        </p:spPr>
        <p:txBody>
          <a:bodyPr wrap="none" rtlCol="0">
            <a:spAutoFit/>
          </a:bodyPr>
          <a:lstStyle/>
          <a:p>
            <a:r>
              <a:rPr lang="en-US" b="1" u="sng" dirty="0">
                <a:solidFill>
                  <a:prstClr val="black"/>
                </a:solidFill>
                <a:effectLst>
                  <a:outerShdw blurRad="50800" dist="38100" dir="8100000" algn="tr" rotWithShape="0">
                    <a:prstClr val="black">
                      <a:alpha val="40000"/>
                    </a:prstClr>
                  </a:outerShdw>
                </a:effectLst>
              </a:rPr>
              <a:t>DPTV Engagement Grid</a:t>
            </a:r>
            <a:endParaRPr lang="en-US" dirty="0">
              <a:solidFill>
                <a:prstClr val="black"/>
              </a:solidFill>
              <a:effectLst>
                <a:outerShdw blurRad="50800" dist="38100" dir="8100000" algn="tr" rotWithShape="0">
                  <a:prstClr val="black">
                    <a:alpha val="40000"/>
                  </a:prstClr>
                </a:outerShdw>
              </a:effectLst>
            </a:endParaRPr>
          </a:p>
        </p:txBody>
      </p:sp>
      <p:sp>
        <p:nvSpPr>
          <p:cNvPr id="19" name="TextBox 18"/>
          <p:cNvSpPr txBox="1"/>
          <p:nvPr/>
        </p:nvSpPr>
        <p:spPr>
          <a:xfrm>
            <a:off x="1917923" y="399364"/>
            <a:ext cx="1726755" cy="215444"/>
          </a:xfrm>
          <a:prstGeom prst="rect">
            <a:avLst/>
          </a:prstGeom>
          <a:noFill/>
        </p:spPr>
        <p:txBody>
          <a:bodyPr wrap="none" rtlCol="0">
            <a:spAutoFit/>
          </a:bodyPr>
          <a:lstStyle/>
          <a:p>
            <a:pPr algn="ctr"/>
            <a:r>
              <a:rPr lang="en-US" sz="800" b="1" u="sng" dirty="0">
                <a:solidFill>
                  <a:prstClr val="black"/>
                </a:solidFill>
              </a:rPr>
              <a:t>DPTV’s Unique Position and Assets</a:t>
            </a:r>
          </a:p>
        </p:txBody>
      </p:sp>
    </p:spTree>
    <p:extLst>
      <p:ext uri="{BB962C8B-B14F-4D97-AF65-F5344CB8AC3E}">
        <p14:creationId xmlns:p14="http://schemas.microsoft.com/office/powerpoint/2010/main" val="479534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9524" y="4774558"/>
            <a:ext cx="5708486" cy="1015663"/>
          </a:xfrm>
          <a:prstGeom prst="rect">
            <a:avLst/>
          </a:prstGeom>
          <a:noFill/>
        </p:spPr>
        <p:txBody>
          <a:bodyPr wrap="none" rtlCol="0">
            <a:spAutoFit/>
          </a:bodyPr>
          <a:lstStyle/>
          <a:p>
            <a:pPr algn="ctr"/>
            <a:r>
              <a:rPr lang="en-US" sz="1400" b="1" u="sng" dirty="0">
                <a:solidFill>
                  <a:prstClr val="black"/>
                </a:solidFill>
              </a:rPr>
              <a:t>Our Foundation – Understanding and Serving The Need of Our Community</a:t>
            </a:r>
            <a:endParaRPr lang="en-US" sz="1400" dirty="0">
              <a:solidFill>
                <a:prstClr val="black"/>
              </a:solidFill>
            </a:endParaRPr>
          </a:p>
          <a:p>
            <a:pPr algn="ctr"/>
            <a:r>
              <a:rPr lang="en-US" sz="1000" dirty="0">
                <a:solidFill>
                  <a:prstClr val="black"/>
                </a:solidFill>
              </a:rPr>
              <a:t>What are the needs of our community?</a:t>
            </a:r>
          </a:p>
          <a:p>
            <a:pPr algn="ctr"/>
            <a:r>
              <a:rPr lang="en-US" sz="1000" dirty="0">
                <a:solidFill>
                  <a:prstClr val="black"/>
                </a:solidFill>
              </a:rPr>
              <a:t>Five Key Areas:</a:t>
            </a:r>
          </a:p>
          <a:p>
            <a:pPr algn="ctr"/>
            <a:r>
              <a:rPr lang="en-US" sz="1000" dirty="0">
                <a:solidFill>
                  <a:prstClr val="black"/>
                </a:solidFill>
              </a:rPr>
              <a:t>Children/ Education – Culture – Leadership/Public Affairs - Energy/Environment - Health</a:t>
            </a:r>
          </a:p>
          <a:p>
            <a:pPr algn="ctr"/>
            <a:endParaRPr lang="en-US" sz="800" dirty="0">
              <a:solidFill>
                <a:prstClr val="black"/>
              </a:solidFill>
            </a:endParaRPr>
          </a:p>
          <a:p>
            <a:pPr algn="ctr"/>
            <a:endParaRPr lang="en-US" sz="800" dirty="0">
              <a:solidFill>
                <a:prstClr val="black"/>
              </a:solidFill>
            </a:endParaRPr>
          </a:p>
        </p:txBody>
      </p:sp>
      <p:sp>
        <p:nvSpPr>
          <p:cNvPr id="7" name="TextBox 6"/>
          <p:cNvSpPr txBox="1"/>
          <p:nvPr/>
        </p:nvSpPr>
        <p:spPr>
          <a:xfrm>
            <a:off x="8445500" y="2978728"/>
            <a:ext cx="1066800" cy="307777"/>
          </a:xfrm>
          <a:prstGeom prst="rect">
            <a:avLst/>
          </a:prstGeom>
          <a:noFill/>
        </p:spPr>
        <p:txBody>
          <a:bodyPr wrap="square" rtlCol="0">
            <a:spAutoFit/>
          </a:bodyPr>
          <a:lstStyle/>
          <a:p>
            <a:r>
              <a:rPr lang="en-US" sz="1400" b="1" u="sng" dirty="0">
                <a:solidFill>
                  <a:prstClr val="black"/>
                </a:solidFill>
              </a:rPr>
              <a:t>Partners</a:t>
            </a:r>
            <a:endParaRPr lang="en-US" sz="1000" dirty="0">
              <a:solidFill>
                <a:prstClr val="black"/>
              </a:solidFill>
            </a:endParaRPr>
          </a:p>
        </p:txBody>
      </p:sp>
      <p:sp>
        <p:nvSpPr>
          <p:cNvPr id="16" name="TextBox 15"/>
          <p:cNvSpPr txBox="1"/>
          <p:nvPr/>
        </p:nvSpPr>
        <p:spPr>
          <a:xfrm>
            <a:off x="2096714" y="2978728"/>
            <a:ext cx="1351139" cy="738664"/>
          </a:xfrm>
          <a:prstGeom prst="rect">
            <a:avLst/>
          </a:prstGeom>
          <a:noFill/>
        </p:spPr>
        <p:txBody>
          <a:bodyPr wrap="none" rtlCol="0">
            <a:spAutoFit/>
          </a:bodyPr>
          <a:lstStyle/>
          <a:p>
            <a:pPr algn="ctr"/>
            <a:r>
              <a:rPr lang="en-US" sz="1400" b="1" u="sng" dirty="0">
                <a:solidFill>
                  <a:prstClr val="black"/>
                </a:solidFill>
              </a:rPr>
              <a:t>DPTV’s Unique</a:t>
            </a:r>
          </a:p>
          <a:p>
            <a:pPr algn="ctr"/>
            <a:r>
              <a:rPr lang="en-US" sz="1400" b="1" u="sng" dirty="0">
                <a:solidFill>
                  <a:prstClr val="black"/>
                </a:solidFill>
              </a:rPr>
              <a:t>Position/Assets</a:t>
            </a:r>
          </a:p>
          <a:p>
            <a:endParaRPr lang="en-US" sz="1400" dirty="0">
              <a:solidFill>
                <a:prstClr val="black"/>
              </a:solidFill>
            </a:endParaRPr>
          </a:p>
        </p:txBody>
      </p:sp>
      <p:sp>
        <p:nvSpPr>
          <p:cNvPr id="17" name="TextBox 16"/>
          <p:cNvSpPr txBox="1"/>
          <p:nvPr/>
        </p:nvSpPr>
        <p:spPr>
          <a:xfrm>
            <a:off x="4724399" y="170615"/>
            <a:ext cx="2398734" cy="369332"/>
          </a:xfrm>
          <a:prstGeom prst="rect">
            <a:avLst/>
          </a:prstGeom>
          <a:noFill/>
        </p:spPr>
        <p:txBody>
          <a:bodyPr wrap="none" rtlCol="0">
            <a:spAutoFit/>
          </a:bodyPr>
          <a:lstStyle/>
          <a:p>
            <a:r>
              <a:rPr lang="en-US" b="1" u="sng" dirty="0">
                <a:solidFill>
                  <a:prstClr val="black"/>
                </a:solidFill>
              </a:rPr>
              <a:t>DPTV Engagement Grid</a:t>
            </a:r>
            <a:endParaRPr lang="en-US" dirty="0">
              <a:solidFill>
                <a:prstClr val="black"/>
              </a:solidFill>
            </a:endParaRPr>
          </a:p>
        </p:txBody>
      </p:sp>
      <p:cxnSp>
        <p:nvCxnSpPr>
          <p:cNvPr id="46" name="Straight Arrow Connector 45"/>
          <p:cNvCxnSpPr/>
          <p:nvPr/>
        </p:nvCxnSpPr>
        <p:spPr>
          <a:xfrm flipH="1">
            <a:off x="7912100" y="3962400"/>
            <a:ext cx="533400" cy="5334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a:off x="3447852" y="4038600"/>
            <a:ext cx="457200" cy="5334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4697772" y="5715000"/>
            <a:ext cx="2362200" cy="369332"/>
          </a:xfrm>
          <a:prstGeom prst="rect">
            <a:avLst/>
          </a:prstGeom>
          <a:noFill/>
        </p:spPr>
        <p:txBody>
          <a:bodyPr wrap="square" rtlCol="0">
            <a:spAutoFit/>
          </a:bodyPr>
          <a:lstStyle/>
          <a:p>
            <a:r>
              <a:rPr lang="en-US" b="1" u="sng" dirty="0">
                <a:solidFill>
                  <a:prstClr val="black"/>
                </a:solidFill>
              </a:rPr>
              <a:t>Mission/Vision/Value</a:t>
            </a:r>
            <a:endParaRPr lang="en-US" dirty="0">
              <a:solidFill>
                <a:prstClr val="black"/>
              </a:solidFill>
            </a:endParaRPr>
          </a:p>
        </p:txBody>
      </p:sp>
    </p:spTree>
    <p:extLst>
      <p:ext uri="{BB962C8B-B14F-4D97-AF65-F5344CB8AC3E}">
        <p14:creationId xmlns:p14="http://schemas.microsoft.com/office/powerpoint/2010/main" val="8058825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458200" y="2971800"/>
            <a:ext cx="2133600" cy="3323987"/>
          </a:xfrm>
          <a:prstGeom prst="rect">
            <a:avLst/>
          </a:prstGeom>
          <a:noFill/>
        </p:spPr>
        <p:txBody>
          <a:bodyPr wrap="square" rtlCol="0">
            <a:spAutoFit/>
          </a:bodyPr>
          <a:lstStyle/>
          <a:p>
            <a:r>
              <a:rPr lang="en-US" sz="1400" b="1" u="sng" dirty="0">
                <a:solidFill>
                  <a:prstClr val="black"/>
                </a:solidFill>
              </a:rPr>
              <a:t>Partners</a:t>
            </a:r>
            <a:endParaRPr lang="en-US" sz="1400" dirty="0">
              <a:solidFill>
                <a:prstClr val="black"/>
              </a:solidFill>
            </a:endParaRPr>
          </a:p>
          <a:p>
            <a:r>
              <a:rPr lang="en-US" sz="1400" dirty="0">
                <a:solidFill>
                  <a:prstClr val="black"/>
                </a:solidFill>
              </a:rPr>
              <a:t>Communities of interest</a:t>
            </a:r>
          </a:p>
          <a:p>
            <a:r>
              <a:rPr lang="en-US" sz="1400" dirty="0">
                <a:solidFill>
                  <a:prstClr val="black"/>
                </a:solidFill>
              </a:rPr>
              <a:t>Key stakeholders</a:t>
            </a:r>
          </a:p>
          <a:p>
            <a:r>
              <a:rPr lang="en-US" sz="1400" dirty="0">
                <a:solidFill>
                  <a:prstClr val="black"/>
                </a:solidFill>
              </a:rPr>
              <a:t>Thought leaders</a:t>
            </a:r>
          </a:p>
          <a:p>
            <a:r>
              <a:rPr lang="en-US" sz="1400" dirty="0">
                <a:solidFill>
                  <a:prstClr val="black"/>
                </a:solidFill>
              </a:rPr>
              <a:t>Champions</a:t>
            </a:r>
          </a:p>
          <a:p>
            <a:r>
              <a:rPr lang="en-US" sz="1400" dirty="0">
                <a:solidFill>
                  <a:prstClr val="black"/>
                </a:solidFill>
              </a:rPr>
              <a:t>Teachers</a:t>
            </a:r>
          </a:p>
          <a:p>
            <a:r>
              <a:rPr lang="en-US" sz="1400" dirty="0">
                <a:solidFill>
                  <a:prstClr val="black"/>
                </a:solidFill>
              </a:rPr>
              <a:t>Parents</a:t>
            </a:r>
          </a:p>
          <a:p>
            <a:r>
              <a:rPr lang="en-US" sz="1400" dirty="0">
                <a:solidFill>
                  <a:prstClr val="black"/>
                </a:solidFill>
              </a:rPr>
              <a:t>Universities</a:t>
            </a:r>
          </a:p>
          <a:p>
            <a:r>
              <a:rPr lang="en-US" sz="1400" dirty="0">
                <a:solidFill>
                  <a:prstClr val="black"/>
                </a:solidFill>
              </a:rPr>
              <a:t>Government</a:t>
            </a:r>
          </a:p>
          <a:p>
            <a:r>
              <a:rPr lang="en-US" sz="1400" dirty="0">
                <a:solidFill>
                  <a:prstClr val="black"/>
                </a:solidFill>
              </a:rPr>
              <a:t>PBS/CPB/MMG</a:t>
            </a:r>
          </a:p>
          <a:p>
            <a:r>
              <a:rPr lang="en-US" sz="1400" dirty="0">
                <a:solidFill>
                  <a:prstClr val="black"/>
                </a:solidFill>
              </a:rPr>
              <a:t>Other stations</a:t>
            </a:r>
          </a:p>
          <a:p>
            <a:r>
              <a:rPr lang="en-US" sz="1400" dirty="0">
                <a:solidFill>
                  <a:prstClr val="black"/>
                </a:solidFill>
              </a:rPr>
              <a:t>Funders</a:t>
            </a:r>
          </a:p>
          <a:p>
            <a:r>
              <a:rPr lang="en-US" sz="1400" dirty="0">
                <a:solidFill>
                  <a:prstClr val="black"/>
                </a:solidFill>
              </a:rPr>
              <a:t>RPS</a:t>
            </a:r>
          </a:p>
          <a:p>
            <a:r>
              <a:rPr lang="en-US" sz="1400" dirty="0">
                <a:solidFill>
                  <a:prstClr val="black"/>
                </a:solidFill>
              </a:rPr>
              <a:t>PreNups</a:t>
            </a:r>
          </a:p>
          <a:p>
            <a:r>
              <a:rPr lang="en-US" sz="1400" dirty="0">
                <a:solidFill>
                  <a:prstClr val="black"/>
                </a:solidFill>
              </a:rPr>
              <a:t>Backbone organization</a:t>
            </a:r>
          </a:p>
        </p:txBody>
      </p:sp>
      <p:sp>
        <p:nvSpPr>
          <p:cNvPr id="17" name="TextBox 16"/>
          <p:cNvSpPr txBox="1"/>
          <p:nvPr/>
        </p:nvSpPr>
        <p:spPr>
          <a:xfrm>
            <a:off x="4724400" y="76200"/>
            <a:ext cx="2398734" cy="369332"/>
          </a:xfrm>
          <a:prstGeom prst="rect">
            <a:avLst/>
          </a:prstGeom>
          <a:noFill/>
          <a:effectLst/>
        </p:spPr>
        <p:txBody>
          <a:bodyPr wrap="none" rtlCol="0">
            <a:spAutoFit/>
          </a:bodyPr>
          <a:lstStyle/>
          <a:p>
            <a:r>
              <a:rPr lang="en-US" b="1" u="sng" dirty="0">
                <a:solidFill>
                  <a:prstClr val="black"/>
                </a:solidFill>
                <a:effectLst>
                  <a:outerShdw blurRad="50800" dist="38100" dir="8100000" algn="tr" rotWithShape="0">
                    <a:prstClr val="black">
                      <a:alpha val="40000"/>
                    </a:prstClr>
                  </a:outerShdw>
                </a:effectLst>
              </a:rPr>
              <a:t>DPTV Engagement Grid</a:t>
            </a:r>
            <a:endParaRPr lang="en-US" dirty="0">
              <a:solidFill>
                <a:prstClr val="black"/>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132902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9524" y="4774558"/>
            <a:ext cx="5708486" cy="1015663"/>
          </a:xfrm>
          <a:prstGeom prst="rect">
            <a:avLst/>
          </a:prstGeom>
          <a:noFill/>
        </p:spPr>
        <p:txBody>
          <a:bodyPr wrap="none" rtlCol="0">
            <a:spAutoFit/>
          </a:bodyPr>
          <a:lstStyle/>
          <a:p>
            <a:pPr algn="ctr"/>
            <a:r>
              <a:rPr lang="en-US" sz="1400" b="1" u="sng" dirty="0">
                <a:solidFill>
                  <a:prstClr val="black"/>
                </a:solidFill>
              </a:rPr>
              <a:t>Our Foundation – Understanding and Serving The Need of Our Community</a:t>
            </a:r>
            <a:endParaRPr lang="en-US" sz="1400" dirty="0">
              <a:solidFill>
                <a:prstClr val="black"/>
              </a:solidFill>
            </a:endParaRPr>
          </a:p>
          <a:p>
            <a:pPr algn="ctr"/>
            <a:r>
              <a:rPr lang="en-US" sz="1000" dirty="0">
                <a:solidFill>
                  <a:prstClr val="black"/>
                </a:solidFill>
              </a:rPr>
              <a:t>What are the needs of our community?</a:t>
            </a:r>
          </a:p>
          <a:p>
            <a:pPr algn="ctr"/>
            <a:r>
              <a:rPr lang="en-US" sz="1000" dirty="0">
                <a:solidFill>
                  <a:prstClr val="black"/>
                </a:solidFill>
              </a:rPr>
              <a:t>Five Key Areas:</a:t>
            </a:r>
          </a:p>
          <a:p>
            <a:pPr algn="ctr"/>
            <a:r>
              <a:rPr lang="en-US" sz="1000" dirty="0">
                <a:solidFill>
                  <a:prstClr val="black"/>
                </a:solidFill>
              </a:rPr>
              <a:t>Children/ Education – Culture – Leadership/Public Affairs - Energy/Environment - Health</a:t>
            </a:r>
          </a:p>
          <a:p>
            <a:pPr algn="ctr"/>
            <a:endParaRPr lang="en-US" sz="800" dirty="0">
              <a:solidFill>
                <a:prstClr val="black"/>
              </a:solidFill>
            </a:endParaRPr>
          </a:p>
          <a:p>
            <a:pPr algn="ctr"/>
            <a:endParaRPr lang="en-US" sz="800" dirty="0">
              <a:solidFill>
                <a:prstClr val="black"/>
              </a:solidFill>
            </a:endParaRPr>
          </a:p>
        </p:txBody>
      </p:sp>
      <p:sp>
        <p:nvSpPr>
          <p:cNvPr id="7" name="TextBox 6"/>
          <p:cNvSpPr txBox="1"/>
          <p:nvPr/>
        </p:nvSpPr>
        <p:spPr>
          <a:xfrm>
            <a:off x="8445500" y="2978728"/>
            <a:ext cx="1066800" cy="307777"/>
          </a:xfrm>
          <a:prstGeom prst="rect">
            <a:avLst/>
          </a:prstGeom>
          <a:noFill/>
        </p:spPr>
        <p:txBody>
          <a:bodyPr wrap="square" rtlCol="0">
            <a:spAutoFit/>
          </a:bodyPr>
          <a:lstStyle/>
          <a:p>
            <a:r>
              <a:rPr lang="en-US" sz="1400" b="1" u="sng" dirty="0">
                <a:solidFill>
                  <a:prstClr val="black"/>
                </a:solidFill>
              </a:rPr>
              <a:t>Partners</a:t>
            </a:r>
            <a:endParaRPr lang="en-US" sz="1000" dirty="0">
              <a:solidFill>
                <a:prstClr val="black"/>
              </a:solidFill>
            </a:endParaRPr>
          </a:p>
        </p:txBody>
      </p:sp>
      <p:sp>
        <p:nvSpPr>
          <p:cNvPr id="16" name="TextBox 15"/>
          <p:cNvSpPr txBox="1"/>
          <p:nvPr/>
        </p:nvSpPr>
        <p:spPr>
          <a:xfrm>
            <a:off x="2096714" y="2978728"/>
            <a:ext cx="1351139" cy="738664"/>
          </a:xfrm>
          <a:prstGeom prst="rect">
            <a:avLst/>
          </a:prstGeom>
          <a:noFill/>
        </p:spPr>
        <p:txBody>
          <a:bodyPr wrap="none" rtlCol="0">
            <a:spAutoFit/>
          </a:bodyPr>
          <a:lstStyle/>
          <a:p>
            <a:pPr algn="ctr"/>
            <a:r>
              <a:rPr lang="en-US" sz="1400" b="1" u="sng" dirty="0">
                <a:solidFill>
                  <a:prstClr val="black"/>
                </a:solidFill>
              </a:rPr>
              <a:t>DPTV’s Unique</a:t>
            </a:r>
          </a:p>
          <a:p>
            <a:pPr algn="ctr"/>
            <a:r>
              <a:rPr lang="en-US" sz="1400" b="1" u="sng" dirty="0">
                <a:solidFill>
                  <a:prstClr val="black"/>
                </a:solidFill>
              </a:rPr>
              <a:t>Position/Assets</a:t>
            </a:r>
          </a:p>
          <a:p>
            <a:endParaRPr lang="en-US" sz="1400" dirty="0">
              <a:solidFill>
                <a:prstClr val="black"/>
              </a:solidFill>
            </a:endParaRPr>
          </a:p>
        </p:txBody>
      </p:sp>
      <p:sp>
        <p:nvSpPr>
          <p:cNvPr id="17" name="TextBox 16"/>
          <p:cNvSpPr txBox="1"/>
          <p:nvPr/>
        </p:nvSpPr>
        <p:spPr>
          <a:xfrm>
            <a:off x="4724399" y="170615"/>
            <a:ext cx="2398734" cy="369332"/>
          </a:xfrm>
          <a:prstGeom prst="rect">
            <a:avLst/>
          </a:prstGeom>
          <a:noFill/>
        </p:spPr>
        <p:txBody>
          <a:bodyPr wrap="none" rtlCol="0">
            <a:spAutoFit/>
          </a:bodyPr>
          <a:lstStyle/>
          <a:p>
            <a:r>
              <a:rPr lang="en-US" b="1" u="sng" dirty="0">
                <a:solidFill>
                  <a:prstClr val="black"/>
                </a:solidFill>
              </a:rPr>
              <a:t>DPTV Engagement Grid</a:t>
            </a:r>
            <a:endParaRPr lang="en-US" dirty="0">
              <a:solidFill>
                <a:prstClr val="black"/>
              </a:solidFill>
            </a:endParaRPr>
          </a:p>
        </p:txBody>
      </p:sp>
      <p:cxnSp>
        <p:nvCxnSpPr>
          <p:cNvPr id="46" name="Straight Arrow Connector 45"/>
          <p:cNvCxnSpPr/>
          <p:nvPr/>
        </p:nvCxnSpPr>
        <p:spPr>
          <a:xfrm flipH="1">
            <a:off x="7912100" y="3962400"/>
            <a:ext cx="533400" cy="5334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a:off x="3447852" y="4038600"/>
            <a:ext cx="457200" cy="5334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4697772" y="5715000"/>
            <a:ext cx="2362200" cy="369332"/>
          </a:xfrm>
          <a:prstGeom prst="rect">
            <a:avLst/>
          </a:prstGeom>
          <a:noFill/>
        </p:spPr>
        <p:txBody>
          <a:bodyPr wrap="square" rtlCol="0">
            <a:spAutoFit/>
          </a:bodyPr>
          <a:lstStyle/>
          <a:p>
            <a:r>
              <a:rPr lang="en-US" b="1" u="sng" dirty="0">
                <a:solidFill>
                  <a:prstClr val="black"/>
                </a:solidFill>
              </a:rPr>
              <a:t>Mission/Vision/Value</a:t>
            </a:r>
            <a:endParaRPr lang="en-US" dirty="0">
              <a:solidFill>
                <a:prstClr val="black"/>
              </a:solidFill>
            </a:endParaRPr>
          </a:p>
        </p:txBody>
      </p:sp>
      <p:cxnSp>
        <p:nvCxnSpPr>
          <p:cNvPr id="20" name="Straight Arrow Connector 19"/>
          <p:cNvCxnSpPr/>
          <p:nvPr/>
        </p:nvCxnSpPr>
        <p:spPr>
          <a:xfrm flipH="1">
            <a:off x="4801913" y="3200400"/>
            <a:ext cx="2295519"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6704566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9524" y="4774557"/>
            <a:ext cx="5708486" cy="553998"/>
          </a:xfrm>
          <a:prstGeom prst="rect">
            <a:avLst/>
          </a:prstGeom>
          <a:noFill/>
        </p:spPr>
        <p:txBody>
          <a:bodyPr wrap="none" rtlCol="0">
            <a:spAutoFit/>
          </a:bodyPr>
          <a:lstStyle/>
          <a:p>
            <a:pPr algn="ctr"/>
            <a:r>
              <a:rPr lang="en-US" sz="1400" b="1" u="sng" dirty="0">
                <a:solidFill>
                  <a:prstClr val="black"/>
                </a:solidFill>
              </a:rPr>
              <a:t>Our Foundation – Understanding and Serving The Need of Our Community</a:t>
            </a:r>
            <a:endParaRPr lang="en-US" sz="1400" dirty="0">
              <a:solidFill>
                <a:prstClr val="black"/>
              </a:solidFill>
            </a:endParaRPr>
          </a:p>
          <a:p>
            <a:pPr algn="ctr"/>
            <a:endParaRPr lang="en-US" sz="800" dirty="0">
              <a:solidFill>
                <a:prstClr val="black"/>
              </a:solidFill>
            </a:endParaRPr>
          </a:p>
          <a:p>
            <a:pPr algn="ctr"/>
            <a:endParaRPr lang="en-US" sz="800" dirty="0">
              <a:solidFill>
                <a:prstClr val="black"/>
              </a:solidFill>
            </a:endParaRPr>
          </a:p>
        </p:txBody>
      </p:sp>
      <p:sp>
        <p:nvSpPr>
          <p:cNvPr id="7" name="TextBox 6"/>
          <p:cNvSpPr txBox="1"/>
          <p:nvPr/>
        </p:nvSpPr>
        <p:spPr>
          <a:xfrm>
            <a:off x="8445500" y="2978728"/>
            <a:ext cx="1066800" cy="307777"/>
          </a:xfrm>
          <a:prstGeom prst="rect">
            <a:avLst/>
          </a:prstGeom>
          <a:noFill/>
        </p:spPr>
        <p:txBody>
          <a:bodyPr wrap="square" rtlCol="0">
            <a:spAutoFit/>
          </a:bodyPr>
          <a:lstStyle/>
          <a:p>
            <a:r>
              <a:rPr lang="en-US" sz="1400" b="1" u="sng" dirty="0">
                <a:solidFill>
                  <a:prstClr val="black"/>
                </a:solidFill>
              </a:rPr>
              <a:t>Partners</a:t>
            </a:r>
            <a:endParaRPr lang="en-US" sz="1000" dirty="0">
              <a:solidFill>
                <a:prstClr val="black"/>
              </a:solidFill>
            </a:endParaRPr>
          </a:p>
        </p:txBody>
      </p:sp>
      <p:sp>
        <p:nvSpPr>
          <p:cNvPr id="8" name="TextBox 7"/>
          <p:cNvSpPr txBox="1"/>
          <p:nvPr/>
        </p:nvSpPr>
        <p:spPr>
          <a:xfrm>
            <a:off x="4352012" y="816945"/>
            <a:ext cx="3053720" cy="677108"/>
          </a:xfrm>
          <a:prstGeom prst="rect">
            <a:avLst/>
          </a:prstGeom>
          <a:noFill/>
        </p:spPr>
        <p:txBody>
          <a:bodyPr wrap="none" rtlCol="0">
            <a:spAutoFit/>
          </a:bodyPr>
          <a:lstStyle/>
          <a:p>
            <a:pPr algn="ctr"/>
            <a:r>
              <a:rPr lang="en-US" sz="1400" b="1" u="sng" dirty="0">
                <a:solidFill>
                  <a:prstClr val="black"/>
                </a:solidFill>
              </a:rPr>
              <a:t>On-going Initiatives and Commitments</a:t>
            </a:r>
            <a:endParaRPr lang="en-US" sz="1400" dirty="0">
              <a:solidFill>
                <a:prstClr val="black"/>
              </a:solidFill>
            </a:endParaRPr>
          </a:p>
          <a:p>
            <a:pPr algn="ctr"/>
            <a:endParaRPr lang="en-US" sz="1000" dirty="0">
              <a:solidFill>
                <a:prstClr val="black"/>
              </a:solidFill>
            </a:endParaRPr>
          </a:p>
          <a:p>
            <a:pPr algn="ctr"/>
            <a:endParaRPr lang="en-US" sz="1400" dirty="0">
              <a:solidFill>
                <a:prstClr val="black"/>
              </a:solidFill>
            </a:endParaRPr>
          </a:p>
        </p:txBody>
      </p:sp>
      <p:sp>
        <p:nvSpPr>
          <p:cNvPr id="16" name="TextBox 15"/>
          <p:cNvSpPr txBox="1"/>
          <p:nvPr/>
        </p:nvSpPr>
        <p:spPr>
          <a:xfrm>
            <a:off x="2096714" y="2978728"/>
            <a:ext cx="1351139" cy="738664"/>
          </a:xfrm>
          <a:prstGeom prst="rect">
            <a:avLst/>
          </a:prstGeom>
          <a:noFill/>
        </p:spPr>
        <p:txBody>
          <a:bodyPr wrap="none" rtlCol="0">
            <a:spAutoFit/>
          </a:bodyPr>
          <a:lstStyle/>
          <a:p>
            <a:pPr algn="ctr"/>
            <a:r>
              <a:rPr lang="en-US" sz="1400" b="1" u="sng" dirty="0">
                <a:solidFill>
                  <a:prstClr val="black"/>
                </a:solidFill>
              </a:rPr>
              <a:t>DPTV’s Unique</a:t>
            </a:r>
          </a:p>
          <a:p>
            <a:pPr algn="ctr"/>
            <a:r>
              <a:rPr lang="en-US" sz="1400" b="1" u="sng" dirty="0">
                <a:solidFill>
                  <a:prstClr val="black"/>
                </a:solidFill>
              </a:rPr>
              <a:t>Position/Assets</a:t>
            </a:r>
          </a:p>
          <a:p>
            <a:endParaRPr lang="en-US" sz="1400" dirty="0">
              <a:solidFill>
                <a:prstClr val="black"/>
              </a:solidFill>
            </a:endParaRPr>
          </a:p>
        </p:txBody>
      </p:sp>
      <p:sp>
        <p:nvSpPr>
          <p:cNvPr id="17" name="TextBox 16"/>
          <p:cNvSpPr txBox="1"/>
          <p:nvPr/>
        </p:nvSpPr>
        <p:spPr>
          <a:xfrm>
            <a:off x="4724399" y="170615"/>
            <a:ext cx="2398734" cy="369332"/>
          </a:xfrm>
          <a:prstGeom prst="rect">
            <a:avLst/>
          </a:prstGeom>
          <a:noFill/>
        </p:spPr>
        <p:txBody>
          <a:bodyPr wrap="none" rtlCol="0">
            <a:spAutoFit/>
          </a:bodyPr>
          <a:lstStyle/>
          <a:p>
            <a:r>
              <a:rPr lang="en-US" b="1" u="sng" dirty="0">
                <a:solidFill>
                  <a:prstClr val="black"/>
                </a:solidFill>
              </a:rPr>
              <a:t>DPTV Engagement Grid</a:t>
            </a:r>
            <a:endParaRPr lang="en-US" dirty="0">
              <a:solidFill>
                <a:prstClr val="black"/>
              </a:solidFill>
            </a:endParaRPr>
          </a:p>
        </p:txBody>
      </p:sp>
      <p:sp>
        <p:nvSpPr>
          <p:cNvPr id="2" name="TextBox 1"/>
          <p:cNvSpPr txBox="1"/>
          <p:nvPr/>
        </p:nvSpPr>
        <p:spPr>
          <a:xfrm>
            <a:off x="4697772" y="5715000"/>
            <a:ext cx="2362200" cy="369332"/>
          </a:xfrm>
          <a:prstGeom prst="rect">
            <a:avLst/>
          </a:prstGeom>
          <a:noFill/>
        </p:spPr>
        <p:txBody>
          <a:bodyPr wrap="square" rtlCol="0">
            <a:spAutoFit/>
          </a:bodyPr>
          <a:lstStyle/>
          <a:p>
            <a:r>
              <a:rPr lang="en-US" b="1" u="sng" dirty="0">
                <a:solidFill>
                  <a:prstClr val="black"/>
                </a:solidFill>
              </a:rPr>
              <a:t>Mission/Vision/Value</a:t>
            </a:r>
            <a:endParaRPr lang="en-US" dirty="0">
              <a:solidFill>
                <a:prstClr val="black"/>
              </a:solidFill>
            </a:endParaRPr>
          </a:p>
        </p:txBody>
      </p:sp>
    </p:spTree>
    <p:extLst>
      <p:ext uri="{BB962C8B-B14F-4D97-AF65-F5344CB8AC3E}">
        <p14:creationId xmlns:p14="http://schemas.microsoft.com/office/powerpoint/2010/main" val="15815765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9524" y="4774557"/>
            <a:ext cx="5708486" cy="553998"/>
          </a:xfrm>
          <a:prstGeom prst="rect">
            <a:avLst/>
          </a:prstGeom>
          <a:noFill/>
        </p:spPr>
        <p:txBody>
          <a:bodyPr wrap="none" rtlCol="0">
            <a:spAutoFit/>
          </a:bodyPr>
          <a:lstStyle/>
          <a:p>
            <a:pPr algn="ctr"/>
            <a:r>
              <a:rPr lang="en-US" sz="1400" b="1" u="sng" dirty="0">
                <a:solidFill>
                  <a:prstClr val="black"/>
                </a:solidFill>
              </a:rPr>
              <a:t>Our Foundation – Understanding and Serving The Need of Our Community</a:t>
            </a:r>
            <a:endParaRPr lang="en-US" sz="1400" dirty="0">
              <a:solidFill>
                <a:prstClr val="black"/>
              </a:solidFill>
            </a:endParaRPr>
          </a:p>
          <a:p>
            <a:pPr algn="ctr"/>
            <a:endParaRPr lang="en-US" sz="800" dirty="0">
              <a:solidFill>
                <a:prstClr val="black"/>
              </a:solidFill>
            </a:endParaRPr>
          </a:p>
          <a:p>
            <a:pPr algn="ctr"/>
            <a:endParaRPr lang="en-US" sz="800" dirty="0">
              <a:solidFill>
                <a:prstClr val="black"/>
              </a:solidFill>
            </a:endParaRPr>
          </a:p>
        </p:txBody>
      </p:sp>
      <p:sp>
        <p:nvSpPr>
          <p:cNvPr id="7" name="TextBox 6"/>
          <p:cNvSpPr txBox="1"/>
          <p:nvPr/>
        </p:nvSpPr>
        <p:spPr>
          <a:xfrm>
            <a:off x="8445500" y="2978728"/>
            <a:ext cx="1066800" cy="307777"/>
          </a:xfrm>
          <a:prstGeom prst="rect">
            <a:avLst/>
          </a:prstGeom>
          <a:noFill/>
        </p:spPr>
        <p:txBody>
          <a:bodyPr wrap="square" rtlCol="0">
            <a:spAutoFit/>
          </a:bodyPr>
          <a:lstStyle/>
          <a:p>
            <a:r>
              <a:rPr lang="en-US" sz="1400" b="1" u="sng" dirty="0">
                <a:solidFill>
                  <a:prstClr val="black"/>
                </a:solidFill>
              </a:rPr>
              <a:t>Partners</a:t>
            </a:r>
            <a:endParaRPr lang="en-US" sz="1000" dirty="0">
              <a:solidFill>
                <a:prstClr val="black"/>
              </a:solidFill>
            </a:endParaRPr>
          </a:p>
        </p:txBody>
      </p:sp>
      <p:sp>
        <p:nvSpPr>
          <p:cNvPr id="8" name="TextBox 7"/>
          <p:cNvSpPr txBox="1"/>
          <p:nvPr/>
        </p:nvSpPr>
        <p:spPr>
          <a:xfrm>
            <a:off x="4352012" y="816945"/>
            <a:ext cx="3053720" cy="523220"/>
          </a:xfrm>
          <a:prstGeom prst="rect">
            <a:avLst/>
          </a:prstGeom>
          <a:noFill/>
        </p:spPr>
        <p:txBody>
          <a:bodyPr wrap="none" rtlCol="0">
            <a:spAutoFit/>
          </a:bodyPr>
          <a:lstStyle/>
          <a:p>
            <a:pPr algn="ctr"/>
            <a:r>
              <a:rPr lang="en-US" sz="1400" b="1" u="sng" dirty="0">
                <a:solidFill>
                  <a:prstClr val="black"/>
                </a:solidFill>
              </a:rPr>
              <a:t>On-going Initiatives and Commitments</a:t>
            </a:r>
            <a:endParaRPr lang="en-US" sz="1400" dirty="0">
              <a:solidFill>
                <a:prstClr val="black"/>
              </a:solidFill>
            </a:endParaRPr>
          </a:p>
          <a:p>
            <a:pPr algn="ctr"/>
            <a:endParaRPr lang="en-US" sz="1400" dirty="0">
              <a:solidFill>
                <a:prstClr val="black"/>
              </a:solidFill>
            </a:endParaRPr>
          </a:p>
        </p:txBody>
      </p:sp>
      <p:sp>
        <p:nvSpPr>
          <p:cNvPr id="9" name="TextBox 8"/>
          <p:cNvSpPr txBox="1"/>
          <p:nvPr/>
        </p:nvSpPr>
        <p:spPr>
          <a:xfrm>
            <a:off x="3517821" y="1579210"/>
            <a:ext cx="1215397" cy="400110"/>
          </a:xfrm>
          <a:prstGeom prst="rect">
            <a:avLst/>
          </a:prstGeom>
          <a:noFill/>
        </p:spPr>
        <p:txBody>
          <a:bodyPr wrap="none" rtlCol="0">
            <a:spAutoFit/>
          </a:bodyPr>
          <a:lstStyle/>
          <a:p>
            <a:pPr algn="ctr"/>
            <a:r>
              <a:rPr lang="en-US" sz="1000" b="1" u="sng" dirty="0">
                <a:solidFill>
                  <a:prstClr val="black"/>
                </a:solidFill>
              </a:rPr>
              <a:t>One Detroit</a:t>
            </a:r>
          </a:p>
          <a:p>
            <a:r>
              <a:rPr lang="en-US" sz="1000" b="1" u="sng" dirty="0">
                <a:solidFill>
                  <a:prstClr val="black"/>
                </a:solidFill>
              </a:rPr>
              <a:t>Great Lakes Bureau</a:t>
            </a:r>
          </a:p>
        </p:txBody>
      </p:sp>
      <p:sp>
        <p:nvSpPr>
          <p:cNvPr id="10" name="TextBox 9"/>
          <p:cNvSpPr txBox="1"/>
          <p:nvPr/>
        </p:nvSpPr>
        <p:spPr>
          <a:xfrm>
            <a:off x="5355331" y="1526506"/>
            <a:ext cx="1047082" cy="553998"/>
          </a:xfrm>
          <a:prstGeom prst="rect">
            <a:avLst/>
          </a:prstGeom>
          <a:noFill/>
        </p:spPr>
        <p:txBody>
          <a:bodyPr wrap="none" rtlCol="0">
            <a:spAutoFit/>
          </a:bodyPr>
          <a:lstStyle/>
          <a:p>
            <a:r>
              <a:rPr lang="en-US" sz="1000" b="1" u="sng" dirty="0">
                <a:solidFill>
                  <a:prstClr val="black"/>
                </a:solidFill>
              </a:rPr>
              <a:t>Detroit PBS Kids</a:t>
            </a:r>
          </a:p>
          <a:p>
            <a:pPr algn="ctr"/>
            <a:r>
              <a:rPr lang="en-US" sz="1000" b="1" u="sng" dirty="0">
                <a:solidFill>
                  <a:prstClr val="black"/>
                </a:solidFill>
              </a:rPr>
              <a:t>Preschool U</a:t>
            </a:r>
          </a:p>
          <a:p>
            <a:endParaRPr lang="en-US" sz="1000" dirty="0">
              <a:solidFill>
                <a:prstClr val="black"/>
              </a:solidFill>
            </a:endParaRPr>
          </a:p>
        </p:txBody>
      </p:sp>
      <p:sp>
        <p:nvSpPr>
          <p:cNvPr id="11" name="TextBox 10"/>
          <p:cNvSpPr txBox="1"/>
          <p:nvPr/>
        </p:nvSpPr>
        <p:spPr>
          <a:xfrm>
            <a:off x="7123134" y="1526507"/>
            <a:ext cx="1029449" cy="615553"/>
          </a:xfrm>
          <a:prstGeom prst="rect">
            <a:avLst/>
          </a:prstGeom>
          <a:noFill/>
        </p:spPr>
        <p:txBody>
          <a:bodyPr wrap="none" rtlCol="0">
            <a:spAutoFit/>
          </a:bodyPr>
          <a:lstStyle/>
          <a:p>
            <a:pPr algn="ctr"/>
            <a:r>
              <a:rPr lang="en-US" sz="1000" b="1" u="sng" dirty="0">
                <a:solidFill>
                  <a:prstClr val="black"/>
                </a:solidFill>
              </a:rPr>
              <a:t>Production</a:t>
            </a:r>
          </a:p>
          <a:p>
            <a:r>
              <a:rPr lang="en-US" sz="1000" b="1" u="sng" dirty="0">
                <a:solidFill>
                  <a:prstClr val="black"/>
                </a:solidFill>
              </a:rPr>
              <a:t>National Pledge</a:t>
            </a:r>
          </a:p>
          <a:p>
            <a:endParaRPr lang="en-US" sz="1400" dirty="0">
              <a:solidFill>
                <a:prstClr val="black"/>
              </a:solidFill>
            </a:endParaRPr>
          </a:p>
        </p:txBody>
      </p:sp>
      <p:sp>
        <p:nvSpPr>
          <p:cNvPr id="16" name="TextBox 15"/>
          <p:cNvSpPr txBox="1"/>
          <p:nvPr/>
        </p:nvSpPr>
        <p:spPr>
          <a:xfrm>
            <a:off x="2096714" y="2978728"/>
            <a:ext cx="1351139" cy="738664"/>
          </a:xfrm>
          <a:prstGeom prst="rect">
            <a:avLst/>
          </a:prstGeom>
          <a:noFill/>
        </p:spPr>
        <p:txBody>
          <a:bodyPr wrap="none" rtlCol="0">
            <a:spAutoFit/>
          </a:bodyPr>
          <a:lstStyle/>
          <a:p>
            <a:pPr algn="ctr"/>
            <a:r>
              <a:rPr lang="en-US" sz="1400" b="1" u="sng" dirty="0">
                <a:solidFill>
                  <a:prstClr val="black"/>
                </a:solidFill>
              </a:rPr>
              <a:t>DPTV’s Unique</a:t>
            </a:r>
          </a:p>
          <a:p>
            <a:pPr algn="ctr"/>
            <a:r>
              <a:rPr lang="en-US" sz="1400" b="1" u="sng" dirty="0">
                <a:solidFill>
                  <a:prstClr val="black"/>
                </a:solidFill>
              </a:rPr>
              <a:t>Position/Assets</a:t>
            </a:r>
          </a:p>
          <a:p>
            <a:endParaRPr lang="en-US" sz="1400" dirty="0">
              <a:solidFill>
                <a:prstClr val="black"/>
              </a:solidFill>
            </a:endParaRPr>
          </a:p>
        </p:txBody>
      </p:sp>
      <p:sp>
        <p:nvSpPr>
          <p:cNvPr id="17" name="TextBox 16"/>
          <p:cNvSpPr txBox="1"/>
          <p:nvPr/>
        </p:nvSpPr>
        <p:spPr>
          <a:xfrm>
            <a:off x="4724399" y="170615"/>
            <a:ext cx="2398734" cy="369332"/>
          </a:xfrm>
          <a:prstGeom prst="rect">
            <a:avLst/>
          </a:prstGeom>
          <a:noFill/>
        </p:spPr>
        <p:txBody>
          <a:bodyPr wrap="none" rtlCol="0">
            <a:spAutoFit/>
          </a:bodyPr>
          <a:lstStyle/>
          <a:p>
            <a:r>
              <a:rPr lang="en-US" b="1" u="sng" dirty="0">
                <a:solidFill>
                  <a:prstClr val="black"/>
                </a:solidFill>
              </a:rPr>
              <a:t>DPTV Engagement Grid</a:t>
            </a:r>
            <a:endParaRPr lang="en-US" dirty="0">
              <a:solidFill>
                <a:prstClr val="black"/>
              </a:solidFill>
            </a:endParaRPr>
          </a:p>
        </p:txBody>
      </p:sp>
      <p:sp>
        <p:nvSpPr>
          <p:cNvPr id="2" name="TextBox 1"/>
          <p:cNvSpPr txBox="1"/>
          <p:nvPr/>
        </p:nvSpPr>
        <p:spPr>
          <a:xfrm>
            <a:off x="4697772" y="5715000"/>
            <a:ext cx="2362200" cy="369332"/>
          </a:xfrm>
          <a:prstGeom prst="rect">
            <a:avLst/>
          </a:prstGeom>
          <a:noFill/>
        </p:spPr>
        <p:txBody>
          <a:bodyPr wrap="square" rtlCol="0">
            <a:spAutoFit/>
          </a:bodyPr>
          <a:lstStyle/>
          <a:p>
            <a:r>
              <a:rPr lang="en-US" b="1" u="sng" dirty="0">
                <a:solidFill>
                  <a:prstClr val="black"/>
                </a:solidFill>
              </a:rPr>
              <a:t>Mission/Vision/Value</a:t>
            </a:r>
            <a:endParaRPr lang="en-US" dirty="0">
              <a:solidFill>
                <a:prstClr val="black"/>
              </a:solidFill>
            </a:endParaRPr>
          </a:p>
        </p:txBody>
      </p:sp>
    </p:spTree>
    <p:extLst>
      <p:ext uri="{BB962C8B-B14F-4D97-AF65-F5344CB8AC3E}">
        <p14:creationId xmlns:p14="http://schemas.microsoft.com/office/powerpoint/2010/main" val="386370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9524" y="4774558"/>
            <a:ext cx="5708486" cy="1015663"/>
          </a:xfrm>
          <a:prstGeom prst="rect">
            <a:avLst/>
          </a:prstGeom>
          <a:noFill/>
        </p:spPr>
        <p:txBody>
          <a:bodyPr wrap="none" rtlCol="0">
            <a:spAutoFit/>
          </a:bodyPr>
          <a:lstStyle/>
          <a:p>
            <a:pPr algn="ctr"/>
            <a:r>
              <a:rPr lang="en-US" sz="1400" b="1" u="sng" dirty="0">
                <a:solidFill>
                  <a:prstClr val="black"/>
                </a:solidFill>
              </a:rPr>
              <a:t>Our Foundation – Understanding and Serving The Need of Our Community</a:t>
            </a:r>
            <a:endParaRPr lang="en-US" sz="1400" dirty="0">
              <a:solidFill>
                <a:prstClr val="black"/>
              </a:solidFill>
            </a:endParaRPr>
          </a:p>
          <a:p>
            <a:pPr algn="ctr"/>
            <a:r>
              <a:rPr lang="en-US" sz="1000" dirty="0">
                <a:solidFill>
                  <a:prstClr val="black"/>
                </a:solidFill>
              </a:rPr>
              <a:t>What are the needs of our community?</a:t>
            </a:r>
          </a:p>
          <a:p>
            <a:pPr algn="ctr"/>
            <a:r>
              <a:rPr lang="en-US" sz="1000" dirty="0">
                <a:solidFill>
                  <a:prstClr val="black"/>
                </a:solidFill>
              </a:rPr>
              <a:t>Five Key Areas:</a:t>
            </a:r>
          </a:p>
          <a:p>
            <a:pPr algn="ctr"/>
            <a:r>
              <a:rPr lang="en-US" sz="1000" dirty="0">
                <a:solidFill>
                  <a:prstClr val="black"/>
                </a:solidFill>
              </a:rPr>
              <a:t>Children/ Education – Culture – Leadership/Public Affairs - Energy/Environment - Health</a:t>
            </a:r>
          </a:p>
          <a:p>
            <a:pPr algn="ctr"/>
            <a:endParaRPr lang="en-US" sz="800" dirty="0">
              <a:solidFill>
                <a:prstClr val="black"/>
              </a:solidFill>
            </a:endParaRPr>
          </a:p>
          <a:p>
            <a:pPr algn="ctr"/>
            <a:endParaRPr lang="en-US" sz="800" dirty="0">
              <a:solidFill>
                <a:prstClr val="black"/>
              </a:solidFill>
            </a:endParaRPr>
          </a:p>
        </p:txBody>
      </p:sp>
      <p:sp>
        <p:nvSpPr>
          <p:cNvPr id="7" name="TextBox 6"/>
          <p:cNvSpPr txBox="1"/>
          <p:nvPr/>
        </p:nvSpPr>
        <p:spPr>
          <a:xfrm>
            <a:off x="8445500" y="2978728"/>
            <a:ext cx="1066800" cy="307777"/>
          </a:xfrm>
          <a:prstGeom prst="rect">
            <a:avLst/>
          </a:prstGeom>
          <a:noFill/>
        </p:spPr>
        <p:txBody>
          <a:bodyPr wrap="square" rtlCol="0">
            <a:spAutoFit/>
          </a:bodyPr>
          <a:lstStyle/>
          <a:p>
            <a:r>
              <a:rPr lang="en-US" sz="1400" b="1" u="sng" dirty="0">
                <a:solidFill>
                  <a:prstClr val="black"/>
                </a:solidFill>
              </a:rPr>
              <a:t>Partners</a:t>
            </a:r>
            <a:endParaRPr lang="en-US" sz="1000" dirty="0">
              <a:solidFill>
                <a:prstClr val="black"/>
              </a:solidFill>
            </a:endParaRPr>
          </a:p>
        </p:txBody>
      </p:sp>
      <p:sp>
        <p:nvSpPr>
          <p:cNvPr id="8" name="TextBox 7"/>
          <p:cNvSpPr txBox="1"/>
          <p:nvPr/>
        </p:nvSpPr>
        <p:spPr>
          <a:xfrm>
            <a:off x="4352012" y="816945"/>
            <a:ext cx="3053720" cy="523220"/>
          </a:xfrm>
          <a:prstGeom prst="rect">
            <a:avLst/>
          </a:prstGeom>
          <a:noFill/>
        </p:spPr>
        <p:txBody>
          <a:bodyPr wrap="none" rtlCol="0">
            <a:spAutoFit/>
          </a:bodyPr>
          <a:lstStyle/>
          <a:p>
            <a:pPr algn="ctr"/>
            <a:r>
              <a:rPr lang="en-US" sz="1400" b="1" u="sng" dirty="0">
                <a:solidFill>
                  <a:prstClr val="black"/>
                </a:solidFill>
              </a:rPr>
              <a:t>On-going Initiatives and Commitments</a:t>
            </a:r>
            <a:endParaRPr lang="en-US" sz="1400" dirty="0">
              <a:solidFill>
                <a:prstClr val="black"/>
              </a:solidFill>
            </a:endParaRPr>
          </a:p>
          <a:p>
            <a:pPr algn="ctr"/>
            <a:endParaRPr lang="en-US" sz="1400" dirty="0">
              <a:solidFill>
                <a:prstClr val="black"/>
              </a:solidFill>
            </a:endParaRPr>
          </a:p>
        </p:txBody>
      </p:sp>
      <p:sp>
        <p:nvSpPr>
          <p:cNvPr id="12" name="TextBox 11"/>
          <p:cNvSpPr txBox="1"/>
          <p:nvPr/>
        </p:nvSpPr>
        <p:spPr>
          <a:xfrm>
            <a:off x="4283468" y="2978728"/>
            <a:ext cx="3190809" cy="446276"/>
          </a:xfrm>
          <a:prstGeom prst="rect">
            <a:avLst/>
          </a:prstGeom>
          <a:noFill/>
        </p:spPr>
        <p:txBody>
          <a:bodyPr wrap="none" rtlCol="0">
            <a:spAutoFit/>
          </a:bodyPr>
          <a:lstStyle/>
          <a:p>
            <a:pPr algn="ctr"/>
            <a:r>
              <a:rPr lang="en-US" sz="1400" b="1" u="sng" dirty="0">
                <a:solidFill>
                  <a:prstClr val="black"/>
                </a:solidFill>
              </a:rPr>
              <a:t>Agenda – Our Current/On-Going Agenda</a:t>
            </a:r>
            <a:endParaRPr lang="en-US" sz="900" dirty="0">
              <a:solidFill>
                <a:prstClr val="black"/>
              </a:solidFill>
            </a:endParaRPr>
          </a:p>
          <a:p>
            <a:pPr algn="ctr"/>
            <a:endParaRPr lang="en-US" sz="900" dirty="0">
              <a:solidFill>
                <a:prstClr val="black"/>
              </a:solidFill>
            </a:endParaRPr>
          </a:p>
        </p:txBody>
      </p:sp>
      <p:sp>
        <p:nvSpPr>
          <p:cNvPr id="16" name="TextBox 15"/>
          <p:cNvSpPr txBox="1"/>
          <p:nvPr/>
        </p:nvSpPr>
        <p:spPr>
          <a:xfrm>
            <a:off x="2096714" y="2978728"/>
            <a:ext cx="1351139" cy="738664"/>
          </a:xfrm>
          <a:prstGeom prst="rect">
            <a:avLst/>
          </a:prstGeom>
          <a:noFill/>
        </p:spPr>
        <p:txBody>
          <a:bodyPr wrap="none" rtlCol="0">
            <a:spAutoFit/>
          </a:bodyPr>
          <a:lstStyle/>
          <a:p>
            <a:pPr algn="ctr"/>
            <a:r>
              <a:rPr lang="en-US" sz="1400" b="1" u="sng" dirty="0">
                <a:solidFill>
                  <a:prstClr val="black"/>
                </a:solidFill>
              </a:rPr>
              <a:t>DPTV’s Unique</a:t>
            </a:r>
          </a:p>
          <a:p>
            <a:pPr algn="ctr"/>
            <a:r>
              <a:rPr lang="en-US" sz="1400" b="1" u="sng" dirty="0">
                <a:solidFill>
                  <a:prstClr val="black"/>
                </a:solidFill>
              </a:rPr>
              <a:t>Position/Assets</a:t>
            </a:r>
          </a:p>
          <a:p>
            <a:endParaRPr lang="en-US" sz="1400" dirty="0">
              <a:solidFill>
                <a:prstClr val="black"/>
              </a:solidFill>
            </a:endParaRPr>
          </a:p>
        </p:txBody>
      </p:sp>
      <p:sp>
        <p:nvSpPr>
          <p:cNvPr id="17" name="TextBox 16"/>
          <p:cNvSpPr txBox="1"/>
          <p:nvPr/>
        </p:nvSpPr>
        <p:spPr>
          <a:xfrm>
            <a:off x="4724399" y="170615"/>
            <a:ext cx="2398734" cy="369332"/>
          </a:xfrm>
          <a:prstGeom prst="rect">
            <a:avLst/>
          </a:prstGeom>
          <a:noFill/>
        </p:spPr>
        <p:txBody>
          <a:bodyPr wrap="none" rtlCol="0">
            <a:spAutoFit/>
          </a:bodyPr>
          <a:lstStyle/>
          <a:p>
            <a:r>
              <a:rPr lang="en-US" b="1" u="sng" dirty="0">
                <a:solidFill>
                  <a:prstClr val="black"/>
                </a:solidFill>
              </a:rPr>
              <a:t>DPTV Engagement Grid</a:t>
            </a:r>
            <a:endParaRPr lang="en-US" dirty="0">
              <a:solidFill>
                <a:prstClr val="black"/>
              </a:solidFill>
            </a:endParaRPr>
          </a:p>
        </p:txBody>
      </p:sp>
      <p:sp>
        <p:nvSpPr>
          <p:cNvPr id="2" name="TextBox 1"/>
          <p:cNvSpPr txBox="1"/>
          <p:nvPr/>
        </p:nvSpPr>
        <p:spPr>
          <a:xfrm>
            <a:off x="4697772" y="5715000"/>
            <a:ext cx="2362200" cy="369332"/>
          </a:xfrm>
          <a:prstGeom prst="rect">
            <a:avLst/>
          </a:prstGeom>
          <a:noFill/>
        </p:spPr>
        <p:txBody>
          <a:bodyPr wrap="square" rtlCol="0">
            <a:spAutoFit/>
          </a:bodyPr>
          <a:lstStyle/>
          <a:p>
            <a:r>
              <a:rPr lang="en-US" b="1" u="sng" dirty="0">
                <a:solidFill>
                  <a:prstClr val="black"/>
                </a:solidFill>
              </a:rPr>
              <a:t>Mission/Vision/Value</a:t>
            </a:r>
            <a:endParaRPr lang="en-US" dirty="0">
              <a:solidFill>
                <a:prstClr val="black"/>
              </a:solidFill>
            </a:endParaRPr>
          </a:p>
        </p:txBody>
      </p:sp>
    </p:spTree>
    <p:extLst>
      <p:ext uri="{BB962C8B-B14F-4D97-AF65-F5344CB8AC3E}">
        <p14:creationId xmlns:p14="http://schemas.microsoft.com/office/powerpoint/2010/main" val="34474635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69524" y="4774557"/>
            <a:ext cx="5708486" cy="553998"/>
          </a:xfrm>
          <a:prstGeom prst="rect">
            <a:avLst/>
          </a:prstGeom>
          <a:noFill/>
        </p:spPr>
        <p:txBody>
          <a:bodyPr wrap="none" rtlCol="0">
            <a:spAutoFit/>
          </a:bodyPr>
          <a:lstStyle/>
          <a:p>
            <a:pPr algn="ctr"/>
            <a:r>
              <a:rPr lang="en-US" sz="1400" b="1" u="sng" dirty="0">
                <a:solidFill>
                  <a:prstClr val="black"/>
                </a:solidFill>
              </a:rPr>
              <a:t>Our Foundation – Understanding and Serving The Need of Our Community</a:t>
            </a:r>
            <a:endParaRPr lang="en-US" sz="1400" dirty="0">
              <a:solidFill>
                <a:prstClr val="black"/>
              </a:solidFill>
            </a:endParaRPr>
          </a:p>
          <a:p>
            <a:pPr algn="ctr"/>
            <a:endParaRPr lang="en-US" sz="800" dirty="0">
              <a:solidFill>
                <a:prstClr val="black"/>
              </a:solidFill>
            </a:endParaRPr>
          </a:p>
          <a:p>
            <a:pPr algn="ctr"/>
            <a:endParaRPr lang="en-US" sz="800" dirty="0">
              <a:solidFill>
                <a:prstClr val="black"/>
              </a:solidFill>
            </a:endParaRPr>
          </a:p>
        </p:txBody>
      </p:sp>
      <p:sp>
        <p:nvSpPr>
          <p:cNvPr id="7" name="TextBox 6"/>
          <p:cNvSpPr txBox="1"/>
          <p:nvPr/>
        </p:nvSpPr>
        <p:spPr>
          <a:xfrm>
            <a:off x="8445500" y="2978728"/>
            <a:ext cx="1066800" cy="307777"/>
          </a:xfrm>
          <a:prstGeom prst="rect">
            <a:avLst/>
          </a:prstGeom>
          <a:noFill/>
        </p:spPr>
        <p:txBody>
          <a:bodyPr wrap="square" rtlCol="0">
            <a:spAutoFit/>
          </a:bodyPr>
          <a:lstStyle/>
          <a:p>
            <a:r>
              <a:rPr lang="en-US" sz="1400" b="1" u="sng" dirty="0">
                <a:solidFill>
                  <a:prstClr val="black"/>
                </a:solidFill>
              </a:rPr>
              <a:t>Partners</a:t>
            </a:r>
            <a:endParaRPr lang="en-US" sz="1000" dirty="0">
              <a:solidFill>
                <a:prstClr val="black"/>
              </a:solidFill>
            </a:endParaRPr>
          </a:p>
        </p:txBody>
      </p:sp>
      <p:sp>
        <p:nvSpPr>
          <p:cNvPr id="8" name="TextBox 7"/>
          <p:cNvSpPr txBox="1"/>
          <p:nvPr/>
        </p:nvSpPr>
        <p:spPr>
          <a:xfrm>
            <a:off x="4352012" y="816945"/>
            <a:ext cx="3053720" cy="677108"/>
          </a:xfrm>
          <a:prstGeom prst="rect">
            <a:avLst/>
          </a:prstGeom>
          <a:noFill/>
        </p:spPr>
        <p:txBody>
          <a:bodyPr wrap="none" rtlCol="0">
            <a:spAutoFit/>
          </a:bodyPr>
          <a:lstStyle/>
          <a:p>
            <a:pPr algn="ctr"/>
            <a:r>
              <a:rPr lang="en-US" sz="1400" b="1" u="sng" dirty="0">
                <a:solidFill>
                  <a:prstClr val="black"/>
                </a:solidFill>
              </a:rPr>
              <a:t>On-going Initiatives and Commitments</a:t>
            </a:r>
            <a:endParaRPr lang="en-US" sz="1400" dirty="0">
              <a:solidFill>
                <a:prstClr val="black"/>
              </a:solidFill>
            </a:endParaRPr>
          </a:p>
          <a:p>
            <a:pPr algn="ctr"/>
            <a:r>
              <a:rPr lang="en-US" sz="1000" dirty="0">
                <a:solidFill>
                  <a:prstClr val="black"/>
                </a:solidFill>
              </a:rPr>
              <a:t>On-going, sustainable initiatives</a:t>
            </a:r>
          </a:p>
          <a:p>
            <a:pPr algn="ctr"/>
            <a:endParaRPr lang="en-US" sz="1400" dirty="0">
              <a:solidFill>
                <a:prstClr val="black"/>
              </a:solidFill>
            </a:endParaRPr>
          </a:p>
        </p:txBody>
      </p:sp>
      <p:sp>
        <p:nvSpPr>
          <p:cNvPr id="9" name="TextBox 8"/>
          <p:cNvSpPr txBox="1"/>
          <p:nvPr/>
        </p:nvSpPr>
        <p:spPr>
          <a:xfrm>
            <a:off x="3517821" y="1579210"/>
            <a:ext cx="1215397" cy="400110"/>
          </a:xfrm>
          <a:prstGeom prst="rect">
            <a:avLst/>
          </a:prstGeom>
          <a:noFill/>
        </p:spPr>
        <p:txBody>
          <a:bodyPr wrap="none" rtlCol="0">
            <a:spAutoFit/>
          </a:bodyPr>
          <a:lstStyle/>
          <a:p>
            <a:pPr algn="ctr"/>
            <a:r>
              <a:rPr lang="en-US" sz="1000" b="1" u="sng" dirty="0">
                <a:solidFill>
                  <a:prstClr val="black"/>
                </a:solidFill>
              </a:rPr>
              <a:t>One Detroit</a:t>
            </a:r>
          </a:p>
          <a:p>
            <a:r>
              <a:rPr lang="en-US" sz="1000" b="1" u="sng" dirty="0">
                <a:solidFill>
                  <a:prstClr val="black"/>
                </a:solidFill>
              </a:rPr>
              <a:t>Great Lakes Bureau</a:t>
            </a:r>
          </a:p>
        </p:txBody>
      </p:sp>
      <p:sp>
        <p:nvSpPr>
          <p:cNvPr id="10" name="TextBox 9"/>
          <p:cNvSpPr txBox="1"/>
          <p:nvPr/>
        </p:nvSpPr>
        <p:spPr>
          <a:xfrm>
            <a:off x="5355331" y="1526506"/>
            <a:ext cx="1047082" cy="553998"/>
          </a:xfrm>
          <a:prstGeom prst="rect">
            <a:avLst/>
          </a:prstGeom>
          <a:noFill/>
        </p:spPr>
        <p:txBody>
          <a:bodyPr wrap="none" rtlCol="0">
            <a:spAutoFit/>
          </a:bodyPr>
          <a:lstStyle/>
          <a:p>
            <a:r>
              <a:rPr lang="en-US" sz="1000" b="1" u="sng" dirty="0">
                <a:solidFill>
                  <a:prstClr val="black"/>
                </a:solidFill>
              </a:rPr>
              <a:t>Detroit PBS Kids</a:t>
            </a:r>
          </a:p>
          <a:p>
            <a:pPr algn="ctr"/>
            <a:r>
              <a:rPr lang="en-US" sz="1000" b="1" u="sng" dirty="0">
                <a:solidFill>
                  <a:prstClr val="black"/>
                </a:solidFill>
              </a:rPr>
              <a:t>Preschool U</a:t>
            </a:r>
          </a:p>
          <a:p>
            <a:endParaRPr lang="en-US" sz="1000" dirty="0">
              <a:solidFill>
                <a:prstClr val="black"/>
              </a:solidFill>
            </a:endParaRPr>
          </a:p>
        </p:txBody>
      </p:sp>
      <p:sp>
        <p:nvSpPr>
          <p:cNvPr id="11" name="TextBox 10"/>
          <p:cNvSpPr txBox="1"/>
          <p:nvPr/>
        </p:nvSpPr>
        <p:spPr>
          <a:xfrm>
            <a:off x="7123134" y="1526507"/>
            <a:ext cx="1029449" cy="615553"/>
          </a:xfrm>
          <a:prstGeom prst="rect">
            <a:avLst/>
          </a:prstGeom>
          <a:noFill/>
        </p:spPr>
        <p:txBody>
          <a:bodyPr wrap="none" rtlCol="0">
            <a:spAutoFit/>
          </a:bodyPr>
          <a:lstStyle/>
          <a:p>
            <a:pPr algn="ctr"/>
            <a:r>
              <a:rPr lang="en-US" sz="1000" b="1" u="sng" dirty="0">
                <a:solidFill>
                  <a:prstClr val="black"/>
                </a:solidFill>
              </a:rPr>
              <a:t>Production</a:t>
            </a:r>
          </a:p>
          <a:p>
            <a:r>
              <a:rPr lang="en-US" sz="1000" b="1" u="sng" dirty="0">
                <a:solidFill>
                  <a:prstClr val="black"/>
                </a:solidFill>
              </a:rPr>
              <a:t>National Pledge</a:t>
            </a:r>
          </a:p>
          <a:p>
            <a:endParaRPr lang="en-US" sz="1400" dirty="0">
              <a:solidFill>
                <a:prstClr val="black"/>
              </a:solidFill>
            </a:endParaRPr>
          </a:p>
        </p:txBody>
      </p:sp>
      <p:sp>
        <p:nvSpPr>
          <p:cNvPr id="12" name="TextBox 11"/>
          <p:cNvSpPr txBox="1"/>
          <p:nvPr/>
        </p:nvSpPr>
        <p:spPr>
          <a:xfrm>
            <a:off x="4283468" y="2978728"/>
            <a:ext cx="3190809" cy="446276"/>
          </a:xfrm>
          <a:prstGeom prst="rect">
            <a:avLst/>
          </a:prstGeom>
          <a:noFill/>
        </p:spPr>
        <p:txBody>
          <a:bodyPr wrap="none" rtlCol="0">
            <a:spAutoFit/>
          </a:bodyPr>
          <a:lstStyle/>
          <a:p>
            <a:pPr algn="ctr"/>
            <a:r>
              <a:rPr lang="en-US" sz="1400" b="1" u="sng" dirty="0">
                <a:solidFill>
                  <a:prstClr val="black"/>
                </a:solidFill>
              </a:rPr>
              <a:t>Agenda – Our Current/On-Going Agenda</a:t>
            </a:r>
            <a:endParaRPr lang="en-US" sz="900" dirty="0">
              <a:solidFill>
                <a:prstClr val="black"/>
              </a:solidFill>
            </a:endParaRPr>
          </a:p>
          <a:p>
            <a:pPr algn="ctr"/>
            <a:endParaRPr lang="en-US" sz="900" dirty="0">
              <a:solidFill>
                <a:prstClr val="black"/>
              </a:solidFill>
            </a:endParaRPr>
          </a:p>
        </p:txBody>
      </p:sp>
      <p:sp>
        <p:nvSpPr>
          <p:cNvPr id="16" name="TextBox 15"/>
          <p:cNvSpPr txBox="1"/>
          <p:nvPr/>
        </p:nvSpPr>
        <p:spPr>
          <a:xfrm>
            <a:off x="2096714" y="2978728"/>
            <a:ext cx="1351139" cy="738664"/>
          </a:xfrm>
          <a:prstGeom prst="rect">
            <a:avLst/>
          </a:prstGeom>
          <a:noFill/>
        </p:spPr>
        <p:txBody>
          <a:bodyPr wrap="none" rtlCol="0">
            <a:spAutoFit/>
          </a:bodyPr>
          <a:lstStyle/>
          <a:p>
            <a:pPr algn="ctr"/>
            <a:r>
              <a:rPr lang="en-US" sz="1400" b="1" u="sng" dirty="0">
                <a:solidFill>
                  <a:prstClr val="black"/>
                </a:solidFill>
              </a:rPr>
              <a:t>DPTV’s Unique</a:t>
            </a:r>
          </a:p>
          <a:p>
            <a:pPr algn="ctr"/>
            <a:r>
              <a:rPr lang="en-US" sz="1400" b="1" u="sng" dirty="0">
                <a:solidFill>
                  <a:prstClr val="black"/>
                </a:solidFill>
              </a:rPr>
              <a:t>Position/Assets</a:t>
            </a:r>
          </a:p>
          <a:p>
            <a:endParaRPr lang="en-US" sz="1400" dirty="0">
              <a:solidFill>
                <a:prstClr val="black"/>
              </a:solidFill>
            </a:endParaRPr>
          </a:p>
        </p:txBody>
      </p:sp>
      <p:sp>
        <p:nvSpPr>
          <p:cNvPr id="17" name="TextBox 16"/>
          <p:cNvSpPr txBox="1"/>
          <p:nvPr/>
        </p:nvSpPr>
        <p:spPr>
          <a:xfrm>
            <a:off x="4724399" y="170615"/>
            <a:ext cx="2398734" cy="369332"/>
          </a:xfrm>
          <a:prstGeom prst="rect">
            <a:avLst/>
          </a:prstGeom>
          <a:noFill/>
        </p:spPr>
        <p:txBody>
          <a:bodyPr wrap="none" rtlCol="0">
            <a:spAutoFit/>
          </a:bodyPr>
          <a:lstStyle/>
          <a:p>
            <a:r>
              <a:rPr lang="en-US" b="1" u="sng" dirty="0">
                <a:solidFill>
                  <a:prstClr val="black"/>
                </a:solidFill>
              </a:rPr>
              <a:t>DPTV Engagement Grid</a:t>
            </a:r>
            <a:endParaRPr lang="en-US" dirty="0">
              <a:solidFill>
                <a:prstClr val="black"/>
              </a:solidFill>
            </a:endParaRPr>
          </a:p>
        </p:txBody>
      </p:sp>
      <p:cxnSp>
        <p:nvCxnSpPr>
          <p:cNvPr id="44" name="Straight Arrow Connector 43"/>
          <p:cNvCxnSpPr/>
          <p:nvPr/>
        </p:nvCxnSpPr>
        <p:spPr>
          <a:xfrm>
            <a:off x="5923767" y="4114800"/>
            <a:ext cx="1" cy="6096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a:xfrm flipH="1">
            <a:off x="8153400" y="4114800"/>
            <a:ext cx="533400" cy="5334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a:off x="3581400" y="4191000"/>
            <a:ext cx="457200" cy="5334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p:nvPr/>
        </p:nvCxnSpPr>
        <p:spPr>
          <a:xfrm>
            <a:off x="3642918" y="3124200"/>
            <a:ext cx="482600"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flipH="1">
            <a:off x="7721754" y="3124200"/>
            <a:ext cx="457200"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p:nvPr/>
        </p:nvCxnSpPr>
        <p:spPr>
          <a:xfrm>
            <a:off x="5878872" y="2216995"/>
            <a:ext cx="0" cy="660665"/>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3" name="Straight Arrow Connector 2"/>
          <p:cNvCxnSpPr/>
          <p:nvPr/>
        </p:nvCxnSpPr>
        <p:spPr>
          <a:xfrm>
            <a:off x="4306284" y="2234392"/>
            <a:ext cx="533400" cy="592898"/>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flipH="1">
            <a:off x="7010400" y="2301028"/>
            <a:ext cx="362692" cy="526263"/>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4697772" y="5715000"/>
            <a:ext cx="2362200" cy="369332"/>
          </a:xfrm>
          <a:prstGeom prst="rect">
            <a:avLst/>
          </a:prstGeom>
          <a:noFill/>
        </p:spPr>
        <p:txBody>
          <a:bodyPr wrap="square" rtlCol="0">
            <a:spAutoFit/>
          </a:bodyPr>
          <a:lstStyle/>
          <a:p>
            <a:r>
              <a:rPr lang="en-US" b="1" u="sng" dirty="0">
                <a:solidFill>
                  <a:prstClr val="black"/>
                </a:solidFill>
              </a:rPr>
              <a:t>Mission/Vision/Value</a:t>
            </a:r>
            <a:endParaRPr lang="en-US" dirty="0">
              <a:solidFill>
                <a:prstClr val="black"/>
              </a:solidFill>
            </a:endParaRPr>
          </a:p>
        </p:txBody>
      </p:sp>
    </p:spTree>
    <p:extLst>
      <p:ext uri="{BB962C8B-B14F-4D97-AF65-F5344CB8AC3E}">
        <p14:creationId xmlns:p14="http://schemas.microsoft.com/office/powerpoint/2010/main" val="3320546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solidFill>
                  <a:schemeClr val="tx1"/>
                </a:solidFill>
                <a:latin typeface="Arial" panose="020B0604020202020204" pitchFamily="34" charset="0"/>
                <a:cs typeface="Arial" panose="020B0604020202020204" pitchFamily="34" charset="0"/>
              </a:rPr>
              <a:t>Response to Crisis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5646" y="2025147"/>
            <a:ext cx="4407326" cy="2479121"/>
          </a:xfrm>
          <a:prstGeom prst="rect">
            <a:avLst/>
          </a:prstGeom>
          <a:ln>
            <a:solidFill>
              <a:srgbClr val="00769C"/>
            </a:solidFill>
          </a:ln>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27275" y="4097867"/>
            <a:ext cx="4286250" cy="2460827"/>
          </a:xfrm>
          <a:prstGeom prst="rect">
            <a:avLst/>
          </a:prstGeom>
          <a:ln>
            <a:solidFill>
              <a:srgbClr val="00769C"/>
            </a:solidFill>
          </a:ln>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6355" y="2571169"/>
            <a:ext cx="4118646" cy="2757110"/>
          </a:xfrm>
          <a:prstGeom prst="rect">
            <a:avLst/>
          </a:prstGeom>
          <a:ln>
            <a:solidFill>
              <a:srgbClr val="00769C"/>
            </a:solidFill>
          </a:ln>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81155" y="4796201"/>
            <a:ext cx="4027202" cy="1826003"/>
          </a:xfrm>
          <a:prstGeom prst="rect">
            <a:avLst/>
          </a:prstGeom>
          <a:ln>
            <a:solidFill>
              <a:srgbClr val="00769C"/>
            </a:solidFill>
          </a:ln>
        </p:spPr>
      </p:pic>
    </p:spTree>
    <p:extLst>
      <p:ext uri="{BB962C8B-B14F-4D97-AF65-F5344CB8AC3E}">
        <p14:creationId xmlns:p14="http://schemas.microsoft.com/office/powerpoint/2010/main" val="2150670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38602" y="4191000"/>
            <a:ext cx="3861955" cy="1569660"/>
          </a:xfrm>
          <a:prstGeom prst="rect">
            <a:avLst/>
          </a:prstGeom>
          <a:noFill/>
        </p:spPr>
        <p:txBody>
          <a:bodyPr wrap="none" rtlCol="0">
            <a:spAutoFit/>
          </a:bodyPr>
          <a:lstStyle/>
          <a:p>
            <a:pPr algn="ctr"/>
            <a:r>
              <a:rPr lang="en-US" sz="800" b="1" u="sng" dirty="0">
                <a:solidFill>
                  <a:prstClr val="black"/>
                </a:solidFill>
              </a:rPr>
              <a:t>Our Foundation – Understanding and Serving The Need of Our Community</a:t>
            </a:r>
            <a:endParaRPr lang="en-US" sz="800" dirty="0">
              <a:solidFill>
                <a:prstClr val="black"/>
              </a:solidFill>
            </a:endParaRPr>
          </a:p>
          <a:p>
            <a:pPr algn="ctr"/>
            <a:r>
              <a:rPr lang="en-US" sz="800" dirty="0">
                <a:solidFill>
                  <a:prstClr val="black"/>
                </a:solidFill>
              </a:rPr>
              <a:t>What are the needs of our community?</a:t>
            </a:r>
          </a:p>
          <a:p>
            <a:pPr algn="ctr"/>
            <a:r>
              <a:rPr lang="en-US" sz="800" dirty="0">
                <a:solidFill>
                  <a:prstClr val="black"/>
                </a:solidFill>
              </a:rPr>
              <a:t>Five Key Areas:</a:t>
            </a:r>
          </a:p>
          <a:p>
            <a:pPr algn="ctr"/>
            <a:r>
              <a:rPr lang="en-US" sz="800" dirty="0">
                <a:solidFill>
                  <a:prstClr val="black"/>
                </a:solidFill>
              </a:rPr>
              <a:t>Children/ Education – Culture – Leadership/Public Affairs - Energy/Environment - Health</a:t>
            </a:r>
          </a:p>
          <a:p>
            <a:pPr algn="ctr"/>
            <a:r>
              <a:rPr lang="en-US" sz="800" dirty="0">
                <a:solidFill>
                  <a:prstClr val="black"/>
                </a:solidFill>
              </a:rPr>
              <a:t>What are the community needs/opportunities in each of these areas?</a:t>
            </a:r>
          </a:p>
          <a:p>
            <a:pPr algn="ctr"/>
            <a:r>
              <a:rPr lang="en-US" sz="800" dirty="0">
                <a:solidFill>
                  <a:prstClr val="black"/>
                </a:solidFill>
              </a:rPr>
              <a:t>What is important to our community today and going into the future?</a:t>
            </a:r>
          </a:p>
          <a:p>
            <a:pPr algn="ctr"/>
            <a:r>
              <a:rPr lang="en-US" sz="800" dirty="0">
                <a:solidFill>
                  <a:prstClr val="black"/>
                </a:solidFill>
              </a:rPr>
              <a:t>Where does Detroit Public Television need to serve in each of these areas?</a:t>
            </a:r>
          </a:p>
          <a:p>
            <a:pPr algn="ctr"/>
            <a:r>
              <a:rPr lang="en-US" sz="800" dirty="0">
                <a:solidFill>
                  <a:prstClr val="black"/>
                </a:solidFill>
              </a:rPr>
              <a:t>What is our role?</a:t>
            </a:r>
          </a:p>
          <a:p>
            <a:pPr algn="ctr"/>
            <a:r>
              <a:rPr lang="en-US" sz="800" dirty="0">
                <a:solidFill>
                  <a:prstClr val="black"/>
                </a:solidFill>
              </a:rPr>
              <a:t>What are we committed to?</a:t>
            </a:r>
          </a:p>
          <a:p>
            <a:pPr algn="ctr"/>
            <a:r>
              <a:rPr lang="en-US" sz="800" dirty="0">
                <a:solidFill>
                  <a:prstClr val="black"/>
                </a:solidFill>
              </a:rPr>
              <a:t>A Detroit-outward view/A Preschool-outward view</a:t>
            </a:r>
          </a:p>
          <a:p>
            <a:pPr algn="ctr"/>
            <a:r>
              <a:rPr lang="en-US" sz="800" dirty="0">
                <a:solidFill>
                  <a:prstClr val="black"/>
                </a:solidFill>
              </a:rPr>
              <a:t>What are the sustainable national  content areas – “Production as a business”</a:t>
            </a:r>
          </a:p>
          <a:p>
            <a:pPr algn="ctr"/>
            <a:endParaRPr lang="en-US" sz="800" dirty="0">
              <a:solidFill>
                <a:prstClr val="black"/>
              </a:solidFill>
            </a:endParaRPr>
          </a:p>
        </p:txBody>
      </p:sp>
      <p:sp>
        <p:nvSpPr>
          <p:cNvPr id="6" name="TextBox 5"/>
          <p:cNvSpPr txBox="1"/>
          <p:nvPr/>
        </p:nvSpPr>
        <p:spPr>
          <a:xfrm>
            <a:off x="1600200" y="724317"/>
            <a:ext cx="2362200" cy="5139869"/>
          </a:xfrm>
          <a:prstGeom prst="rect">
            <a:avLst/>
          </a:prstGeom>
          <a:noFill/>
        </p:spPr>
        <p:txBody>
          <a:bodyPr wrap="square" rtlCol="0">
            <a:spAutoFit/>
          </a:bodyPr>
          <a:lstStyle/>
          <a:p>
            <a:r>
              <a:rPr lang="en-US" sz="800" u="sng" dirty="0">
                <a:solidFill>
                  <a:prstClr val="black"/>
                </a:solidFill>
              </a:rPr>
              <a:t>Content</a:t>
            </a:r>
          </a:p>
          <a:p>
            <a:r>
              <a:rPr lang="en-US" sz="800" dirty="0">
                <a:solidFill>
                  <a:prstClr val="black"/>
                </a:solidFill>
              </a:rPr>
              <a:t>Trust, vetted, transparent</a:t>
            </a:r>
          </a:p>
          <a:p>
            <a:r>
              <a:rPr lang="en-US" sz="800" dirty="0">
                <a:solidFill>
                  <a:prstClr val="black"/>
                </a:solidFill>
              </a:rPr>
              <a:t> </a:t>
            </a:r>
          </a:p>
          <a:p>
            <a:r>
              <a:rPr lang="en-US" sz="800" dirty="0">
                <a:solidFill>
                  <a:prstClr val="black"/>
                </a:solidFill>
              </a:rPr>
              <a:t>Local</a:t>
            </a:r>
          </a:p>
          <a:p>
            <a:r>
              <a:rPr lang="en-US" sz="800" dirty="0">
                <a:solidFill>
                  <a:prstClr val="black"/>
                </a:solidFill>
              </a:rPr>
              <a:t>Series</a:t>
            </a:r>
          </a:p>
          <a:p>
            <a:r>
              <a:rPr lang="en-US" sz="800" dirty="0">
                <a:solidFill>
                  <a:prstClr val="black"/>
                </a:solidFill>
              </a:rPr>
              <a:t>Specials /Roadshows</a:t>
            </a:r>
          </a:p>
          <a:p>
            <a:r>
              <a:rPr lang="en-US" sz="800" dirty="0">
                <a:solidFill>
                  <a:prstClr val="black"/>
                </a:solidFill>
              </a:rPr>
              <a:t>Streaming</a:t>
            </a:r>
          </a:p>
          <a:p>
            <a:r>
              <a:rPr lang="en-US" sz="800" dirty="0">
                <a:solidFill>
                  <a:prstClr val="black"/>
                </a:solidFill>
              </a:rPr>
              <a:t>Pledge-type production</a:t>
            </a:r>
          </a:p>
          <a:p>
            <a:r>
              <a:rPr lang="en-US" sz="800" dirty="0">
                <a:solidFill>
                  <a:prstClr val="black"/>
                </a:solidFill>
              </a:rPr>
              <a:t>Documentaries</a:t>
            </a:r>
          </a:p>
          <a:p>
            <a:r>
              <a:rPr lang="en-US" sz="800" dirty="0">
                <a:solidFill>
                  <a:prstClr val="black"/>
                </a:solidFill>
              </a:rPr>
              <a:t>How-to</a:t>
            </a:r>
          </a:p>
          <a:p>
            <a:r>
              <a:rPr lang="en-US" sz="800" dirty="0">
                <a:solidFill>
                  <a:prstClr val="black"/>
                </a:solidFill>
              </a:rPr>
              <a:t>Celebratory</a:t>
            </a:r>
          </a:p>
          <a:p>
            <a:r>
              <a:rPr lang="en-US" sz="800" dirty="0">
                <a:solidFill>
                  <a:prstClr val="black"/>
                </a:solidFill>
              </a:rPr>
              <a:t>Short-form and long-form</a:t>
            </a:r>
          </a:p>
          <a:p>
            <a:r>
              <a:rPr lang="en-US" sz="800" dirty="0">
                <a:solidFill>
                  <a:prstClr val="black"/>
                </a:solidFill>
              </a:rPr>
              <a:t>Daily content</a:t>
            </a:r>
          </a:p>
          <a:p>
            <a:r>
              <a:rPr lang="en-US" sz="800" dirty="0">
                <a:solidFill>
                  <a:prstClr val="black"/>
                </a:solidFill>
              </a:rPr>
              <a:t>Curriculum-based/PSU</a:t>
            </a:r>
          </a:p>
          <a:p>
            <a:r>
              <a:rPr lang="en-US" sz="800" dirty="0">
                <a:solidFill>
                  <a:prstClr val="black"/>
                </a:solidFill>
              </a:rPr>
              <a:t>Existing initiatives</a:t>
            </a:r>
          </a:p>
          <a:p>
            <a:r>
              <a:rPr lang="en-US" sz="800" dirty="0">
                <a:solidFill>
                  <a:prstClr val="black"/>
                </a:solidFill>
              </a:rPr>
              <a:t> </a:t>
            </a:r>
          </a:p>
          <a:p>
            <a:r>
              <a:rPr lang="en-US" sz="800" dirty="0">
                <a:solidFill>
                  <a:prstClr val="black"/>
                </a:solidFill>
              </a:rPr>
              <a:t>National</a:t>
            </a:r>
          </a:p>
          <a:p>
            <a:r>
              <a:rPr lang="en-US" sz="800" dirty="0">
                <a:solidFill>
                  <a:prstClr val="black"/>
                </a:solidFill>
              </a:rPr>
              <a:t>PBS Content</a:t>
            </a:r>
          </a:p>
          <a:p>
            <a:r>
              <a:rPr lang="en-US" sz="800" dirty="0">
                <a:solidFill>
                  <a:prstClr val="black"/>
                </a:solidFill>
              </a:rPr>
              <a:t>PBS platforms</a:t>
            </a:r>
          </a:p>
          <a:p>
            <a:r>
              <a:rPr lang="en-US" sz="800" dirty="0">
                <a:solidFill>
                  <a:prstClr val="black"/>
                </a:solidFill>
              </a:rPr>
              <a:t>PBS.org</a:t>
            </a:r>
          </a:p>
          <a:p>
            <a:r>
              <a:rPr lang="en-US" sz="800" dirty="0">
                <a:solidFill>
                  <a:prstClr val="black"/>
                </a:solidFill>
              </a:rPr>
              <a:t>PBS Learning Media</a:t>
            </a:r>
          </a:p>
          <a:p>
            <a:r>
              <a:rPr lang="en-US" sz="800" dirty="0">
                <a:solidFill>
                  <a:prstClr val="black"/>
                </a:solidFill>
              </a:rPr>
              <a:t>PBS Black Culture Connection</a:t>
            </a:r>
          </a:p>
          <a:p>
            <a:r>
              <a:rPr lang="en-US" sz="800" dirty="0">
                <a:solidFill>
                  <a:prstClr val="black"/>
                </a:solidFill>
              </a:rPr>
              <a:t>PBS Content-related </a:t>
            </a:r>
          </a:p>
          <a:p>
            <a:r>
              <a:rPr lang="en-US" sz="800" dirty="0">
                <a:solidFill>
                  <a:prstClr val="black"/>
                </a:solidFill>
              </a:rPr>
              <a:t>opportunities, events</a:t>
            </a:r>
          </a:p>
          <a:p>
            <a:r>
              <a:rPr lang="en-US" sz="800" dirty="0">
                <a:solidFill>
                  <a:prstClr val="black"/>
                </a:solidFill>
              </a:rPr>
              <a:t> </a:t>
            </a:r>
          </a:p>
          <a:p>
            <a:r>
              <a:rPr lang="en-US" sz="800" dirty="0">
                <a:solidFill>
                  <a:prstClr val="black"/>
                </a:solidFill>
              </a:rPr>
              <a:t>Content from other partners</a:t>
            </a:r>
          </a:p>
          <a:p>
            <a:r>
              <a:rPr lang="en-US" sz="800" dirty="0">
                <a:solidFill>
                  <a:prstClr val="black"/>
                </a:solidFill>
              </a:rPr>
              <a:t> </a:t>
            </a:r>
          </a:p>
          <a:p>
            <a:r>
              <a:rPr lang="en-US" sz="800" dirty="0">
                <a:solidFill>
                  <a:prstClr val="black"/>
                </a:solidFill>
              </a:rPr>
              <a:t>What content do we have </a:t>
            </a:r>
          </a:p>
          <a:p>
            <a:r>
              <a:rPr lang="en-US" sz="800" dirty="0">
                <a:solidFill>
                  <a:prstClr val="black"/>
                </a:solidFill>
              </a:rPr>
              <a:t>on the shelf?  </a:t>
            </a:r>
          </a:p>
          <a:p>
            <a:r>
              <a:rPr lang="en-US" sz="800" dirty="0">
                <a:solidFill>
                  <a:prstClr val="black"/>
                </a:solidFill>
              </a:rPr>
              <a:t>What is in our library?</a:t>
            </a:r>
          </a:p>
          <a:p>
            <a:r>
              <a:rPr lang="en-US" sz="800" dirty="0">
                <a:solidFill>
                  <a:prstClr val="black"/>
                </a:solidFill>
              </a:rPr>
              <a:t> </a:t>
            </a:r>
          </a:p>
          <a:p>
            <a:r>
              <a:rPr lang="en-US" sz="800" u="sng" dirty="0">
                <a:solidFill>
                  <a:prstClr val="black"/>
                </a:solidFill>
              </a:rPr>
              <a:t>Audiences</a:t>
            </a:r>
          </a:p>
          <a:p>
            <a:r>
              <a:rPr lang="en-US" sz="800" dirty="0">
                <a:solidFill>
                  <a:prstClr val="black"/>
                </a:solidFill>
              </a:rPr>
              <a:t>Viewers</a:t>
            </a:r>
          </a:p>
          <a:p>
            <a:r>
              <a:rPr lang="en-US" sz="800" dirty="0">
                <a:solidFill>
                  <a:prstClr val="black"/>
                </a:solidFill>
              </a:rPr>
              <a:t>Listeners</a:t>
            </a:r>
          </a:p>
          <a:p>
            <a:r>
              <a:rPr lang="en-US" sz="800" dirty="0">
                <a:solidFill>
                  <a:prstClr val="black"/>
                </a:solidFill>
              </a:rPr>
              <a:t>Membership</a:t>
            </a:r>
          </a:p>
          <a:p>
            <a:r>
              <a:rPr lang="en-US" sz="800" dirty="0">
                <a:solidFill>
                  <a:prstClr val="black"/>
                </a:solidFill>
              </a:rPr>
              <a:t>Social</a:t>
            </a:r>
          </a:p>
          <a:p>
            <a:r>
              <a:rPr lang="en-US" sz="800" dirty="0">
                <a:solidFill>
                  <a:prstClr val="black"/>
                </a:solidFill>
              </a:rPr>
              <a:t>Databases</a:t>
            </a:r>
          </a:p>
          <a:p>
            <a:r>
              <a:rPr lang="en-US" sz="800" dirty="0">
                <a:solidFill>
                  <a:prstClr val="black"/>
                </a:solidFill>
              </a:rPr>
              <a:t>Key relationships</a:t>
            </a:r>
          </a:p>
          <a:p>
            <a:r>
              <a:rPr lang="en-US" sz="800" dirty="0">
                <a:solidFill>
                  <a:prstClr val="black"/>
                </a:solidFill>
              </a:rPr>
              <a:t>Existing partnerships</a:t>
            </a:r>
          </a:p>
          <a:p>
            <a:r>
              <a:rPr lang="en-US" sz="800" dirty="0">
                <a:solidFill>
                  <a:prstClr val="black"/>
                </a:solidFill>
              </a:rPr>
              <a:t> </a:t>
            </a:r>
          </a:p>
          <a:p>
            <a:endParaRPr lang="en-US" sz="800" dirty="0">
              <a:solidFill>
                <a:prstClr val="black"/>
              </a:solidFill>
            </a:endParaRPr>
          </a:p>
        </p:txBody>
      </p:sp>
      <p:sp>
        <p:nvSpPr>
          <p:cNvPr id="7" name="TextBox 6"/>
          <p:cNvSpPr txBox="1"/>
          <p:nvPr/>
        </p:nvSpPr>
        <p:spPr>
          <a:xfrm>
            <a:off x="9276402" y="2209800"/>
            <a:ext cx="1066800" cy="2185214"/>
          </a:xfrm>
          <a:prstGeom prst="rect">
            <a:avLst/>
          </a:prstGeom>
          <a:noFill/>
        </p:spPr>
        <p:txBody>
          <a:bodyPr wrap="square" rtlCol="0">
            <a:spAutoFit/>
          </a:bodyPr>
          <a:lstStyle/>
          <a:p>
            <a:r>
              <a:rPr lang="en-US" sz="800" b="1" u="sng" dirty="0">
                <a:solidFill>
                  <a:prstClr val="black"/>
                </a:solidFill>
              </a:rPr>
              <a:t>Partners</a:t>
            </a:r>
            <a:endParaRPr lang="en-US" sz="800" dirty="0">
              <a:solidFill>
                <a:prstClr val="black"/>
              </a:solidFill>
            </a:endParaRPr>
          </a:p>
          <a:p>
            <a:r>
              <a:rPr lang="en-US" sz="800" dirty="0">
                <a:solidFill>
                  <a:prstClr val="black"/>
                </a:solidFill>
              </a:rPr>
              <a:t>Communities of interest</a:t>
            </a:r>
          </a:p>
          <a:p>
            <a:r>
              <a:rPr lang="en-US" sz="800" dirty="0">
                <a:solidFill>
                  <a:prstClr val="black"/>
                </a:solidFill>
              </a:rPr>
              <a:t>Key stakeholders</a:t>
            </a:r>
          </a:p>
          <a:p>
            <a:r>
              <a:rPr lang="en-US" sz="800" dirty="0">
                <a:solidFill>
                  <a:prstClr val="black"/>
                </a:solidFill>
              </a:rPr>
              <a:t>Thought leaders</a:t>
            </a:r>
          </a:p>
          <a:p>
            <a:r>
              <a:rPr lang="en-US" sz="800" dirty="0">
                <a:solidFill>
                  <a:prstClr val="black"/>
                </a:solidFill>
              </a:rPr>
              <a:t>Champions</a:t>
            </a:r>
          </a:p>
          <a:p>
            <a:r>
              <a:rPr lang="en-US" sz="800" dirty="0">
                <a:solidFill>
                  <a:prstClr val="black"/>
                </a:solidFill>
              </a:rPr>
              <a:t>Teachers</a:t>
            </a:r>
          </a:p>
          <a:p>
            <a:r>
              <a:rPr lang="en-US" sz="800" dirty="0">
                <a:solidFill>
                  <a:prstClr val="black"/>
                </a:solidFill>
              </a:rPr>
              <a:t>Parents</a:t>
            </a:r>
          </a:p>
          <a:p>
            <a:r>
              <a:rPr lang="en-US" sz="800" dirty="0">
                <a:solidFill>
                  <a:prstClr val="black"/>
                </a:solidFill>
              </a:rPr>
              <a:t>Universities</a:t>
            </a:r>
          </a:p>
          <a:p>
            <a:r>
              <a:rPr lang="en-US" sz="800" dirty="0">
                <a:solidFill>
                  <a:prstClr val="black"/>
                </a:solidFill>
              </a:rPr>
              <a:t>Government</a:t>
            </a:r>
          </a:p>
          <a:p>
            <a:r>
              <a:rPr lang="en-US" sz="800" dirty="0">
                <a:solidFill>
                  <a:prstClr val="black"/>
                </a:solidFill>
              </a:rPr>
              <a:t>PBS/CPB/MMG</a:t>
            </a:r>
          </a:p>
          <a:p>
            <a:r>
              <a:rPr lang="en-US" sz="800" dirty="0">
                <a:solidFill>
                  <a:prstClr val="black"/>
                </a:solidFill>
              </a:rPr>
              <a:t>Other stations</a:t>
            </a:r>
          </a:p>
          <a:p>
            <a:r>
              <a:rPr lang="en-US" sz="800" dirty="0">
                <a:solidFill>
                  <a:prstClr val="black"/>
                </a:solidFill>
              </a:rPr>
              <a:t>Funders</a:t>
            </a:r>
          </a:p>
          <a:p>
            <a:r>
              <a:rPr lang="en-US" sz="800" dirty="0">
                <a:solidFill>
                  <a:prstClr val="black"/>
                </a:solidFill>
              </a:rPr>
              <a:t>RPS</a:t>
            </a:r>
          </a:p>
          <a:p>
            <a:r>
              <a:rPr lang="en-US" sz="800" dirty="0">
                <a:solidFill>
                  <a:prstClr val="black"/>
                </a:solidFill>
              </a:rPr>
              <a:t>PreNups</a:t>
            </a:r>
          </a:p>
          <a:p>
            <a:r>
              <a:rPr lang="en-US" sz="800" dirty="0">
                <a:solidFill>
                  <a:prstClr val="black"/>
                </a:solidFill>
              </a:rPr>
              <a:t>Backbone organization</a:t>
            </a:r>
          </a:p>
        </p:txBody>
      </p:sp>
      <p:sp>
        <p:nvSpPr>
          <p:cNvPr id="8" name="TextBox 7"/>
          <p:cNvSpPr txBox="1"/>
          <p:nvPr/>
        </p:nvSpPr>
        <p:spPr>
          <a:xfrm>
            <a:off x="6483221" y="526836"/>
            <a:ext cx="1822935" cy="584775"/>
          </a:xfrm>
          <a:prstGeom prst="rect">
            <a:avLst/>
          </a:prstGeom>
          <a:noFill/>
        </p:spPr>
        <p:txBody>
          <a:bodyPr wrap="none" rtlCol="0">
            <a:spAutoFit/>
          </a:bodyPr>
          <a:lstStyle/>
          <a:p>
            <a:pPr algn="ctr"/>
            <a:r>
              <a:rPr lang="en-US" sz="800" b="1" u="sng" dirty="0">
                <a:solidFill>
                  <a:prstClr val="black"/>
                </a:solidFill>
              </a:rPr>
              <a:t>On-going Initiatives and Commitments</a:t>
            </a:r>
            <a:endParaRPr lang="en-US" sz="800" dirty="0">
              <a:solidFill>
                <a:prstClr val="black"/>
              </a:solidFill>
            </a:endParaRPr>
          </a:p>
          <a:p>
            <a:pPr algn="ctr"/>
            <a:r>
              <a:rPr lang="en-US" sz="800" dirty="0">
                <a:solidFill>
                  <a:prstClr val="black"/>
                </a:solidFill>
              </a:rPr>
              <a:t>On-going, sustainable initiatives</a:t>
            </a:r>
          </a:p>
          <a:p>
            <a:pPr algn="ctr"/>
            <a:r>
              <a:rPr lang="en-US" sz="800" dirty="0">
                <a:solidFill>
                  <a:prstClr val="black"/>
                </a:solidFill>
              </a:rPr>
              <a:t>BHAG’s</a:t>
            </a:r>
          </a:p>
          <a:p>
            <a:pPr algn="ctr"/>
            <a:endParaRPr lang="en-US" sz="800" dirty="0">
              <a:solidFill>
                <a:prstClr val="black"/>
              </a:solidFill>
            </a:endParaRPr>
          </a:p>
        </p:txBody>
      </p:sp>
      <p:sp>
        <p:nvSpPr>
          <p:cNvPr id="9" name="TextBox 8"/>
          <p:cNvSpPr txBox="1"/>
          <p:nvPr/>
        </p:nvSpPr>
        <p:spPr>
          <a:xfrm>
            <a:off x="5575531" y="1057555"/>
            <a:ext cx="1510350" cy="1077218"/>
          </a:xfrm>
          <a:prstGeom prst="rect">
            <a:avLst/>
          </a:prstGeom>
          <a:noFill/>
        </p:spPr>
        <p:txBody>
          <a:bodyPr wrap="none" rtlCol="0">
            <a:spAutoFit/>
          </a:bodyPr>
          <a:lstStyle/>
          <a:p>
            <a:r>
              <a:rPr lang="en-US" sz="800" b="1" u="sng" dirty="0">
                <a:solidFill>
                  <a:prstClr val="black"/>
                </a:solidFill>
              </a:rPr>
              <a:t>One Detroit</a:t>
            </a:r>
          </a:p>
          <a:p>
            <a:r>
              <a:rPr lang="en-US" sz="800" dirty="0">
                <a:solidFill>
                  <a:prstClr val="black"/>
                </a:solidFill>
              </a:rPr>
              <a:t>MiWeek/Mackinac </a:t>
            </a:r>
          </a:p>
          <a:p>
            <a:r>
              <a:rPr lang="en-US" sz="800" dirty="0">
                <a:solidFill>
                  <a:prstClr val="black"/>
                </a:solidFill>
              </a:rPr>
              <a:t>American Black Journal</a:t>
            </a:r>
          </a:p>
          <a:p>
            <a:r>
              <a:rPr lang="en-US" sz="800" dirty="0">
                <a:solidFill>
                  <a:prstClr val="black"/>
                </a:solidFill>
              </a:rPr>
              <a:t>Roadshows</a:t>
            </a:r>
          </a:p>
          <a:p>
            <a:r>
              <a:rPr lang="en-US" sz="800" dirty="0">
                <a:solidFill>
                  <a:prstClr val="black"/>
                </a:solidFill>
              </a:rPr>
              <a:t>Great Lakes Bureau</a:t>
            </a:r>
          </a:p>
          <a:p>
            <a:r>
              <a:rPr lang="en-US" sz="800" dirty="0">
                <a:solidFill>
                  <a:prstClr val="black"/>
                </a:solidFill>
              </a:rPr>
              <a:t>Detroit Performs/DP Live/Bravo</a:t>
            </a:r>
          </a:p>
          <a:p>
            <a:r>
              <a:rPr lang="en-US" sz="800" dirty="0">
                <a:solidFill>
                  <a:prstClr val="black"/>
                </a:solidFill>
              </a:rPr>
              <a:t>Detroit Journalism Cooperative</a:t>
            </a:r>
          </a:p>
          <a:p>
            <a:endParaRPr lang="en-US" sz="800" dirty="0">
              <a:solidFill>
                <a:prstClr val="black"/>
              </a:solidFill>
            </a:endParaRPr>
          </a:p>
        </p:txBody>
      </p:sp>
      <p:sp>
        <p:nvSpPr>
          <p:cNvPr id="10" name="TextBox 9"/>
          <p:cNvSpPr txBox="1"/>
          <p:nvPr/>
        </p:nvSpPr>
        <p:spPr>
          <a:xfrm>
            <a:off x="6934206" y="1057556"/>
            <a:ext cx="870751" cy="461665"/>
          </a:xfrm>
          <a:prstGeom prst="rect">
            <a:avLst/>
          </a:prstGeom>
          <a:noFill/>
        </p:spPr>
        <p:txBody>
          <a:bodyPr wrap="none" rtlCol="0">
            <a:spAutoFit/>
          </a:bodyPr>
          <a:lstStyle/>
          <a:p>
            <a:r>
              <a:rPr lang="en-US" sz="800" b="1" u="sng" dirty="0">
                <a:solidFill>
                  <a:prstClr val="black"/>
                </a:solidFill>
              </a:rPr>
              <a:t>Detroit PBS Kids</a:t>
            </a:r>
          </a:p>
          <a:p>
            <a:r>
              <a:rPr lang="en-US" sz="800" dirty="0">
                <a:solidFill>
                  <a:prstClr val="black"/>
                </a:solidFill>
              </a:rPr>
              <a:t>Preschool U</a:t>
            </a:r>
          </a:p>
          <a:p>
            <a:endParaRPr lang="en-US" sz="800" dirty="0">
              <a:solidFill>
                <a:prstClr val="black"/>
              </a:solidFill>
            </a:endParaRPr>
          </a:p>
        </p:txBody>
      </p:sp>
      <p:sp>
        <p:nvSpPr>
          <p:cNvPr id="11" name="TextBox 10"/>
          <p:cNvSpPr txBox="1"/>
          <p:nvPr/>
        </p:nvSpPr>
        <p:spPr>
          <a:xfrm>
            <a:off x="8148959" y="1057555"/>
            <a:ext cx="1329210" cy="707886"/>
          </a:xfrm>
          <a:prstGeom prst="rect">
            <a:avLst/>
          </a:prstGeom>
          <a:noFill/>
        </p:spPr>
        <p:txBody>
          <a:bodyPr wrap="none" rtlCol="0">
            <a:spAutoFit/>
          </a:bodyPr>
          <a:lstStyle/>
          <a:p>
            <a:r>
              <a:rPr lang="en-US" sz="800" b="1" u="sng" dirty="0">
                <a:solidFill>
                  <a:prstClr val="black"/>
                </a:solidFill>
              </a:rPr>
              <a:t>Production</a:t>
            </a:r>
          </a:p>
          <a:p>
            <a:r>
              <a:rPr lang="en-US" sz="800" dirty="0">
                <a:solidFill>
                  <a:prstClr val="black"/>
                </a:solidFill>
              </a:rPr>
              <a:t>National Pledge Production</a:t>
            </a:r>
          </a:p>
          <a:p>
            <a:r>
              <a:rPr lang="en-US" sz="800" dirty="0">
                <a:solidFill>
                  <a:prstClr val="black"/>
                </a:solidFill>
              </a:rPr>
              <a:t>PBS Book View Now</a:t>
            </a:r>
          </a:p>
          <a:p>
            <a:r>
              <a:rPr lang="en-US" sz="800" dirty="0">
                <a:solidFill>
                  <a:prstClr val="black"/>
                </a:solidFill>
              </a:rPr>
              <a:t>When I’m 65</a:t>
            </a:r>
          </a:p>
          <a:p>
            <a:endParaRPr lang="en-US" sz="800" dirty="0">
              <a:solidFill>
                <a:prstClr val="black"/>
              </a:solidFill>
            </a:endParaRPr>
          </a:p>
        </p:txBody>
      </p:sp>
      <p:sp>
        <p:nvSpPr>
          <p:cNvPr id="12" name="TextBox 11"/>
          <p:cNvSpPr txBox="1"/>
          <p:nvPr/>
        </p:nvSpPr>
        <p:spPr>
          <a:xfrm>
            <a:off x="6386240" y="2209800"/>
            <a:ext cx="2097049" cy="1815882"/>
          </a:xfrm>
          <a:prstGeom prst="rect">
            <a:avLst/>
          </a:prstGeom>
          <a:noFill/>
        </p:spPr>
        <p:txBody>
          <a:bodyPr wrap="none" rtlCol="0">
            <a:spAutoFit/>
          </a:bodyPr>
          <a:lstStyle/>
          <a:p>
            <a:pPr algn="ctr"/>
            <a:r>
              <a:rPr lang="en-US" sz="800" b="1" u="sng" dirty="0">
                <a:solidFill>
                  <a:prstClr val="black"/>
                </a:solidFill>
              </a:rPr>
              <a:t>Agenda – Our Current/On-Going Agenda</a:t>
            </a:r>
            <a:endParaRPr lang="en-US" sz="800" dirty="0">
              <a:solidFill>
                <a:prstClr val="black"/>
              </a:solidFill>
            </a:endParaRPr>
          </a:p>
          <a:p>
            <a:pPr algn="ctr"/>
            <a:r>
              <a:rPr lang="en-US" sz="800" dirty="0">
                <a:solidFill>
                  <a:prstClr val="black"/>
                </a:solidFill>
              </a:rPr>
              <a:t>Current Agenda/Commitments/Opportunities</a:t>
            </a:r>
          </a:p>
          <a:p>
            <a:pPr algn="ctr"/>
            <a:r>
              <a:rPr lang="en-US" sz="800" dirty="0">
                <a:solidFill>
                  <a:prstClr val="black"/>
                </a:solidFill>
              </a:rPr>
              <a:t>Priorities – What’s important?</a:t>
            </a:r>
          </a:p>
          <a:p>
            <a:pPr algn="ctr"/>
            <a:endParaRPr lang="en-US" sz="800" dirty="0">
              <a:solidFill>
                <a:prstClr val="black"/>
              </a:solidFill>
            </a:endParaRPr>
          </a:p>
          <a:p>
            <a:pPr algn="ctr"/>
            <a:r>
              <a:rPr lang="en-US" sz="800" dirty="0">
                <a:solidFill>
                  <a:prstClr val="black"/>
                </a:solidFill>
              </a:rPr>
              <a:t>Evaluating/Adding new opportunities</a:t>
            </a:r>
          </a:p>
          <a:p>
            <a:pPr algn="ctr"/>
            <a:r>
              <a:rPr lang="en-US" sz="800" dirty="0">
                <a:solidFill>
                  <a:prstClr val="black"/>
                </a:solidFill>
              </a:rPr>
              <a:t>Fit inside of the current agenda</a:t>
            </a:r>
          </a:p>
          <a:p>
            <a:pPr algn="ctr"/>
            <a:endParaRPr lang="en-US" sz="800" dirty="0">
              <a:solidFill>
                <a:prstClr val="black"/>
              </a:solidFill>
            </a:endParaRPr>
          </a:p>
          <a:p>
            <a:pPr algn="ctr"/>
            <a:r>
              <a:rPr lang="en-US" sz="800" dirty="0">
                <a:solidFill>
                  <a:prstClr val="black"/>
                </a:solidFill>
              </a:rPr>
              <a:t>Calendar/Timelines</a:t>
            </a:r>
          </a:p>
          <a:p>
            <a:pPr algn="ctr"/>
            <a:r>
              <a:rPr lang="en-US" sz="800" dirty="0">
                <a:solidFill>
                  <a:prstClr val="black"/>
                </a:solidFill>
              </a:rPr>
              <a:t>Rules/Mindset/CI</a:t>
            </a:r>
          </a:p>
          <a:p>
            <a:pPr algn="ctr"/>
            <a:endParaRPr lang="en-US" sz="800" dirty="0">
              <a:solidFill>
                <a:prstClr val="black"/>
              </a:solidFill>
            </a:endParaRPr>
          </a:p>
          <a:p>
            <a:pPr algn="ctr"/>
            <a:r>
              <a:rPr lang="en-US" sz="800" dirty="0">
                <a:solidFill>
                  <a:prstClr val="black"/>
                </a:solidFill>
              </a:rPr>
              <a:t>Feeding other areas of the building</a:t>
            </a:r>
          </a:p>
          <a:p>
            <a:pPr algn="ctr"/>
            <a:r>
              <a:rPr lang="en-US" sz="800" dirty="0">
                <a:solidFill>
                  <a:prstClr val="black"/>
                </a:solidFill>
              </a:rPr>
              <a:t>Finance/Development</a:t>
            </a:r>
          </a:p>
          <a:p>
            <a:pPr algn="ctr"/>
            <a:r>
              <a:rPr lang="en-US" sz="800" dirty="0">
                <a:solidFill>
                  <a:prstClr val="black"/>
                </a:solidFill>
              </a:rPr>
              <a:t>Operations/Production</a:t>
            </a:r>
          </a:p>
          <a:p>
            <a:pPr algn="ctr"/>
            <a:endParaRPr lang="en-US" sz="800" dirty="0">
              <a:solidFill>
                <a:prstClr val="black"/>
              </a:solidFill>
            </a:endParaRPr>
          </a:p>
        </p:txBody>
      </p:sp>
      <p:sp>
        <p:nvSpPr>
          <p:cNvPr id="14" name="Rectangle 13"/>
          <p:cNvSpPr/>
          <p:nvPr/>
        </p:nvSpPr>
        <p:spPr>
          <a:xfrm>
            <a:off x="2953880" y="718066"/>
            <a:ext cx="1981200" cy="5262979"/>
          </a:xfrm>
          <a:prstGeom prst="rect">
            <a:avLst/>
          </a:prstGeom>
        </p:spPr>
        <p:txBody>
          <a:bodyPr wrap="square">
            <a:spAutoFit/>
          </a:bodyPr>
          <a:lstStyle/>
          <a:p>
            <a:r>
              <a:rPr lang="en-US" sz="800" u="sng" dirty="0">
                <a:solidFill>
                  <a:prstClr val="black"/>
                </a:solidFill>
              </a:rPr>
              <a:t>Platforms</a:t>
            </a:r>
          </a:p>
          <a:p>
            <a:r>
              <a:rPr lang="en-US" sz="800" dirty="0">
                <a:solidFill>
                  <a:prstClr val="black"/>
                </a:solidFill>
              </a:rPr>
              <a:t>56.1, 56.2, 56.3</a:t>
            </a:r>
          </a:p>
          <a:p>
            <a:r>
              <a:rPr lang="en-US" sz="800" dirty="0">
                <a:solidFill>
                  <a:prstClr val="black"/>
                </a:solidFill>
              </a:rPr>
              <a:t>WRCJ</a:t>
            </a:r>
          </a:p>
          <a:p>
            <a:r>
              <a:rPr lang="en-US" sz="800" dirty="0">
                <a:solidFill>
                  <a:prstClr val="black"/>
                </a:solidFill>
              </a:rPr>
              <a:t>Web</a:t>
            </a:r>
          </a:p>
          <a:p>
            <a:r>
              <a:rPr lang="en-US" sz="800" dirty="0">
                <a:solidFill>
                  <a:prstClr val="black"/>
                </a:solidFill>
              </a:rPr>
              <a:t>Social pages</a:t>
            </a:r>
          </a:p>
          <a:p>
            <a:r>
              <a:rPr lang="en-US" sz="800" dirty="0">
                <a:solidFill>
                  <a:prstClr val="black"/>
                </a:solidFill>
              </a:rPr>
              <a:t>Email</a:t>
            </a:r>
          </a:p>
          <a:p>
            <a:r>
              <a:rPr lang="en-US" sz="800" dirty="0">
                <a:solidFill>
                  <a:prstClr val="black"/>
                </a:solidFill>
              </a:rPr>
              <a:t>Apps</a:t>
            </a:r>
          </a:p>
          <a:p>
            <a:r>
              <a:rPr lang="en-US" sz="800" dirty="0">
                <a:solidFill>
                  <a:prstClr val="black"/>
                </a:solidFill>
              </a:rPr>
              <a:t> </a:t>
            </a:r>
          </a:p>
          <a:p>
            <a:r>
              <a:rPr lang="en-US" sz="800" u="sng" dirty="0">
                <a:solidFill>
                  <a:prstClr val="black"/>
                </a:solidFill>
              </a:rPr>
              <a:t>Brand/Reputation</a:t>
            </a:r>
          </a:p>
          <a:p>
            <a:r>
              <a:rPr lang="en-US" sz="800" dirty="0">
                <a:solidFill>
                  <a:prstClr val="black"/>
                </a:solidFill>
              </a:rPr>
              <a:t> </a:t>
            </a:r>
          </a:p>
          <a:p>
            <a:r>
              <a:rPr lang="en-US" sz="800" u="sng" dirty="0">
                <a:solidFill>
                  <a:prstClr val="black"/>
                </a:solidFill>
              </a:rPr>
              <a:t>Staff/Skills</a:t>
            </a:r>
          </a:p>
          <a:p>
            <a:r>
              <a:rPr lang="en-US" sz="800" dirty="0">
                <a:solidFill>
                  <a:prstClr val="black"/>
                </a:solidFill>
              </a:rPr>
              <a:t>Staff size, skills</a:t>
            </a:r>
          </a:p>
          <a:p>
            <a:r>
              <a:rPr lang="en-US" sz="800" dirty="0">
                <a:solidFill>
                  <a:prstClr val="black"/>
                </a:solidFill>
              </a:rPr>
              <a:t>Production staff</a:t>
            </a:r>
          </a:p>
          <a:p>
            <a:r>
              <a:rPr lang="en-US" sz="800" dirty="0">
                <a:solidFill>
                  <a:prstClr val="black"/>
                </a:solidFill>
              </a:rPr>
              <a:t>Production capability</a:t>
            </a:r>
          </a:p>
          <a:p>
            <a:r>
              <a:rPr lang="en-US" sz="800" dirty="0">
                <a:solidFill>
                  <a:prstClr val="black"/>
                </a:solidFill>
              </a:rPr>
              <a:t>Revenue development team</a:t>
            </a:r>
          </a:p>
          <a:p>
            <a:r>
              <a:rPr lang="en-US" sz="800" dirty="0">
                <a:solidFill>
                  <a:prstClr val="black"/>
                </a:solidFill>
              </a:rPr>
              <a:t> </a:t>
            </a:r>
          </a:p>
          <a:p>
            <a:r>
              <a:rPr lang="en-US" sz="800" u="sng" dirty="0">
                <a:solidFill>
                  <a:prstClr val="black"/>
                </a:solidFill>
              </a:rPr>
              <a:t>Systems</a:t>
            </a:r>
          </a:p>
          <a:p>
            <a:r>
              <a:rPr lang="en-US" sz="800" dirty="0">
                <a:solidFill>
                  <a:prstClr val="black"/>
                </a:solidFill>
              </a:rPr>
              <a:t>Database development</a:t>
            </a:r>
          </a:p>
          <a:p>
            <a:r>
              <a:rPr lang="en-US" sz="800" dirty="0">
                <a:solidFill>
                  <a:prstClr val="black"/>
                </a:solidFill>
              </a:rPr>
              <a:t>Engagement execution</a:t>
            </a:r>
          </a:p>
          <a:p>
            <a:r>
              <a:rPr lang="en-US" sz="800" dirty="0">
                <a:solidFill>
                  <a:prstClr val="black"/>
                </a:solidFill>
              </a:rPr>
              <a:t>Affiliations staff</a:t>
            </a:r>
          </a:p>
          <a:p>
            <a:r>
              <a:rPr lang="en-US" sz="800" dirty="0">
                <a:solidFill>
                  <a:prstClr val="black"/>
                </a:solidFill>
              </a:rPr>
              <a:t>Live production</a:t>
            </a:r>
          </a:p>
          <a:p>
            <a:r>
              <a:rPr lang="en-US" sz="800" dirty="0">
                <a:solidFill>
                  <a:prstClr val="black"/>
                </a:solidFill>
              </a:rPr>
              <a:t>Events/Roadshow  process</a:t>
            </a:r>
          </a:p>
          <a:p>
            <a:r>
              <a:rPr lang="en-US" sz="800" dirty="0">
                <a:solidFill>
                  <a:prstClr val="black"/>
                </a:solidFill>
              </a:rPr>
              <a:t>Doc production</a:t>
            </a:r>
          </a:p>
          <a:p>
            <a:r>
              <a:rPr lang="en-US" sz="800" dirty="0">
                <a:solidFill>
                  <a:prstClr val="black"/>
                </a:solidFill>
              </a:rPr>
              <a:t>How-to production</a:t>
            </a:r>
          </a:p>
          <a:p>
            <a:r>
              <a:rPr lang="en-US" sz="800" dirty="0">
                <a:solidFill>
                  <a:prstClr val="black"/>
                </a:solidFill>
              </a:rPr>
              <a:t>Bureau Chiefs</a:t>
            </a:r>
          </a:p>
          <a:p>
            <a:r>
              <a:rPr lang="en-US" sz="800" dirty="0">
                <a:solidFill>
                  <a:prstClr val="black"/>
                </a:solidFill>
              </a:rPr>
              <a:t>Roadshows</a:t>
            </a:r>
          </a:p>
          <a:p>
            <a:r>
              <a:rPr lang="en-US" sz="800" dirty="0">
                <a:solidFill>
                  <a:prstClr val="black"/>
                </a:solidFill>
              </a:rPr>
              <a:t>Facebook Live plan</a:t>
            </a:r>
          </a:p>
          <a:p>
            <a:r>
              <a:rPr lang="en-US" sz="800" dirty="0">
                <a:solidFill>
                  <a:prstClr val="black"/>
                </a:solidFill>
              </a:rPr>
              <a:t>Production team</a:t>
            </a:r>
          </a:p>
          <a:p>
            <a:r>
              <a:rPr lang="en-US" sz="800" dirty="0">
                <a:solidFill>
                  <a:prstClr val="black"/>
                </a:solidFill>
              </a:rPr>
              <a:t>Live production capabilities</a:t>
            </a:r>
          </a:p>
          <a:p>
            <a:r>
              <a:rPr lang="en-US" sz="800" dirty="0">
                <a:solidFill>
                  <a:prstClr val="black"/>
                </a:solidFill>
              </a:rPr>
              <a:t> </a:t>
            </a:r>
          </a:p>
          <a:p>
            <a:r>
              <a:rPr lang="en-US" sz="800" u="sng" dirty="0">
                <a:solidFill>
                  <a:prstClr val="black"/>
                </a:solidFill>
              </a:rPr>
              <a:t>Infrastructure</a:t>
            </a:r>
          </a:p>
          <a:p>
            <a:r>
              <a:rPr lang="en-US" sz="800" dirty="0">
                <a:solidFill>
                  <a:prstClr val="black"/>
                </a:solidFill>
              </a:rPr>
              <a:t>Bandwidth</a:t>
            </a:r>
          </a:p>
          <a:p>
            <a:r>
              <a:rPr lang="en-US" sz="800" dirty="0">
                <a:solidFill>
                  <a:prstClr val="black"/>
                </a:solidFill>
              </a:rPr>
              <a:t>Equipment</a:t>
            </a:r>
          </a:p>
          <a:p>
            <a:r>
              <a:rPr lang="en-US" sz="800" dirty="0">
                <a:solidFill>
                  <a:prstClr val="black"/>
                </a:solidFill>
              </a:rPr>
              <a:t>Studios</a:t>
            </a:r>
          </a:p>
          <a:p>
            <a:r>
              <a:rPr lang="en-US" sz="800" dirty="0">
                <a:solidFill>
                  <a:prstClr val="black"/>
                </a:solidFill>
              </a:rPr>
              <a:t>Production platforms</a:t>
            </a:r>
          </a:p>
          <a:p>
            <a:r>
              <a:rPr lang="en-US" sz="800" dirty="0">
                <a:solidFill>
                  <a:prstClr val="black"/>
                </a:solidFill>
              </a:rPr>
              <a:t>  </a:t>
            </a:r>
          </a:p>
          <a:p>
            <a:r>
              <a:rPr lang="en-US" sz="800" u="sng" dirty="0">
                <a:solidFill>
                  <a:prstClr val="black"/>
                </a:solidFill>
              </a:rPr>
              <a:t>Partnership mindset</a:t>
            </a:r>
          </a:p>
          <a:p>
            <a:r>
              <a:rPr lang="en-US" sz="800" dirty="0">
                <a:solidFill>
                  <a:prstClr val="black"/>
                </a:solidFill>
              </a:rPr>
              <a:t>Existing partnerships</a:t>
            </a:r>
          </a:p>
          <a:p>
            <a:r>
              <a:rPr lang="en-US" sz="800" dirty="0">
                <a:solidFill>
                  <a:prstClr val="black"/>
                </a:solidFill>
              </a:rPr>
              <a:t>We are great partners/RPS</a:t>
            </a:r>
          </a:p>
          <a:p>
            <a:endParaRPr lang="en-US" sz="800" dirty="0">
              <a:solidFill>
                <a:prstClr val="black"/>
              </a:solidFill>
            </a:endParaRPr>
          </a:p>
          <a:p>
            <a:r>
              <a:rPr lang="en-US" sz="800" u="sng" dirty="0">
                <a:solidFill>
                  <a:prstClr val="black"/>
                </a:solidFill>
              </a:rPr>
              <a:t>Financial strength</a:t>
            </a:r>
          </a:p>
          <a:p>
            <a:r>
              <a:rPr lang="en-US" sz="800" dirty="0">
                <a:solidFill>
                  <a:prstClr val="black"/>
                </a:solidFill>
              </a:rPr>
              <a:t> </a:t>
            </a:r>
          </a:p>
        </p:txBody>
      </p:sp>
      <p:sp>
        <p:nvSpPr>
          <p:cNvPr id="16" name="TextBox 15"/>
          <p:cNvSpPr txBox="1"/>
          <p:nvPr/>
        </p:nvSpPr>
        <p:spPr>
          <a:xfrm>
            <a:off x="4572001" y="2209801"/>
            <a:ext cx="1662635" cy="461665"/>
          </a:xfrm>
          <a:prstGeom prst="rect">
            <a:avLst/>
          </a:prstGeom>
          <a:noFill/>
        </p:spPr>
        <p:txBody>
          <a:bodyPr wrap="none" rtlCol="0">
            <a:spAutoFit/>
          </a:bodyPr>
          <a:lstStyle/>
          <a:p>
            <a:r>
              <a:rPr lang="en-US" sz="800" b="1" u="sng" dirty="0">
                <a:solidFill>
                  <a:prstClr val="black"/>
                </a:solidFill>
              </a:rPr>
              <a:t>DPTV’s Unique Position and Assets</a:t>
            </a:r>
          </a:p>
          <a:p>
            <a:endParaRPr lang="en-US" sz="800" dirty="0">
              <a:solidFill>
                <a:prstClr val="black"/>
              </a:solidFill>
            </a:endParaRPr>
          </a:p>
          <a:p>
            <a:endParaRPr lang="en-US" sz="800" dirty="0">
              <a:solidFill>
                <a:prstClr val="black"/>
              </a:solidFill>
            </a:endParaRPr>
          </a:p>
        </p:txBody>
      </p:sp>
      <p:sp>
        <p:nvSpPr>
          <p:cNvPr id="17" name="TextBox 16"/>
          <p:cNvSpPr txBox="1"/>
          <p:nvPr/>
        </p:nvSpPr>
        <p:spPr>
          <a:xfrm>
            <a:off x="4724400" y="76200"/>
            <a:ext cx="2398734" cy="369332"/>
          </a:xfrm>
          <a:prstGeom prst="rect">
            <a:avLst/>
          </a:prstGeom>
          <a:noFill/>
          <a:effectLst/>
        </p:spPr>
        <p:txBody>
          <a:bodyPr wrap="none" rtlCol="0">
            <a:spAutoFit/>
          </a:bodyPr>
          <a:lstStyle/>
          <a:p>
            <a:r>
              <a:rPr lang="en-US" b="1" u="sng" dirty="0">
                <a:solidFill>
                  <a:prstClr val="black"/>
                </a:solidFill>
                <a:effectLst>
                  <a:outerShdw blurRad="50800" dist="38100" dir="8100000" algn="tr" rotWithShape="0">
                    <a:prstClr val="black">
                      <a:alpha val="40000"/>
                    </a:prstClr>
                  </a:outerShdw>
                </a:effectLst>
              </a:rPr>
              <a:t>DPTV Engagement Grid</a:t>
            </a:r>
            <a:endParaRPr lang="en-US" dirty="0">
              <a:solidFill>
                <a:prstClr val="black"/>
              </a:solidFill>
              <a:effectLst>
                <a:outerShdw blurRad="50800" dist="38100" dir="8100000" algn="tr" rotWithShape="0">
                  <a:prstClr val="black">
                    <a:alpha val="40000"/>
                  </a:prstClr>
                </a:outerShdw>
              </a:effectLst>
            </a:endParaRPr>
          </a:p>
        </p:txBody>
      </p:sp>
      <p:sp>
        <p:nvSpPr>
          <p:cNvPr id="19" name="TextBox 18"/>
          <p:cNvSpPr txBox="1"/>
          <p:nvPr/>
        </p:nvSpPr>
        <p:spPr>
          <a:xfrm>
            <a:off x="1917923" y="399364"/>
            <a:ext cx="1726755" cy="215444"/>
          </a:xfrm>
          <a:prstGeom prst="rect">
            <a:avLst/>
          </a:prstGeom>
          <a:noFill/>
        </p:spPr>
        <p:txBody>
          <a:bodyPr wrap="none" rtlCol="0">
            <a:spAutoFit/>
          </a:bodyPr>
          <a:lstStyle/>
          <a:p>
            <a:pPr algn="ctr"/>
            <a:r>
              <a:rPr lang="en-US" sz="800" b="1" u="sng" dirty="0">
                <a:solidFill>
                  <a:prstClr val="black"/>
                </a:solidFill>
              </a:rPr>
              <a:t>DPTV’s Unique Position and Assets</a:t>
            </a:r>
          </a:p>
        </p:txBody>
      </p:sp>
      <p:cxnSp>
        <p:nvCxnSpPr>
          <p:cNvPr id="22" name="Straight Arrow Connector 21"/>
          <p:cNvCxnSpPr/>
          <p:nvPr/>
        </p:nvCxnSpPr>
        <p:spPr>
          <a:xfrm>
            <a:off x="3657600" y="685801"/>
            <a:ext cx="990600" cy="1448973"/>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2" name="Rectangle 1"/>
          <p:cNvSpPr/>
          <p:nvPr/>
        </p:nvSpPr>
        <p:spPr>
          <a:xfrm>
            <a:off x="7105482" y="5715000"/>
            <a:ext cx="1114408" cy="215444"/>
          </a:xfrm>
          <a:prstGeom prst="rect">
            <a:avLst/>
          </a:prstGeom>
        </p:spPr>
        <p:txBody>
          <a:bodyPr wrap="none">
            <a:spAutoFit/>
          </a:bodyPr>
          <a:lstStyle/>
          <a:p>
            <a:r>
              <a:rPr lang="en-US" sz="800" b="1" u="sng" dirty="0">
                <a:solidFill>
                  <a:prstClr val="black"/>
                </a:solidFill>
              </a:rPr>
              <a:t>Mission/Vision/Value</a:t>
            </a:r>
            <a:endParaRPr lang="en-US" sz="800" dirty="0">
              <a:solidFill>
                <a:prstClr val="black"/>
              </a:solidFill>
            </a:endParaRPr>
          </a:p>
        </p:txBody>
      </p:sp>
    </p:spTree>
    <p:extLst>
      <p:ext uri="{BB962C8B-B14F-4D97-AF65-F5344CB8AC3E}">
        <p14:creationId xmlns:p14="http://schemas.microsoft.com/office/powerpoint/2010/main" val="18557778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Partnering with Michigan State University</a:t>
            </a:r>
            <a:endParaRPr lang="en-US" dirty="0"/>
          </a:p>
        </p:txBody>
      </p:sp>
      <p:sp>
        <p:nvSpPr>
          <p:cNvPr id="3" name="Content Placeholder 2"/>
          <p:cNvSpPr>
            <a:spLocks noGrp="1"/>
          </p:cNvSpPr>
          <p:nvPr>
            <p:ph idx="1"/>
          </p:nvPr>
        </p:nvSpPr>
        <p:spPr/>
        <p:txBody>
          <a:bodyPr>
            <a:normAutofit/>
          </a:bodyPr>
          <a:lstStyle/>
          <a:p>
            <a:r>
              <a:rPr lang="en-US" dirty="0" smtClean="0"/>
              <a:t>Michigan’s Land Grant University</a:t>
            </a:r>
          </a:p>
          <a:p>
            <a:r>
              <a:rPr lang="en-US" dirty="0" smtClean="0"/>
              <a:t>R1 – Research University – 1 of 3</a:t>
            </a:r>
          </a:p>
          <a:p>
            <a:r>
              <a:rPr lang="en-US" dirty="0" smtClean="0"/>
              <a:t>Public television/radio license holder</a:t>
            </a:r>
          </a:p>
          <a:p>
            <a:r>
              <a:rPr lang="en-US" dirty="0"/>
              <a:t>Extension Services</a:t>
            </a:r>
          </a:p>
          <a:p>
            <a:r>
              <a:rPr lang="en-US" dirty="0" smtClean="0"/>
              <a:t>Strong schools of education, social sciences and community</a:t>
            </a:r>
          </a:p>
          <a:p>
            <a:r>
              <a:rPr lang="en-US" dirty="0" smtClean="0"/>
              <a:t>Nick Homberg is a senior – Don’t blow it.</a:t>
            </a:r>
          </a:p>
          <a:p>
            <a:r>
              <a:rPr lang="en-US" dirty="0" smtClean="0"/>
              <a:t>Great people – All </a:t>
            </a:r>
            <a:r>
              <a:rPr lang="en-US" dirty="0" err="1" smtClean="0"/>
              <a:t>Izzo’s</a:t>
            </a:r>
            <a:endParaRPr lang="en-US" dirty="0"/>
          </a:p>
        </p:txBody>
      </p:sp>
    </p:spTree>
    <p:extLst>
      <p:ext uri="{BB962C8B-B14F-4D97-AF65-F5344CB8AC3E}">
        <p14:creationId xmlns:p14="http://schemas.microsoft.com/office/powerpoint/2010/main" val="42365347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Partnering with Michigan State University</a:t>
            </a:r>
          </a:p>
        </p:txBody>
      </p:sp>
      <p:sp>
        <p:nvSpPr>
          <p:cNvPr id="3" name="Content Placeholder 2"/>
          <p:cNvSpPr>
            <a:spLocks noGrp="1"/>
          </p:cNvSpPr>
          <p:nvPr>
            <p:ph idx="1"/>
          </p:nvPr>
        </p:nvSpPr>
        <p:spPr/>
        <p:txBody>
          <a:bodyPr/>
          <a:lstStyle/>
          <a:p>
            <a:r>
              <a:rPr lang="en-US" dirty="0" smtClean="0"/>
              <a:t>Knowing your partner ahead of time</a:t>
            </a:r>
          </a:p>
          <a:p>
            <a:r>
              <a:rPr lang="en-US" dirty="0" smtClean="0"/>
              <a:t>Being prepared</a:t>
            </a:r>
          </a:p>
          <a:p>
            <a:r>
              <a:rPr lang="en-US" dirty="0" smtClean="0"/>
              <a:t>Finding the opportunity</a:t>
            </a:r>
          </a:p>
          <a:p>
            <a:r>
              <a:rPr lang="en-US" dirty="0" smtClean="0"/>
              <a:t>Having a plan</a:t>
            </a:r>
            <a:endParaRPr lang="en-US" dirty="0"/>
          </a:p>
        </p:txBody>
      </p:sp>
    </p:spTree>
    <p:extLst>
      <p:ext uri="{BB962C8B-B14F-4D97-AF65-F5344CB8AC3E}">
        <p14:creationId xmlns:p14="http://schemas.microsoft.com/office/powerpoint/2010/main" val="20804603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Partnering with Michigan State University</a:t>
            </a:r>
          </a:p>
        </p:txBody>
      </p:sp>
      <p:sp>
        <p:nvSpPr>
          <p:cNvPr id="3" name="Content Placeholder 2"/>
          <p:cNvSpPr>
            <a:spLocks noGrp="1"/>
          </p:cNvSpPr>
          <p:nvPr>
            <p:ph idx="1"/>
          </p:nvPr>
        </p:nvSpPr>
        <p:spPr/>
        <p:txBody>
          <a:bodyPr/>
          <a:lstStyle/>
          <a:p>
            <a:r>
              <a:rPr lang="en-US" dirty="0" smtClean="0"/>
              <a:t>Knowing your partner ahead of time</a:t>
            </a:r>
          </a:p>
          <a:p>
            <a:pPr marL="0" indent="0">
              <a:buNone/>
            </a:pPr>
            <a:r>
              <a:rPr lang="en-US" dirty="0" smtClean="0"/>
              <a:t>	Faculty engagement</a:t>
            </a:r>
          </a:p>
          <a:p>
            <a:pPr marL="0" indent="0">
              <a:buNone/>
            </a:pPr>
            <a:r>
              <a:rPr lang="en-US" dirty="0" smtClean="0"/>
              <a:t>	Knight Center for Environmental 	Journalism</a:t>
            </a:r>
          </a:p>
          <a:p>
            <a:pPr marL="0" indent="0">
              <a:buNone/>
            </a:pPr>
            <a:r>
              <a:rPr lang="en-US" dirty="0" smtClean="0"/>
              <a:t>	NEA/NEH event</a:t>
            </a:r>
          </a:p>
          <a:p>
            <a:pPr marL="0" indent="0">
              <a:buNone/>
            </a:pPr>
            <a:r>
              <a:rPr lang="en-US" dirty="0" smtClean="0"/>
              <a:t>	Medical School/Detroit connection</a:t>
            </a:r>
          </a:p>
        </p:txBody>
      </p:sp>
    </p:spTree>
    <p:extLst>
      <p:ext uri="{BB962C8B-B14F-4D97-AF65-F5344CB8AC3E}">
        <p14:creationId xmlns:p14="http://schemas.microsoft.com/office/powerpoint/2010/main" val="12240926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Partnering with Michigan State University</a:t>
            </a:r>
          </a:p>
        </p:txBody>
      </p:sp>
      <p:sp>
        <p:nvSpPr>
          <p:cNvPr id="3" name="Content Placeholder 2"/>
          <p:cNvSpPr>
            <a:spLocks noGrp="1"/>
          </p:cNvSpPr>
          <p:nvPr>
            <p:ph idx="1"/>
          </p:nvPr>
        </p:nvSpPr>
        <p:spPr/>
        <p:txBody>
          <a:bodyPr>
            <a:normAutofit lnSpcReduction="10000"/>
          </a:bodyPr>
          <a:lstStyle/>
          <a:p>
            <a:r>
              <a:rPr lang="en-US" dirty="0" smtClean="0"/>
              <a:t>Being prepared</a:t>
            </a:r>
          </a:p>
          <a:p>
            <a:pPr marL="0" indent="0">
              <a:buNone/>
            </a:pPr>
            <a:r>
              <a:rPr lang="en-US" dirty="0" smtClean="0"/>
              <a:t>	Seeing the opportunities at universities</a:t>
            </a:r>
          </a:p>
          <a:p>
            <a:pPr marL="0" indent="0">
              <a:buNone/>
            </a:pPr>
            <a:r>
              <a:rPr lang="en-US" dirty="0" smtClean="0"/>
              <a:t>	Understanding the culture - Spartans </a:t>
            </a:r>
            <a:r>
              <a:rPr lang="en-US" dirty="0"/>
              <a:t>Will!</a:t>
            </a:r>
          </a:p>
          <a:p>
            <a:pPr marL="0" indent="0">
              <a:buNone/>
            </a:pPr>
            <a:r>
              <a:rPr lang="en-US" dirty="0" smtClean="0"/>
              <a:t>	Understanding MSU’s unique position</a:t>
            </a:r>
          </a:p>
          <a:p>
            <a:pPr marL="0" indent="0">
              <a:buNone/>
            </a:pPr>
            <a:endParaRPr lang="en-US" dirty="0" smtClean="0"/>
          </a:p>
          <a:p>
            <a:pPr marL="0" indent="0">
              <a:buNone/>
            </a:pPr>
            <a:r>
              <a:rPr lang="en-US" dirty="0"/>
              <a:t>	Plans for the Kids Channel</a:t>
            </a:r>
          </a:p>
          <a:p>
            <a:pPr marL="0" indent="0">
              <a:buNone/>
            </a:pPr>
            <a:r>
              <a:rPr lang="en-US" dirty="0"/>
              <a:t>	Preschool U </a:t>
            </a:r>
            <a:r>
              <a:rPr lang="en-US" dirty="0" smtClean="0"/>
              <a:t>initiative</a:t>
            </a:r>
          </a:p>
          <a:p>
            <a:pPr marL="0" indent="0">
              <a:buNone/>
            </a:pPr>
            <a:r>
              <a:rPr lang="en-US" dirty="0"/>
              <a:t>	</a:t>
            </a:r>
            <a:r>
              <a:rPr lang="en-US" dirty="0" smtClean="0"/>
              <a:t>DPS Relationship</a:t>
            </a:r>
            <a:endParaRPr lang="en-US" dirty="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5558511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Partnering with Michigan State University</a:t>
            </a:r>
          </a:p>
        </p:txBody>
      </p:sp>
      <p:sp>
        <p:nvSpPr>
          <p:cNvPr id="3" name="Content Placeholder 2"/>
          <p:cNvSpPr>
            <a:spLocks noGrp="1"/>
          </p:cNvSpPr>
          <p:nvPr>
            <p:ph idx="1"/>
          </p:nvPr>
        </p:nvSpPr>
        <p:spPr/>
        <p:txBody>
          <a:bodyPr/>
          <a:lstStyle/>
          <a:p>
            <a:r>
              <a:rPr lang="en-US" dirty="0" smtClean="0"/>
              <a:t>Finding the opportunity</a:t>
            </a:r>
          </a:p>
          <a:p>
            <a:pPr marL="0" indent="0">
              <a:buNone/>
            </a:pPr>
            <a:r>
              <a:rPr lang="en-US" dirty="0" smtClean="0"/>
              <a:t>	Spectrum</a:t>
            </a:r>
          </a:p>
        </p:txBody>
      </p:sp>
    </p:spTree>
    <p:extLst>
      <p:ext uri="{BB962C8B-B14F-4D97-AF65-F5344CB8AC3E}">
        <p14:creationId xmlns:p14="http://schemas.microsoft.com/office/powerpoint/2010/main" val="510141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Partnering with Michigan State University</a:t>
            </a:r>
          </a:p>
        </p:txBody>
      </p:sp>
      <p:sp>
        <p:nvSpPr>
          <p:cNvPr id="3" name="Content Placeholder 2"/>
          <p:cNvSpPr>
            <a:spLocks noGrp="1"/>
          </p:cNvSpPr>
          <p:nvPr>
            <p:ph idx="1"/>
          </p:nvPr>
        </p:nvSpPr>
        <p:spPr/>
        <p:txBody>
          <a:bodyPr>
            <a:normAutofit/>
          </a:bodyPr>
          <a:lstStyle/>
          <a:p>
            <a:r>
              <a:rPr lang="en-US" dirty="0" smtClean="0"/>
              <a:t>Having a plan</a:t>
            </a:r>
          </a:p>
          <a:p>
            <a:pPr marL="0" indent="0">
              <a:buNone/>
            </a:pPr>
            <a:r>
              <a:rPr lang="en-US" dirty="0" smtClean="0"/>
              <a:t>	Talking to the top of the organization</a:t>
            </a:r>
          </a:p>
          <a:p>
            <a:pPr marL="0" indent="0">
              <a:buNone/>
            </a:pPr>
            <a:r>
              <a:rPr lang="en-US" dirty="0" smtClean="0"/>
              <a:t>	Peace – We come in peace!</a:t>
            </a:r>
          </a:p>
          <a:p>
            <a:pPr marL="0" indent="0">
              <a:buNone/>
            </a:pPr>
            <a:r>
              <a:rPr lang="en-US" dirty="0" smtClean="0"/>
              <a:t>	Presumption – No presumption!</a:t>
            </a:r>
          </a:p>
          <a:p>
            <a:pPr marL="0" indent="0">
              <a:buNone/>
            </a:pPr>
            <a:r>
              <a:rPr lang="en-US" dirty="0" smtClean="0"/>
              <a:t>	Potential – Great potential!</a:t>
            </a:r>
          </a:p>
          <a:p>
            <a:pPr marL="0" indent="0">
              <a:buNone/>
            </a:pPr>
            <a:r>
              <a:rPr lang="en-US" dirty="0" smtClean="0"/>
              <a:t>	Partnership – Could we build one?</a:t>
            </a:r>
          </a:p>
          <a:p>
            <a:pPr marL="0" indent="0">
              <a:buNone/>
            </a:pPr>
            <a:r>
              <a:rPr lang="en-US" dirty="0" smtClean="0"/>
              <a:t>	The five keys - Next week?  Next week!</a:t>
            </a:r>
            <a:endParaRPr lang="en-US" dirty="0"/>
          </a:p>
        </p:txBody>
      </p:sp>
    </p:spTree>
    <p:extLst>
      <p:ext uri="{BB962C8B-B14F-4D97-AF65-F5344CB8AC3E}">
        <p14:creationId xmlns:p14="http://schemas.microsoft.com/office/powerpoint/2010/main" val="6097541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Partnering with Michigan State University</a:t>
            </a:r>
          </a:p>
        </p:txBody>
      </p:sp>
      <p:sp>
        <p:nvSpPr>
          <p:cNvPr id="3" name="Content Placeholder 2"/>
          <p:cNvSpPr>
            <a:spLocks noGrp="1"/>
          </p:cNvSpPr>
          <p:nvPr>
            <p:ph idx="1"/>
          </p:nvPr>
        </p:nvSpPr>
        <p:spPr/>
        <p:txBody>
          <a:bodyPr>
            <a:normAutofit/>
          </a:bodyPr>
          <a:lstStyle/>
          <a:p>
            <a:r>
              <a:rPr lang="en-US" dirty="0" smtClean="0"/>
              <a:t>Since our agreement</a:t>
            </a:r>
          </a:p>
          <a:p>
            <a:pPr marL="0" indent="0">
              <a:buNone/>
            </a:pPr>
            <a:r>
              <a:rPr lang="en-US" dirty="0"/>
              <a:t>	</a:t>
            </a:r>
            <a:r>
              <a:rPr lang="en-US" dirty="0" smtClean="0"/>
              <a:t>Keeping leadership at the table</a:t>
            </a:r>
          </a:p>
          <a:p>
            <a:pPr marL="0" indent="0">
              <a:buNone/>
            </a:pPr>
            <a:r>
              <a:rPr lang="en-US" dirty="0" smtClean="0"/>
              <a:t>	Understanding the culture</a:t>
            </a:r>
          </a:p>
          <a:p>
            <a:pPr marL="0" indent="0">
              <a:buNone/>
            </a:pPr>
            <a:r>
              <a:rPr lang="en-US" dirty="0" smtClean="0"/>
              <a:t>	Avoiding RPS/Reluctant Partner Syndrome</a:t>
            </a:r>
          </a:p>
          <a:p>
            <a:pPr marL="0" indent="0">
              <a:buNone/>
            </a:pPr>
            <a:r>
              <a:rPr lang="en-US" dirty="0"/>
              <a:t>	</a:t>
            </a:r>
            <a:r>
              <a:rPr lang="en-US" dirty="0" smtClean="0"/>
              <a:t>Mining the academics</a:t>
            </a:r>
          </a:p>
          <a:p>
            <a:pPr marL="0" indent="0">
              <a:buNone/>
            </a:pPr>
            <a:r>
              <a:rPr lang="en-US" dirty="0" smtClean="0"/>
              <a:t>	Building plans with extension services</a:t>
            </a:r>
          </a:p>
          <a:p>
            <a:pPr marL="0" indent="0">
              <a:buNone/>
            </a:pPr>
            <a:r>
              <a:rPr lang="en-US" dirty="0" smtClean="0"/>
              <a:t>	Seeking further commitment</a:t>
            </a:r>
          </a:p>
          <a:p>
            <a:pPr marL="0" indent="0">
              <a:buNone/>
            </a:pPr>
            <a:endParaRPr lang="en-US" dirty="0"/>
          </a:p>
        </p:txBody>
      </p:sp>
    </p:spTree>
    <p:extLst>
      <p:ext uri="{BB962C8B-B14F-4D97-AF65-F5344CB8AC3E}">
        <p14:creationId xmlns:p14="http://schemas.microsoft.com/office/powerpoint/2010/main" val="337975247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What’s next with </a:t>
            </a:r>
            <a:r>
              <a:rPr lang="en-US" dirty="0"/>
              <a:t>Michigan State University</a:t>
            </a:r>
          </a:p>
        </p:txBody>
      </p:sp>
      <p:sp>
        <p:nvSpPr>
          <p:cNvPr id="3" name="Content Placeholder 2"/>
          <p:cNvSpPr>
            <a:spLocks noGrp="1"/>
          </p:cNvSpPr>
          <p:nvPr>
            <p:ph idx="1"/>
          </p:nvPr>
        </p:nvSpPr>
        <p:spPr/>
        <p:txBody>
          <a:bodyPr>
            <a:normAutofit/>
          </a:bodyPr>
          <a:lstStyle/>
          <a:p>
            <a:r>
              <a:rPr lang="en-US" dirty="0" smtClean="0"/>
              <a:t>Detroit PBS Kids</a:t>
            </a:r>
          </a:p>
          <a:p>
            <a:r>
              <a:rPr lang="en-US" dirty="0" smtClean="0"/>
              <a:t>Launched 24/7 channel – MSU informed</a:t>
            </a:r>
          </a:p>
          <a:p>
            <a:pPr marL="0" indent="0">
              <a:buNone/>
            </a:pPr>
            <a:r>
              <a:rPr lang="en-US" dirty="0" smtClean="0"/>
              <a:t>	President Simon and Leslie Rotenberg</a:t>
            </a:r>
          </a:p>
          <a:p>
            <a:pPr marL="0" indent="0">
              <a:buNone/>
            </a:pPr>
            <a:r>
              <a:rPr lang="en-US" dirty="0" smtClean="0"/>
              <a:t>	helped launch</a:t>
            </a:r>
            <a:endParaRPr lang="en-US" dirty="0"/>
          </a:p>
          <a:p>
            <a:r>
              <a:rPr lang="en-US" dirty="0"/>
              <a:t>Preschool U – MSU adding </a:t>
            </a:r>
            <a:r>
              <a:rPr lang="en-US" dirty="0" smtClean="0"/>
              <a:t>content</a:t>
            </a:r>
          </a:p>
          <a:p>
            <a:r>
              <a:rPr lang="en-US" dirty="0" smtClean="0"/>
              <a:t>Numerous shared efforts</a:t>
            </a:r>
            <a:endParaRPr lang="en-US" dirty="0"/>
          </a:p>
          <a:p>
            <a:r>
              <a:rPr lang="en-US" dirty="0" smtClean="0"/>
              <a:t>Developing a staffing/funding plan</a:t>
            </a:r>
          </a:p>
        </p:txBody>
      </p:sp>
    </p:spTree>
    <p:extLst>
      <p:ext uri="{BB962C8B-B14F-4D97-AF65-F5344CB8AC3E}">
        <p14:creationId xmlns:p14="http://schemas.microsoft.com/office/powerpoint/2010/main" val="11326055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438400" y="2514600"/>
            <a:ext cx="7315200" cy="1828800"/>
          </a:xfrm>
        </p:spPr>
        <p:txBody>
          <a:bodyPr/>
          <a:lstStyle/>
          <a:p>
            <a:r>
              <a:rPr lang="en-US" b="1" dirty="0" err="1">
                <a:solidFill>
                  <a:srgbClr val="262A68"/>
                </a:solidFill>
                <a:cs typeface="Arial" charset="0"/>
              </a:rPr>
              <a:t>Teya</a:t>
            </a:r>
            <a:r>
              <a:rPr lang="en-US" b="1" dirty="0">
                <a:solidFill>
                  <a:srgbClr val="262A68"/>
                </a:solidFill>
                <a:cs typeface="Arial" charset="0"/>
              </a:rPr>
              <a:t> Ryan</a:t>
            </a:r>
            <a:br>
              <a:rPr lang="en-US" b="1" dirty="0">
                <a:solidFill>
                  <a:srgbClr val="262A68"/>
                </a:solidFill>
                <a:cs typeface="Arial" charset="0"/>
              </a:rPr>
            </a:br>
            <a:r>
              <a:rPr lang="en-US" sz="2000" b="1" i="1" dirty="0">
                <a:cs typeface="Arial" charset="0"/>
              </a:rPr>
              <a:t>CEO and President</a:t>
            </a:r>
            <a:br>
              <a:rPr lang="en-US" sz="2000" b="1" i="1" dirty="0">
                <a:cs typeface="Arial" charset="0"/>
              </a:rPr>
            </a:br>
            <a:r>
              <a:rPr lang="en-US" sz="2000" b="1" i="1" dirty="0">
                <a:cs typeface="Arial" charset="0"/>
              </a:rPr>
              <a:t>Georgia Public Broadcasting</a:t>
            </a:r>
          </a:p>
        </p:txBody>
      </p:sp>
    </p:spTree>
    <p:extLst>
      <p:ext uri="{BB962C8B-B14F-4D97-AF65-F5344CB8AC3E}">
        <p14:creationId xmlns:p14="http://schemas.microsoft.com/office/powerpoint/2010/main" val="1836596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77592" y="2485505"/>
            <a:ext cx="5951318" cy="3952889"/>
          </a:xfrm>
        </p:spPr>
        <p:txBody>
          <a:bodyPr>
            <a:normAutofit/>
          </a:bodyPr>
          <a:lstStyle/>
          <a:p>
            <a:r>
              <a:rPr lang="en-US" altLang="en-US" sz="2000" b="1" dirty="0">
                <a:effectLst>
                  <a:outerShdw blurRad="38100" dist="38100" dir="2700000" algn="tl">
                    <a:srgbClr val="C0C0C0"/>
                  </a:outerShdw>
                </a:effectLst>
              </a:rPr>
              <a:t>SB 289 in 2001</a:t>
            </a:r>
            <a:r>
              <a:rPr lang="en-US" altLang="en-US" sz="2000" dirty="0">
                <a:effectLst>
                  <a:outerShdw blurRad="38100" dist="38100" dir="2700000" algn="tl">
                    <a:srgbClr val="C0C0C0"/>
                  </a:outerShdw>
                </a:effectLst>
              </a:rPr>
              <a:t> </a:t>
            </a:r>
            <a:r>
              <a:rPr lang="en-US" altLang="en-US" sz="2000" dirty="0">
                <a:solidFill>
                  <a:schemeClr val="tx1"/>
                </a:solidFill>
              </a:rPr>
              <a:t>requires public schools to provide updated emergency staff contacts, escape routes, hazardous materials, building blueprints, utility connections, etc., to emergency planners and first responders</a:t>
            </a:r>
          </a:p>
          <a:p>
            <a:endParaRPr lang="en-US" altLang="en-US" sz="1200" dirty="0">
              <a:solidFill>
                <a:schemeClr val="tx1"/>
              </a:solidFill>
            </a:endParaRPr>
          </a:p>
          <a:p>
            <a:r>
              <a:rPr lang="en-US" altLang="en-US" sz="2000" dirty="0">
                <a:solidFill>
                  <a:schemeClr val="tx1"/>
                </a:solidFill>
              </a:rPr>
              <a:t>District requires parent / employee contact info, release approvals, special needs data, etc.</a:t>
            </a:r>
          </a:p>
          <a:p>
            <a:endParaRPr lang="en-US" altLang="en-US" sz="1200" dirty="0">
              <a:solidFill>
                <a:schemeClr val="tx1"/>
              </a:solidFill>
            </a:endParaRPr>
          </a:p>
          <a:p>
            <a:r>
              <a:rPr lang="en-US" altLang="en-US" sz="2000" dirty="0">
                <a:solidFill>
                  <a:schemeClr val="tx1"/>
                </a:solidFill>
              </a:rPr>
              <a:t>Requirement is unfunded state mandate</a:t>
            </a:r>
          </a:p>
          <a:p>
            <a:endParaRPr lang="en-US" sz="1200" dirty="0">
              <a:solidFill>
                <a:schemeClr val="tx1"/>
              </a:solidFill>
              <a:cs typeface="Arial" panose="020B0604020202020204" pitchFamily="34" charset="0"/>
            </a:endParaRPr>
          </a:p>
          <a:p>
            <a:r>
              <a:rPr lang="en-US" sz="2000" dirty="0">
                <a:solidFill>
                  <a:schemeClr val="tx1"/>
                </a:solidFill>
              </a:rPr>
              <a:t>CPB grant allows testing and deployment of prototype system</a:t>
            </a:r>
          </a:p>
        </p:txBody>
      </p:sp>
      <p:sp>
        <p:nvSpPr>
          <p:cNvPr id="3" name="Title 2"/>
          <p:cNvSpPr>
            <a:spLocks noGrp="1"/>
          </p:cNvSpPr>
          <p:nvPr>
            <p:ph type="title"/>
          </p:nvPr>
        </p:nvSpPr>
        <p:spPr>
          <a:xfrm>
            <a:off x="1659926" y="1433652"/>
            <a:ext cx="6268985" cy="872372"/>
          </a:xfrm>
        </p:spPr>
        <p:txBody>
          <a:bodyPr>
            <a:noAutofit/>
          </a:bodyPr>
          <a:lstStyle/>
          <a:p>
            <a:r>
              <a:rPr lang="en-US" sz="4000" dirty="0">
                <a:solidFill>
                  <a:schemeClr val="tx1"/>
                </a:solidFill>
                <a:latin typeface="Arial" panose="020B0604020202020204" pitchFamily="34" charset="0"/>
                <a:cs typeface="Arial" panose="020B0604020202020204" pitchFamily="34" charset="0"/>
              </a:rPr>
              <a:t>Digitized School Data for First Responders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5235" y="3326841"/>
            <a:ext cx="2380744" cy="2121997"/>
          </a:xfrm>
          <a:prstGeom prst="rect">
            <a:avLst/>
          </a:prstGeom>
        </p:spPr>
      </p:pic>
    </p:spTree>
    <p:extLst>
      <p:ext uri="{BB962C8B-B14F-4D97-AF65-F5344CB8AC3E}">
        <p14:creationId xmlns:p14="http://schemas.microsoft.com/office/powerpoint/2010/main" val="11484588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01936"/>
            <a:ext cx="12192000" cy="1336387"/>
          </a:xfrm>
          <a:effectLst>
            <a:outerShdw blurRad="50800" dist="38100" dir="2700000" algn="tl" rotWithShape="0">
              <a:prstClr val="black">
                <a:alpha val="40000"/>
              </a:prstClr>
            </a:outerShdw>
          </a:effectLst>
        </p:spPr>
        <p:txBody>
          <a:bodyPr>
            <a:noAutofit/>
          </a:bodyPr>
          <a:lstStyle/>
          <a:p>
            <a:r>
              <a:rPr lang="en-US" sz="6667" b="0" dirty="0">
                <a:ln w="18415" cmpd="sng">
                  <a:noFill/>
                  <a:prstDash val="solid"/>
                </a:ln>
              </a:rPr>
              <a:t>Georgia Public Broadcasting</a:t>
            </a:r>
          </a:p>
        </p:txBody>
      </p:sp>
      <p:sp>
        <p:nvSpPr>
          <p:cNvPr id="3" name="Subtitle 2"/>
          <p:cNvSpPr>
            <a:spLocks noGrp="1"/>
          </p:cNvSpPr>
          <p:nvPr>
            <p:ph type="subTitle" idx="1"/>
          </p:nvPr>
        </p:nvSpPr>
        <p:spPr>
          <a:xfrm>
            <a:off x="0" y="2912616"/>
            <a:ext cx="12192000" cy="1752600"/>
          </a:xfrm>
          <a:effectLst>
            <a:outerShdw blurRad="50800" dist="38100" dir="2700000" algn="tl" rotWithShape="0">
              <a:prstClr val="black">
                <a:alpha val="40000"/>
              </a:prstClr>
            </a:outerShdw>
          </a:effectLst>
        </p:spPr>
        <p:txBody>
          <a:bodyPr/>
          <a:lstStyle/>
          <a:p>
            <a:r>
              <a:rPr lang="en-US" dirty="0" smtClean="0">
                <a:ln w="18415" cmpd="sng">
                  <a:noFill/>
                  <a:prstDash val="solid"/>
                </a:ln>
                <a:latin typeface="Helvetica Neue"/>
                <a:cs typeface="Helvetica Neue"/>
              </a:rPr>
              <a:t>Education Initiatives</a:t>
            </a:r>
          </a:p>
          <a:p>
            <a:r>
              <a:rPr lang="en-US" dirty="0" err="1" smtClean="0">
                <a:ln w="18415" cmpd="sng">
                  <a:noFill/>
                  <a:prstDash val="solid"/>
                </a:ln>
                <a:latin typeface="Helvetica Neue"/>
                <a:cs typeface="Helvetica Neue"/>
              </a:rPr>
              <a:t>Teya</a:t>
            </a:r>
            <a:r>
              <a:rPr lang="en-US" dirty="0" smtClean="0">
                <a:ln w="18415" cmpd="sng">
                  <a:noFill/>
                  <a:prstDash val="solid"/>
                </a:ln>
                <a:latin typeface="Helvetica Neue"/>
                <a:cs typeface="Helvetica Neue"/>
              </a:rPr>
              <a:t> Ryan, President &amp; CEO</a:t>
            </a:r>
            <a:endParaRPr lang="en-US" dirty="0">
              <a:ln w="18415" cmpd="sng">
                <a:noFill/>
                <a:prstDash val="solid"/>
              </a:ln>
              <a:latin typeface="Helvetica Neue"/>
              <a:cs typeface="Helvetica Neue"/>
            </a:endParaRPr>
          </a:p>
        </p:txBody>
      </p:sp>
    </p:spTree>
    <p:extLst>
      <p:ext uri="{BB962C8B-B14F-4D97-AF65-F5344CB8AC3E}">
        <p14:creationId xmlns:p14="http://schemas.microsoft.com/office/powerpoint/2010/main" val="32710150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n w="18415" cmpd="sng">
                  <a:noFill/>
                  <a:prstDash val="solid"/>
                </a:ln>
              </a:rPr>
              <a:t>Georgia Studies Digital Textbook</a:t>
            </a:r>
            <a:endParaRPr lang="en-US" dirty="0"/>
          </a:p>
        </p:txBody>
      </p:sp>
      <p:pic>
        <p:nvPicPr>
          <p:cNvPr id="2" name="Picture 1" descr="old-textbook-cover.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5003" y="1532634"/>
            <a:ext cx="6935555" cy="3901249"/>
          </a:xfrm>
          <a:prstGeom prst="rect">
            <a:avLst/>
          </a:prstGeom>
        </p:spPr>
      </p:pic>
    </p:spTree>
    <p:extLst>
      <p:ext uri="{BB962C8B-B14F-4D97-AF65-F5344CB8AC3E}">
        <p14:creationId xmlns:p14="http://schemas.microsoft.com/office/powerpoint/2010/main" val="22009286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n w="18415" cmpd="sng">
                  <a:noFill/>
                  <a:prstDash val="solid"/>
                </a:ln>
              </a:rPr>
              <a:t>Georgia Studies Digital Textbook</a:t>
            </a:r>
            <a:endParaRPr lang="en-US" dirty="0"/>
          </a:p>
        </p:txBody>
      </p:sp>
      <p:pic>
        <p:nvPicPr>
          <p:cNvPr id="2" name="Picture 1" descr="bad-book-graphic.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822014"/>
            <a:ext cx="5123224" cy="3226031"/>
          </a:xfrm>
          <a:prstGeom prst="rect">
            <a:avLst/>
          </a:prstGeom>
        </p:spPr>
      </p:pic>
      <p:pic>
        <p:nvPicPr>
          <p:cNvPr id="3" name="Picture 2" descr="boring-book-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5718" y="1822014"/>
            <a:ext cx="5735164" cy="3226031"/>
          </a:xfrm>
          <a:prstGeom prst="rect">
            <a:avLst/>
          </a:prstGeom>
        </p:spPr>
      </p:pic>
    </p:spTree>
    <p:extLst>
      <p:ext uri="{BB962C8B-B14F-4D97-AF65-F5344CB8AC3E}">
        <p14:creationId xmlns:p14="http://schemas.microsoft.com/office/powerpoint/2010/main" val="38169186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ln w="18415" cmpd="sng">
                  <a:noFill/>
                  <a:prstDash val="solid"/>
                </a:ln>
              </a:rPr>
              <a:t>Georgia Studies Digital Textbook</a:t>
            </a:r>
            <a:endParaRPr lang="en-US" dirty="0"/>
          </a:p>
        </p:txBody>
      </p:sp>
      <p:pic>
        <p:nvPicPr>
          <p:cNvPr id="5" name="Picture 4" descr="georgiastudies-gra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2274" y="1417640"/>
            <a:ext cx="7207453" cy="4054193"/>
          </a:xfrm>
          <a:prstGeom prst="rect">
            <a:avLst/>
          </a:prstGeom>
        </p:spPr>
      </p:pic>
    </p:spTree>
    <p:extLst>
      <p:ext uri="{BB962C8B-B14F-4D97-AF65-F5344CB8AC3E}">
        <p14:creationId xmlns:p14="http://schemas.microsoft.com/office/powerpoint/2010/main" val="42195913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1462" y="1684059"/>
            <a:ext cx="4020301" cy="111831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09585"/>
            <a:r>
              <a:rPr lang="en-US" sz="6667" b="1" dirty="0">
                <a:solidFill>
                  <a:prstClr val="white"/>
                </a:solidFill>
                <a:latin typeface="Helvetica Neue"/>
                <a:cs typeface="Helvetica Neue"/>
              </a:rPr>
              <a:t>34,855</a:t>
            </a:r>
          </a:p>
        </p:txBody>
      </p:sp>
      <p:sp>
        <p:nvSpPr>
          <p:cNvPr id="6" name="TextBox 5"/>
          <p:cNvSpPr txBox="1"/>
          <p:nvPr/>
        </p:nvSpPr>
        <p:spPr>
          <a:xfrm>
            <a:off x="7042082" y="1703522"/>
            <a:ext cx="4020301" cy="111831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09585"/>
            <a:r>
              <a:rPr lang="en-US" sz="6667" b="1" dirty="0">
                <a:solidFill>
                  <a:prstClr val="white"/>
                </a:solidFill>
                <a:latin typeface="Helvetica Neue"/>
                <a:cs typeface="Helvetica Neue"/>
              </a:rPr>
              <a:t>264,955</a:t>
            </a:r>
          </a:p>
        </p:txBody>
      </p:sp>
      <p:sp>
        <p:nvSpPr>
          <p:cNvPr id="7" name="TextBox 6"/>
          <p:cNvSpPr txBox="1"/>
          <p:nvPr/>
        </p:nvSpPr>
        <p:spPr>
          <a:xfrm>
            <a:off x="808429" y="3339121"/>
            <a:ext cx="4563739" cy="6052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09585"/>
            <a:r>
              <a:rPr lang="en-US" sz="3333" dirty="0">
                <a:solidFill>
                  <a:prstClr val="white"/>
                </a:solidFill>
                <a:latin typeface="Helvetica Neue"/>
                <a:cs typeface="Helvetica Neue"/>
              </a:rPr>
              <a:t>July – December 2015</a:t>
            </a:r>
          </a:p>
        </p:txBody>
      </p:sp>
      <p:sp>
        <p:nvSpPr>
          <p:cNvPr id="8" name="TextBox 7"/>
          <p:cNvSpPr txBox="1"/>
          <p:nvPr/>
        </p:nvSpPr>
        <p:spPr>
          <a:xfrm>
            <a:off x="0" y="4593282"/>
            <a:ext cx="1219200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09585"/>
            <a:r>
              <a:rPr lang="en-US" sz="4800" dirty="0">
                <a:solidFill>
                  <a:prstClr val="white"/>
                </a:solidFill>
                <a:latin typeface="Helvetica Neue"/>
                <a:cs typeface="Helvetica Neue"/>
              </a:rPr>
              <a:t>660% increase from last year</a:t>
            </a:r>
          </a:p>
        </p:txBody>
      </p:sp>
      <p:sp>
        <p:nvSpPr>
          <p:cNvPr id="9" name="TextBox 8"/>
          <p:cNvSpPr txBox="1"/>
          <p:nvPr/>
        </p:nvSpPr>
        <p:spPr>
          <a:xfrm>
            <a:off x="6878964" y="3358583"/>
            <a:ext cx="4563739" cy="6052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09585"/>
            <a:r>
              <a:rPr lang="en-US" sz="3333" dirty="0">
                <a:solidFill>
                  <a:prstClr val="white"/>
                </a:solidFill>
                <a:latin typeface="Helvetica Neue"/>
                <a:cs typeface="Helvetica Neue"/>
              </a:rPr>
              <a:t>July – December 2016</a:t>
            </a:r>
          </a:p>
        </p:txBody>
      </p:sp>
      <p:sp>
        <p:nvSpPr>
          <p:cNvPr id="11" name="TextBox 10"/>
          <p:cNvSpPr txBox="1"/>
          <p:nvPr/>
        </p:nvSpPr>
        <p:spPr>
          <a:xfrm>
            <a:off x="6859624" y="2789472"/>
            <a:ext cx="4563739" cy="6052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09585"/>
            <a:r>
              <a:rPr lang="en-US" sz="3333" dirty="0">
                <a:solidFill>
                  <a:prstClr val="white"/>
                </a:solidFill>
                <a:latin typeface="Helvetica Neue"/>
                <a:cs typeface="Helvetica Neue"/>
              </a:rPr>
              <a:t>Page views from</a:t>
            </a:r>
          </a:p>
        </p:txBody>
      </p:sp>
      <p:sp>
        <p:nvSpPr>
          <p:cNvPr id="12" name="TextBox 11"/>
          <p:cNvSpPr txBox="1"/>
          <p:nvPr/>
        </p:nvSpPr>
        <p:spPr>
          <a:xfrm>
            <a:off x="847357" y="2765508"/>
            <a:ext cx="4563739" cy="6052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09585"/>
            <a:r>
              <a:rPr lang="en-US" sz="3333" dirty="0">
                <a:solidFill>
                  <a:prstClr val="white"/>
                </a:solidFill>
                <a:latin typeface="Helvetica Neue"/>
                <a:cs typeface="Helvetica Neue"/>
              </a:rPr>
              <a:t>Page views from</a:t>
            </a:r>
          </a:p>
        </p:txBody>
      </p:sp>
      <p:sp>
        <p:nvSpPr>
          <p:cNvPr id="13" name="Title 12"/>
          <p:cNvSpPr>
            <a:spLocks noGrp="1"/>
          </p:cNvSpPr>
          <p:nvPr>
            <p:ph type="title"/>
          </p:nvPr>
        </p:nvSpPr>
        <p:spPr/>
        <p:txBody>
          <a:bodyPr>
            <a:normAutofit fontScale="90000"/>
          </a:bodyPr>
          <a:lstStyle/>
          <a:p>
            <a:r>
              <a:rPr lang="en-US" dirty="0" smtClean="0"/>
              <a:t>Georgia Studies Digital Textbook</a:t>
            </a:r>
            <a:endParaRPr lang="en-US" dirty="0"/>
          </a:p>
        </p:txBody>
      </p:sp>
    </p:spTree>
    <p:extLst>
      <p:ext uri="{BB962C8B-B14F-4D97-AF65-F5344CB8AC3E}">
        <p14:creationId xmlns:p14="http://schemas.microsoft.com/office/powerpoint/2010/main" val="10477440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1081D1"/>
        </a:solidFill>
        <a:effectLst/>
      </p:bgPr>
    </p:bg>
    <p:spTree>
      <p:nvGrpSpPr>
        <p:cNvPr id="1" name=""/>
        <p:cNvGrpSpPr/>
        <p:nvPr/>
      </p:nvGrpSpPr>
      <p:grpSpPr>
        <a:xfrm>
          <a:off x="0" y="0"/>
          <a:ext cx="0" cy="0"/>
          <a:chOff x="0" y="0"/>
          <a:chExt cx="0" cy="0"/>
        </a:xfrm>
      </p:grpSpPr>
      <p:pic>
        <p:nvPicPr>
          <p:cNvPr id="4" name="Content Placeholder 3" descr="Screenshot 2017-02-06 13.23.25.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4656" r="1966"/>
          <a:stretch/>
        </p:blipFill>
        <p:spPr>
          <a:xfrm>
            <a:off x="0" y="-100645"/>
            <a:ext cx="6890389" cy="6958645"/>
          </a:xfrm>
        </p:spPr>
      </p:pic>
      <p:sp>
        <p:nvSpPr>
          <p:cNvPr id="3" name="TextBox 2"/>
          <p:cNvSpPr txBox="1"/>
          <p:nvPr/>
        </p:nvSpPr>
        <p:spPr>
          <a:xfrm>
            <a:off x="6890389" y="233739"/>
            <a:ext cx="5301611" cy="156966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09585"/>
            <a:r>
              <a:rPr lang="en-US" sz="4800" dirty="0">
                <a:solidFill>
                  <a:prstClr val="white"/>
                </a:solidFill>
                <a:latin typeface="Helvetica Neue"/>
                <a:cs typeface="Helvetica Neue"/>
              </a:rPr>
              <a:t>Education Outreach</a:t>
            </a:r>
          </a:p>
        </p:txBody>
      </p:sp>
      <p:sp>
        <p:nvSpPr>
          <p:cNvPr id="5" name="Content Placeholder 2"/>
          <p:cNvSpPr txBox="1">
            <a:spLocks/>
          </p:cNvSpPr>
          <p:nvPr/>
        </p:nvSpPr>
        <p:spPr>
          <a:xfrm>
            <a:off x="7065571" y="2008908"/>
            <a:ext cx="4885557" cy="4525963"/>
          </a:xfrm>
          <a:prstGeom prst="rect">
            <a:avLst/>
          </a:prstGeom>
          <a:effectLst>
            <a:outerShdw blurRad="50800" dist="38100" dir="2700000" algn="tl" rotWithShape="0">
              <a:prstClr val="black">
                <a:alpha val="40000"/>
              </a:prstClr>
            </a:outerShdw>
          </a:effectLst>
        </p:spPr>
        <p:txBody>
          <a:bodyPr vert="horz" lIns="121920" tIns="60960" rIns="121920" bIns="60960" rtlCol="0">
            <a:noAutofit/>
          </a:bodyPr>
          <a:lstStyle>
            <a:lvl1pPr marL="342900" indent="-342900" algn="l" defTabSz="457200" rtl="0" eaLnBrk="1" latinLnBrk="0" hangingPunct="1">
              <a:spcBef>
                <a:spcPct val="20000"/>
              </a:spcBef>
              <a:buClr>
                <a:srgbClr val="FF6600"/>
              </a:buClr>
              <a:buFont typeface="Arial"/>
              <a:buChar char="•"/>
              <a:defRPr sz="3200" b="0" kern="1200" cap="none" spc="0">
                <a:ln>
                  <a:noFill/>
                </a:ln>
                <a:solidFill>
                  <a:srgbClr val="FFFFFF"/>
                </a:solidFill>
                <a:effectLst/>
                <a:latin typeface="Helvetica"/>
                <a:ea typeface="+mn-ea"/>
                <a:cs typeface="Helvetica"/>
              </a:defRPr>
            </a:lvl1pPr>
            <a:lvl2pPr marL="742950" indent="-285750" algn="l" defTabSz="457200" rtl="0" eaLnBrk="1" latinLnBrk="0" hangingPunct="1">
              <a:spcBef>
                <a:spcPct val="20000"/>
              </a:spcBef>
              <a:buClr>
                <a:srgbClr val="FF6600"/>
              </a:buClr>
              <a:buFont typeface="Arial"/>
              <a:buChar char="–"/>
              <a:defRPr sz="2800" b="0" kern="1200" cap="none" spc="0">
                <a:ln>
                  <a:noFill/>
                </a:ln>
                <a:solidFill>
                  <a:srgbClr val="FFFFFF"/>
                </a:solidFill>
                <a:effectLst/>
                <a:latin typeface="Helvetica"/>
                <a:ea typeface="+mn-ea"/>
                <a:cs typeface="Helvetica"/>
              </a:defRPr>
            </a:lvl2pPr>
            <a:lvl3pPr marL="1143000" indent="-228600" algn="l" defTabSz="457200" rtl="0" eaLnBrk="1" latinLnBrk="0" hangingPunct="1">
              <a:spcBef>
                <a:spcPct val="20000"/>
              </a:spcBef>
              <a:buClr>
                <a:srgbClr val="FF6600"/>
              </a:buClr>
              <a:buFont typeface="Arial"/>
              <a:buChar char="•"/>
              <a:defRPr sz="2400" b="0" kern="1200" cap="none" spc="0">
                <a:ln>
                  <a:noFill/>
                </a:ln>
                <a:solidFill>
                  <a:srgbClr val="FFFFFF"/>
                </a:solidFill>
                <a:effectLst/>
                <a:latin typeface="Helvetica"/>
                <a:ea typeface="+mn-ea"/>
                <a:cs typeface="Helvetica"/>
              </a:defRPr>
            </a:lvl3pPr>
            <a:lvl4pPr marL="1600200" indent="-228600" algn="l" defTabSz="457200" rtl="0" eaLnBrk="1" latinLnBrk="0" hangingPunct="1">
              <a:spcBef>
                <a:spcPct val="20000"/>
              </a:spcBef>
              <a:buClr>
                <a:srgbClr val="FF6600"/>
              </a:buClr>
              <a:buFont typeface="Arial"/>
              <a:buChar char="–"/>
              <a:defRPr sz="2000" b="0" kern="1200" cap="none" spc="0">
                <a:ln>
                  <a:noFill/>
                </a:ln>
                <a:solidFill>
                  <a:srgbClr val="FFFFFF"/>
                </a:solidFill>
                <a:effectLst/>
                <a:latin typeface="Helvetica"/>
                <a:ea typeface="+mn-ea"/>
                <a:cs typeface="Helvetica"/>
              </a:defRPr>
            </a:lvl4pPr>
            <a:lvl5pPr marL="2057400" indent="-228600" algn="l" defTabSz="457200" rtl="0" eaLnBrk="1" latinLnBrk="0" hangingPunct="1">
              <a:spcBef>
                <a:spcPct val="20000"/>
              </a:spcBef>
              <a:buClr>
                <a:srgbClr val="FF6600"/>
              </a:buClr>
              <a:buFont typeface="Arial"/>
              <a:buChar char="»"/>
              <a:defRPr sz="2000" b="0" kern="1200" cap="none" spc="0">
                <a:ln>
                  <a:noFill/>
                </a:ln>
                <a:solidFill>
                  <a:srgbClr val="FFFFFF"/>
                </a:solidFill>
                <a:effectLst/>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Two education outreach specialist travel the state providing free professional development to teachers</a:t>
            </a:r>
          </a:p>
          <a:p>
            <a:r>
              <a:rPr lang="en-US" sz="2800" dirty="0"/>
              <a:t>Conducted 350 school-based sessions since they started in August 2015</a:t>
            </a:r>
          </a:p>
          <a:p>
            <a:r>
              <a:rPr lang="en-US" sz="2800" dirty="0"/>
              <a:t>Have reached over 3,000 teachers</a:t>
            </a:r>
          </a:p>
        </p:txBody>
      </p:sp>
    </p:spTree>
    <p:extLst>
      <p:ext uri="{BB962C8B-B14F-4D97-AF65-F5344CB8AC3E}">
        <p14:creationId xmlns:p14="http://schemas.microsoft.com/office/powerpoint/2010/main" val="39864338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normAutofit/>
          </a:bodyPr>
          <a:lstStyle/>
          <a:p>
            <a:r>
              <a:rPr lang="en-US" dirty="0" smtClean="0"/>
              <a:t>Cherokee Nation Virtual Field Trip</a:t>
            </a:r>
            <a:endParaRPr lang="en-US" dirty="0"/>
          </a:p>
        </p:txBody>
      </p:sp>
      <p:pic>
        <p:nvPicPr>
          <p:cNvPr id="4" name="Picture 3" descr="cherokeenation-gra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854" y="1502250"/>
            <a:ext cx="6992293" cy="3933165"/>
          </a:xfrm>
          <a:prstGeom prst="rect">
            <a:avLst/>
          </a:prstGeom>
        </p:spPr>
      </p:pic>
    </p:spTree>
    <p:extLst>
      <p:ext uri="{BB962C8B-B14F-4D97-AF65-F5344CB8AC3E}">
        <p14:creationId xmlns:p14="http://schemas.microsoft.com/office/powerpoint/2010/main" val="33395281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p>
            <a:r>
              <a:rPr lang="en-US" dirty="0" smtClean="0"/>
              <a:t>Georgia Race Through Time</a:t>
            </a:r>
            <a:endParaRPr lang="en-US" dirty="0"/>
          </a:p>
        </p:txBody>
      </p:sp>
      <p:pic>
        <p:nvPicPr>
          <p:cNvPr id="3" name="Picture 2" descr="grtt-screengra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226" y="1556877"/>
            <a:ext cx="6927549" cy="3896747"/>
          </a:xfrm>
          <a:prstGeom prst="rect">
            <a:avLst/>
          </a:prstGeom>
        </p:spPr>
      </p:pic>
    </p:spTree>
    <p:extLst>
      <p:ext uri="{BB962C8B-B14F-4D97-AF65-F5344CB8AC3E}">
        <p14:creationId xmlns:p14="http://schemas.microsoft.com/office/powerpoint/2010/main" val="22032350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Georgia Race Through Time</a:t>
            </a:r>
            <a:endParaRPr lang="en-US" dirty="0"/>
          </a:p>
        </p:txBody>
      </p:sp>
      <p:sp>
        <p:nvSpPr>
          <p:cNvPr id="3" name="Content Placeholder 2"/>
          <p:cNvSpPr>
            <a:spLocks noGrp="1"/>
          </p:cNvSpPr>
          <p:nvPr>
            <p:ph idx="1"/>
          </p:nvPr>
        </p:nvSpPr>
        <p:spPr>
          <a:xfrm>
            <a:off x="3081572" y="3019756"/>
            <a:ext cx="9110428" cy="3174593"/>
          </a:xfrm>
        </p:spPr>
        <p:txBody>
          <a:bodyPr>
            <a:normAutofit fontScale="92500" lnSpcReduction="10000"/>
          </a:bodyPr>
          <a:lstStyle/>
          <a:p>
            <a:r>
              <a:rPr lang="en-US" sz="4667" dirty="0"/>
              <a:t>Leverages primary source documents and rich historical content</a:t>
            </a:r>
          </a:p>
          <a:p>
            <a:r>
              <a:rPr lang="en-US" sz="4667" dirty="0"/>
              <a:t>Designed to work across web, tablet, and mobile</a:t>
            </a:r>
          </a:p>
          <a:p>
            <a:endParaRPr lang="en-US" dirty="0"/>
          </a:p>
        </p:txBody>
      </p:sp>
      <p:pic>
        <p:nvPicPr>
          <p:cNvPr id="4" name="Picture 3" descr="grtt-savannahpeachesread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53" y="3087942"/>
            <a:ext cx="3073136" cy="3038223"/>
          </a:xfrm>
          <a:prstGeom prst="rect">
            <a:avLst/>
          </a:prstGeom>
        </p:spPr>
      </p:pic>
      <p:sp>
        <p:nvSpPr>
          <p:cNvPr id="5" name="Content Placeholder 2"/>
          <p:cNvSpPr txBox="1">
            <a:spLocks/>
          </p:cNvSpPr>
          <p:nvPr/>
        </p:nvSpPr>
        <p:spPr>
          <a:xfrm>
            <a:off x="609600" y="1417639"/>
            <a:ext cx="10972800" cy="1758191"/>
          </a:xfrm>
          <a:prstGeom prst="rect">
            <a:avLst/>
          </a:prstGeom>
          <a:effectLst>
            <a:outerShdw blurRad="50800" dist="38100" dir="2700000" algn="tl" rotWithShape="0">
              <a:prstClr val="black">
                <a:alpha val="40000"/>
              </a:prstClr>
            </a:outerShdw>
          </a:effectLst>
        </p:spPr>
        <p:txBody>
          <a:bodyPr vert="horz" lIns="121920" tIns="60960" rIns="121920" bIns="60960" rtlCol="0">
            <a:normAutofit/>
          </a:bodyPr>
          <a:lstStyle>
            <a:lvl1pPr marL="342900" indent="-342900" algn="l" defTabSz="457200" rtl="0" eaLnBrk="1" latinLnBrk="0" hangingPunct="1">
              <a:spcBef>
                <a:spcPct val="20000"/>
              </a:spcBef>
              <a:buClr>
                <a:srgbClr val="FF6600"/>
              </a:buClr>
              <a:buFont typeface="Arial"/>
              <a:buChar char="•"/>
              <a:defRPr sz="3200" b="0" kern="1200" cap="none" spc="0">
                <a:ln>
                  <a:noFill/>
                </a:ln>
                <a:solidFill>
                  <a:srgbClr val="FFFFFF"/>
                </a:solidFill>
                <a:effectLst/>
                <a:latin typeface="Helvetica"/>
                <a:ea typeface="+mn-ea"/>
                <a:cs typeface="Helvetica"/>
              </a:defRPr>
            </a:lvl1pPr>
            <a:lvl2pPr marL="742950" indent="-285750" algn="l" defTabSz="457200" rtl="0" eaLnBrk="1" latinLnBrk="0" hangingPunct="1">
              <a:spcBef>
                <a:spcPct val="20000"/>
              </a:spcBef>
              <a:buClr>
                <a:srgbClr val="FF6600"/>
              </a:buClr>
              <a:buFont typeface="Arial"/>
              <a:buChar char="–"/>
              <a:defRPr sz="2800" b="0" kern="1200" cap="none" spc="0">
                <a:ln>
                  <a:noFill/>
                </a:ln>
                <a:solidFill>
                  <a:srgbClr val="FFFFFF"/>
                </a:solidFill>
                <a:effectLst/>
                <a:latin typeface="Helvetica"/>
                <a:ea typeface="+mn-ea"/>
                <a:cs typeface="Helvetica"/>
              </a:defRPr>
            </a:lvl2pPr>
            <a:lvl3pPr marL="1143000" indent="-228600" algn="l" defTabSz="457200" rtl="0" eaLnBrk="1" latinLnBrk="0" hangingPunct="1">
              <a:spcBef>
                <a:spcPct val="20000"/>
              </a:spcBef>
              <a:buClr>
                <a:srgbClr val="FF6600"/>
              </a:buClr>
              <a:buFont typeface="Arial"/>
              <a:buChar char="•"/>
              <a:defRPr sz="2400" b="0" kern="1200" cap="none" spc="0">
                <a:ln>
                  <a:noFill/>
                </a:ln>
                <a:solidFill>
                  <a:srgbClr val="FFFFFF"/>
                </a:solidFill>
                <a:effectLst/>
                <a:latin typeface="Helvetica"/>
                <a:ea typeface="+mn-ea"/>
                <a:cs typeface="Helvetica"/>
              </a:defRPr>
            </a:lvl3pPr>
            <a:lvl4pPr marL="1600200" indent="-228600" algn="l" defTabSz="457200" rtl="0" eaLnBrk="1" latinLnBrk="0" hangingPunct="1">
              <a:spcBef>
                <a:spcPct val="20000"/>
              </a:spcBef>
              <a:buClr>
                <a:srgbClr val="FF6600"/>
              </a:buClr>
              <a:buFont typeface="Arial"/>
              <a:buChar char="–"/>
              <a:defRPr sz="2000" b="0" kern="1200" cap="none" spc="0">
                <a:ln>
                  <a:noFill/>
                </a:ln>
                <a:solidFill>
                  <a:srgbClr val="FFFFFF"/>
                </a:solidFill>
                <a:effectLst/>
                <a:latin typeface="Helvetica"/>
                <a:ea typeface="+mn-ea"/>
                <a:cs typeface="Helvetica"/>
              </a:defRPr>
            </a:lvl4pPr>
            <a:lvl5pPr marL="2057400" indent="-228600" algn="l" defTabSz="457200" rtl="0" eaLnBrk="1" latinLnBrk="0" hangingPunct="1">
              <a:spcBef>
                <a:spcPct val="20000"/>
              </a:spcBef>
              <a:buClr>
                <a:srgbClr val="FF6600"/>
              </a:buClr>
              <a:buFont typeface="Arial"/>
              <a:buChar char="»"/>
              <a:defRPr sz="2000" b="0" kern="1200" cap="none" spc="0">
                <a:ln>
                  <a:noFill/>
                </a:ln>
                <a:solidFill>
                  <a:srgbClr val="FFFFFF"/>
                </a:solidFill>
                <a:effectLst/>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4267" dirty="0"/>
              <a:t>A new history adventure game from GPB</a:t>
            </a:r>
          </a:p>
          <a:p>
            <a:r>
              <a:rPr lang="en-US" sz="4267" dirty="0"/>
              <a:t>Aligned to Georgia standards</a:t>
            </a:r>
          </a:p>
          <a:p>
            <a:endParaRPr lang="en-US" sz="4267" dirty="0"/>
          </a:p>
        </p:txBody>
      </p:sp>
    </p:spTree>
    <p:extLst>
      <p:ext uri="{BB962C8B-B14F-4D97-AF65-F5344CB8AC3E}">
        <p14:creationId xmlns:p14="http://schemas.microsoft.com/office/powerpoint/2010/main" val="9174001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normAutofit fontScale="90000"/>
          </a:bodyPr>
          <a:lstStyle/>
          <a:p>
            <a:r>
              <a:rPr lang="en-US" dirty="0" smtClean="0"/>
              <a:t>Regents of Georgia -Textbook Project</a:t>
            </a:r>
            <a:endParaRPr lang="en-US" dirty="0"/>
          </a:p>
        </p:txBody>
      </p:sp>
      <p:pic>
        <p:nvPicPr>
          <p:cNvPr id="4" name="Picture 3" descr="andrewjackson-gra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1114" y="1417639"/>
            <a:ext cx="7009773" cy="3942997"/>
          </a:xfrm>
          <a:prstGeom prst="rect">
            <a:avLst/>
          </a:prstGeom>
        </p:spPr>
      </p:pic>
    </p:spTree>
    <p:extLst>
      <p:ext uri="{BB962C8B-B14F-4D97-AF65-F5344CB8AC3E}">
        <p14:creationId xmlns:p14="http://schemas.microsoft.com/office/powerpoint/2010/main" val="685492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1" y="1344957"/>
            <a:ext cx="6268985" cy="1143000"/>
          </a:xfrm>
        </p:spPr>
        <p:txBody>
          <a:bodyPr>
            <a:noAutofit/>
          </a:bodyPr>
          <a:lstStyle/>
          <a:p>
            <a:r>
              <a:rPr lang="en-US" sz="4000" dirty="0">
                <a:solidFill>
                  <a:schemeClr val="tx1"/>
                </a:solidFill>
                <a:latin typeface="Arial" panose="020B0604020202020204" pitchFamily="34" charset="0"/>
                <a:cs typeface="Arial" panose="020B0604020202020204" pitchFamily="34" charset="0"/>
              </a:rPr>
              <a:t>SEARS = School Emergency, Alerting &amp; Response System</a:t>
            </a:r>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461458" y="2712018"/>
            <a:ext cx="7076878" cy="3997126"/>
          </a:xfrm>
        </p:spPr>
      </p:pic>
    </p:spTree>
    <p:extLst>
      <p:ext uri="{BB962C8B-B14F-4D97-AF65-F5344CB8AC3E}">
        <p14:creationId xmlns:p14="http://schemas.microsoft.com/office/powerpoint/2010/main" val="37501555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GPB Live Explorations:</a:t>
            </a:r>
            <a:br>
              <a:rPr lang="en-US" dirty="0" smtClean="0"/>
            </a:br>
            <a:r>
              <a:rPr lang="en-US" sz="5200" dirty="0"/>
              <a:t>Gray’s Reef National Marine Sanctuary</a:t>
            </a:r>
          </a:p>
        </p:txBody>
      </p:sp>
      <p:sp>
        <p:nvSpPr>
          <p:cNvPr id="3" name="Content Placeholder 2"/>
          <p:cNvSpPr>
            <a:spLocks noGrp="1"/>
          </p:cNvSpPr>
          <p:nvPr>
            <p:ph idx="1"/>
          </p:nvPr>
        </p:nvSpPr>
        <p:spPr>
          <a:xfrm>
            <a:off x="590136" y="1775365"/>
            <a:ext cx="10972800" cy="3868683"/>
          </a:xfrm>
        </p:spPr>
        <p:txBody>
          <a:bodyPr>
            <a:normAutofit lnSpcReduction="10000"/>
          </a:bodyPr>
          <a:lstStyle/>
          <a:p>
            <a:r>
              <a:rPr lang="en-US" sz="3333" dirty="0"/>
              <a:t>Live streaming from the Georgia coast (</a:t>
            </a:r>
            <a:r>
              <a:rPr lang="en-US" sz="3333" dirty="0" err="1"/>
              <a:t>Skidaway</a:t>
            </a:r>
            <a:r>
              <a:rPr lang="en-US" sz="3333" dirty="0"/>
              <a:t> Island) on May 10</a:t>
            </a:r>
            <a:r>
              <a:rPr lang="en-US" sz="3333" baseline="30000" dirty="0"/>
              <a:t>th</a:t>
            </a:r>
            <a:r>
              <a:rPr lang="en-US" sz="3333" dirty="0"/>
              <a:t> at 10:00 a.m.</a:t>
            </a:r>
          </a:p>
          <a:p>
            <a:r>
              <a:rPr lang="en-US" sz="3333" dirty="0"/>
              <a:t>Experienced divers and marine biology experts will answer students’ questions live. </a:t>
            </a:r>
          </a:p>
          <a:p>
            <a:r>
              <a:rPr lang="en-US" sz="3333" dirty="0"/>
              <a:t>Available on demand with classroom </a:t>
            </a:r>
          </a:p>
          <a:p>
            <a:pPr marL="0" indent="0">
              <a:buNone/>
            </a:pPr>
            <a:r>
              <a:rPr lang="en-US" sz="3333" dirty="0"/>
              <a:t>	resources for grades K-12! </a:t>
            </a:r>
          </a:p>
          <a:p>
            <a:r>
              <a:rPr lang="en-US" sz="3333" dirty="0" err="1"/>
              <a:t>www.gpb.org</a:t>
            </a:r>
            <a:r>
              <a:rPr lang="en-US" sz="3333" dirty="0"/>
              <a:t>/grays-reef. </a:t>
            </a:r>
          </a:p>
        </p:txBody>
      </p:sp>
      <p:pic>
        <p:nvPicPr>
          <p:cNvPr id="4" name="Picture 3" descr="grays-reef.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9576" y="3395498"/>
            <a:ext cx="3372825" cy="2248551"/>
          </a:xfrm>
          <a:prstGeom prst="rect">
            <a:avLst/>
          </a:prstGeom>
        </p:spPr>
      </p:pic>
    </p:spTree>
    <p:extLst>
      <p:ext uri="{BB962C8B-B14F-4D97-AF65-F5344CB8AC3E}">
        <p14:creationId xmlns:p14="http://schemas.microsoft.com/office/powerpoint/2010/main" val="23392008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M Bg Plain 2.jpg"/>
          <p:cNvPicPr>
            <a:picLocks noGrp="1" noChangeAspect="1"/>
          </p:cNvPicPr>
          <p:nvPr>
            <p:ph idx="1"/>
          </p:nvPr>
        </p:nvPicPr>
        <p:blipFill rotWithShape="1">
          <a:blip r:embed="rId2">
            <a:extLst>
              <a:ext uri="{28A0092B-C50C-407E-A947-70E740481C1C}">
                <a14:useLocalDpi xmlns:a14="http://schemas.microsoft.com/office/drawing/2010/main" val="0"/>
              </a:ext>
            </a:extLst>
          </a:blip>
          <a:srcRect l="9318" t="13340" r="13811" b="13340"/>
          <a:stretch/>
        </p:blipFill>
        <p:spPr>
          <a:xfrm>
            <a:off x="-285611" y="-40805"/>
            <a:ext cx="12781072" cy="7059480"/>
          </a:xfrm>
        </p:spPr>
      </p:pic>
      <p:pic>
        <p:nvPicPr>
          <p:cNvPr id="5" name="Picture 4" descr="CMLogoWhite2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465" y="274640"/>
            <a:ext cx="6140627" cy="1673321"/>
          </a:xfrm>
          <a:prstGeom prst="rect">
            <a:avLst/>
          </a:prstGeom>
        </p:spPr>
      </p:pic>
      <p:pic>
        <p:nvPicPr>
          <p:cNvPr id="6" name="Picture 5" descr="Screen Shot 2017-02-22 at 1.43.21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4558" y="2131584"/>
            <a:ext cx="5895817" cy="3282568"/>
          </a:xfrm>
          <a:prstGeom prst="rect">
            <a:avLst/>
          </a:prstGeom>
        </p:spPr>
      </p:pic>
      <p:pic>
        <p:nvPicPr>
          <p:cNvPr id="7" name="Picture 6" descr="Chemistry Matters PHOTO 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1" y="2131584"/>
            <a:ext cx="4628348" cy="3282568"/>
          </a:xfrm>
          <a:prstGeom prst="rect">
            <a:avLst/>
          </a:prstGeom>
        </p:spPr>
      </p:pic>
      <p:sp>
        <p:nvSpPr>
          <p:cNvPr id="8" name="Title 1"/>
          <p:cNvSpPr txBox="1">
            <a:spLocks/>
          </p:cNvSpPr>
          <p:nvPr/>
        </p:nvSpPr>
        <p:spPr>
          <a:xfrm>
            <a:off x="609600" y="5162996"/>
            <a:ext cx="10972800" cy="1143000"/>
          </a:xfrm>
          <a:prstGeom prst="rect">
            <a:avLst/>
          </a:prstGeom>
          <a:effectLst>
            <a:outerShdw blurRad="50800" dist="38100" dir="2700000" algn="tl" rotWithShape="0">
              <a:prstClr val="black">
                <a:alpha val="40000"/>
              </a:prstClr>
            </a:outerShdw>
          </a:effectLst>
        </p:spPr>
        <p:txBody>
          <a:bodyPr vert="horz" lIns="121920" tIns="60960" rIns="121920" bIns="60960" rtlCol="0" anchor="ctr">
            <a:normAutofit/>
          </a:bodyPr>
          <a:lstStyle>
            <a:lvl1pPr algn="ctr" defTabSz="457200" rtl="0" eaLnBrk="1" latinLnBrk="0" hangingPunct="1">
              <a:spcBef>
                <a:spcPct val="0"/>
              </a:spcBef>
              <a:buNone/>
              <a:defRPr sz="4400" b="0" kern="1200" cap="none" spc="0">
                <a:ln>
                  <a:noFill/>
                </a:ln>
                <a:solidFill>
                  <a:srgbClr val="FFFFFF"/>
                </a:solidFill>
                <a:effectLst/>
                <a:latin typeface="Helvetica Neue"/>
                <a:ea typeface="+mj-ea"/>
                <a:cs typeface="Helvetica Neue"/>
              </a:defRPr>
            </a:lvl1pPr>
          </a:lstStyle>
          <a:p>
            <a:r>
              <a:rPr lang="en-US" sz="4800" dirty="0" err="1"/>
              <a:t>gpb.org</a:t>
            </a:r>
            <a:r>
              <a:rPr lang="en-US" sz="4800" dirty="0"/>
              <a:t>/chemistry-matters</a:t>
            </a:r>
          </a:p>
        </p:txBody>
      </p:sp>
    </p:spTree>
    <p:extLst>
      <p:ext uri="{BB962C8B-B14F-4D97-AF65-F5344CB8AC3E}">
        <p14:creationId xmlns:p14="http://schemas.microsoft.com/office/powerpoint/2010/main" val="22438277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Chemistry Matters </a:t>
            </a:r>
            <a:endParaRPr lang="en-US" dirty="0"/>
          </a:p>
        </p:txBody>
      </p:sp>
      <p:sp>
        <p:nvSpPr>
          <p:cNvPr id="3" name="Content Placeholder 2"/>
          <p:cNvSpPr>
            <a:spLocks noGrp="1"/>
          </p:cNvSpPr>
          <p:nvPr>
            <p:ph idx="1"/>
          </p:nvPr>
        </p:nvSpPr>
        <p:spPr>
          <a:xfrm>
            <a:off x="609600" y="1405575"/>
            <a:ext cx="10972800" cy="4525963"/>
          </a:xfrm>
        </p:spPr>
        <p:txBody>
          <a:bodyPr>
            <a:normAutofit fontScale="92500"/>
          </a:bodyPr>
          <a:lstStyle/>
          <a:p>
            <a:r>
              <a:rPr lang="en-US" dirty="0"/>
              <a:t>N</a:t>
            </a:r>
            <a:r>
              <a:rPr lang="en-US" dirty="0" smtClean="0"/>
              <a:t>ew </a:t>
            </a:r>
            <a:r>
              <a:rPr lang="en-US" dirty="0"/>
              <a:t>digital series for high school chemistry </a:t>
            </a:r>
            <a:endParaRPr lang="en-US" dirty="0" smtClean="0"/>
          </a:p>
          <a:p>
            <a:r>
              <a:rPr lang="en-US" dirty="0" smtClean="0"/>
              <a:t>Aligned to Georgia’s latest standards, developed by Georgia teachers</a:t>
            </a:r>
          </a:p>
          <a:p>
            <a:r>
              <a:rPr lang="en-US" dirty="0" smtClean="0"/>
              <a:t>Twelve </a:t>
            </a:r>
            <a:r>
              <a:rPr lang="en-US" dirty="0"/>
              <a:t>units of </a:t>
            </a:r>
            <a:r>
              <a:rPr lang="en-US" dirty="0" smtClean="0"/>
              <a:t>study, including supplemental </a:t>
            </a:r>
            <a:r>
              <a:rPr lang="en-US" dirty="0"/>
              <a:t>m</a:t>
            </a:r>
            <a:r>
              <a:rPr lang="en-US" dirty="0" smtClean="0"/>
              <a:t>aterials for each topic</a:t>
            </a:r>
          </a:p>
          <a:p>
            <a:r>
              <a:rPr lang="en-US" dirty="0" smtClean="0"/>
              <a:t>Coming soon: Physics in Motion! </a:t>
            </a:r>
            <a:endParaRPr lang="en-US" dirty="0"/>
          </a:p>
          <a:p>
            <a:endParaRPr lang="en-US" dirty="0" smtClean="0"/>
          </a:p>
          <a:p>
            <a:endParaRPr lang="en-US" dirty="0"/>
          </a:p>
        </p:txBody>
      </p:sp>
    </p:spTree>
    <p:extLst>
      <p:ext uri="{BB962C8B-B14F-4D97-AF65-F5344CB8AC3E}">
        <p14:creationId xmlns:p14="http://schemas.microsoft.com/office/powerpoint/2010/main" val="23652008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Dinoventures</a:t>
            </a:r>
            <a:endParaRPr lang="en-US" dirty="0"/>
          </a:p>
        </p:txBody>
      </p:sp>
      <p:pic>
        <p:nvPicPr>
          <p:cNvPr id="4" name="Picture 3" descr="dinventures-gra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356" y="1417639"/>
            <a:ext cx="6791288" cy="3820099"/>
          </a:xfrm>
          <a:prstGeom prst="rect">
            <a:avLst/>
          </a:prstGeom>
        </p:spPr>
      </p:pic>
    </p:spTree>
    <p:extLst>
      <p:ext uri="{BB962C8B-B14F-4D97-AF65-F5344CB8AC3E}">
        <p14:creationId xmlns:p14="http://schemas.microsoft.com/office/powerpoint/2010/main" val="3005644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lang="en-US" dirty="0" smtClean="0"/>
              <a:t>Station Entrepreneurship: Models of </a:t>
            </a:r>
            <a:br>
              <a:rPr lang="en-US" dirty="0" smtClean="0"/>
            </a:br>
            <a:r>
              <a:rPr lang="en-US" dirty="0" smtClean="0"/>
              <a:t>Non-Broadcast Business Development</a:t>
            </a:r>
          </a:p>
        </p:txBody>
      </p:sp>
      <p:sp>
        <p:nvSpPr>
          <p:cNvPr id="5" name="TextBox 4"/>
          <p:cNvSpPr txBox="1"/>
          <p:nvPr/>
        </p:nvSpPr>
        <p:spPr>
          <a:xfrm>
            <a:off x="28108" y="2315046"/>
            <a:ext cx="6067892" cy="1138773"/>
          </a:xfrm>
          <a:prstGeom prst="rect">
            <a:avLst/>
          </a:prstGeom>
          <a:noFill/>
        </p:spPr>
        <p:txBody>
          <a:bodyPr wrap="square" rtlCol="0">
            <a:spAutoFit/>
          </a:bodyPr>
          <a:lstStyle/>
          <a:p>
            <a:pPr algn="ctr" fontAlgn="base">
              <a:spcBef>
                <a:spcPct val="0"/>
              </a:spcBef>
              <a:spcAft>
                <a:spcPct val="0"/>
              </a:spcAft>
            </a:pPr>
            <a:r>
              <a:rPr lang="en-US" sz="2800" b="1" dirty="0" smtClean="0">
                <a:solidFill>
                  <a:srgbClr val="262A68"/>
                </a:solidFill>
                <a:latin typeface="Arial Black" panose="020B0A04020102020204" pitchFamily="34" charset="0"/>
                <a:cs typeface="Arial" charset="0"/>
              </a:rPr>
              <a:t>Tom Axtell</a:t>
            </a:r>
            <a:endParaRPr lang="en-US" sz="2800" b="1" dirty="0">
              <a:solidFill>
                <a:srgbClr val="262A68"/>
              </a:solidFill>
              <a:latin typeface="Arial Black" panose="020B0A04020102020204" pitchFamily="34" charset="0"/>
              <a:cs typeface="Arial" charset="0"/>
            </a:endParaRPr>
          </a:p>
          <a:p>
            <a:pPr algn="ctr" fontAlgn="base">
              <a:spcBef>
                <a:spcPct val="0"/>
              </a:spcBef>
              <a:spcAft>
                <a:spcPct val="0"/>
              </a:spcAft>
            </a:pPr>
            <a:r>
              <a:rPr lang="en-US" sz="2000" b="1" i="1" dirty="0" smtClean="0">
                <a:solidFill>
                  <a:srgbClr val="8E1829"/>
                </a:solidFill>
                <a:latin typeface="Arial Black" panose="020B0A04020102020204" pitchFamily="34" charset="0"/>
                <a:cs typeface="Arial" charset="0"/>
              </a:rPr>
              <a:t>General Manager </a:t>
            </a:r>
            <a:br>
              <a:rPr lang="en-US" sz="2000" b="1" i="1" dirty="0" smtClean="0">
                <a:solidFill>
                  <a:srgbClr val="8E1829"/>
                </a:solidFill>
                <a:latin typeface="Arial Black" panose="020B0A04020102020204" pitchFamily="34" charset="0"/>
                <a:cs typeface="Arial" charset="0"/>
              </a:rPr>
            </a:br>
            <a:r>
              <a:rPr lang="en-US" sz="2000" b="1" i="1" dirty="0" smtClean="0">
                <a:solidFill>
                  <a:srgbClr val="8E1829"/>
                </a:solidFill>
                <a:latin typeface="Arial Black" panose="020B0A04020102020204" pitchFamily="34" charset="0"/>
                <a:cs typeface="Arial" charset="0"/>
              </a:rPr>
              <a:t>Las Vegas PBS</a:t>
            </a:r>
            <a:endParaRPr lang="en-US" sz="2000" b="1" i="1" dirty="0">
              <a:solidFill>
                <a:srgbClr val="8E1829"/>
              </a:solidFill>
              <a:latin typeface="Arial Black" panose="020B0A04020102020204" pitchFamily="34" charset="0"/>
              <a:cs typeface="Arial" charset="0"/>
            </a:endParaRPr>
          </a:p>
        </p:txBody>
      </p:sp>
      <p:sp>
        <p:nvSpPr>
          <p:cNvPr id="6" name="TextBox 5"/>
          <p:cNvSpPr txBox="1"/>
          <p:nvPr/>
        </p:nvSpPr>
        <p:spPr>
          <a:xfrm>
            <a:off x="6124108" y="2315045"/>
            <a:ext cx="6067892" cy="1138773"/>
          </a:xfrm>
          <a:prstGeom prst="rect">
            <a:avLst/>
          </a:prstGeom>
          <a:noFill/>
        </p:spPr>
        <p:txBody>
          <a:bodyPr wrap="square" rtlCol="0">
            <a:spAutoFit/>
          </a:bodyPr>
          <a:lstStyle/>
          <a:p>
            <a:pPr algn="ctr" fontAlgn="base">
              <a:spcBef>
                <a:spcPct val="0"/>
              </a:spcBef>
              <a:spcAft>
                <a:spcPct val="0"/>
              </a:spcAft>
            </a:pPr>
            <a:r>
              <a:rPr lang="en-US" sz="2800" b="1" dirty="0" smtClean="0">
                <a:solidFill>
                  <a:srgbClr val="262A68"/>
                </a:solidFill>
                <a:latin typeface="Arial Black" panose="020B0A04020102020204" pitchFamily="34" charset="0"/>
                <a:cs typeface="Arial" charset="0"/>
              </a:rPr>
              <a:t>Rich Homberg</a:t>
            </a:r>
            <a:endParaRPr lang="en-US" sz="2800" b="1" dirty="0">
              <a:solidFill>
                <a:srgbClr val="262A68"/>
              </a:solidFill>
              <a:latin typeface="Arial Black" panose="020B0A04020102020204" pitchFamily="34" charset="0"/>
              <a:cs typeface="Arial" charset="0"/>
            </a:endParaRPr>
          </a:p>
          <a:p>
            <a:pPr algn="ctr" fontAlgn="base">
              <a:spcBef>
                <a:spcPct val="0"/>
              </a:spcBef>
              <a:spcAft>
                <a:spcPct val="0"/>
              </a:spcAft>
            </a:pPr>
            <a:r>
              <a:rPr lang="en-US" sz="2000" b="1" i="1" dirty="0" smtClean="0">
                <a:solidFill>
                  <a:srgbClr val="8E1829"/>
                </a:solidFill>
                <a:latin typeface="Arial Black" panose="020B0A04020102020204" pitchFamily="34" charset="0"/>
                <a:cs typeface="Arial" charset="0"/>
              </a:rPr>
              <a:t>President and CEO</a:t>
            </a:r>
            <a:endParaRPr lang="en-US" sz="2000" b="1" i="1" dirty="0">
              <a:solidFill>
                <a:srgbClr val="8E1829"/>
              </a:solidFill>
              <a:latin typeface="Arial Black" panose="020B0A04020102020204" pitchFamily="34" charset="0"/>
              <a:cs typeface="Arial" charset="0"/>
            </a:endParaRPr>
          </a:p>
          <a:p>
            <a:pPr algn="ctr" fontAlgn="base">
              <a:spcBef>
                <a:spcPct val="0"/>
              </a:spcBef>
              <a:spcAft>
                <a:spcPct val="0"/>
              </a:spcAft>
            </a:pPr>
            <a:r>
              <a:rPr lang="en-US" sz="2000" b="1" i="1" dirty="0" smtClean="0">
                <a:solidFill>
                  <a:srgbClr val="8E1829"/>
                </a:solidFill>
                <a:latin typeface="Arial Black" panose="020B0A04020102020204" pitchFamily="34" charset="0"/>
                <a:cs typeface="Arial" charset="0"/>
              </a:rPr>
              <a:t>Detroit Public Television</a:t>
            </a:r>
            <a:endParaRPr lang="en-US" sz="2000" b="1" i="1" dirty="0">
              <a:solidFill>
                <a:srgbClr val="8E1829"/>
              </a:solidFill>
              <a:latin typeface="Arial Black" panose="020B0A04020102020204" pitchFamily="34" charset="0"/>
              <a:cs typeface="Arial" charset="0"/>
            </a:endParaRPr>
          </a:p>
        </p:txBody>
      </p:sp>
      <p:sp>
        <p:nvSpPr>
          <p:cNvPr id="8" name="TextBox 7"/>
          <p:cNvSpPr txBox="1"/>
          <p:nvPr/>
        </p:nvSpPr>
        <p:spPr>
          <a:xfrm>
            <a:off x="28108" y="4351227"/>
            <a:ext cx="6067892" cy="1138773"/>
          </a:xfrm>
          <a:prstGeom prst="rect">
            <a:avLst/>
          </a:prstGeom>
          <a:noFill/>
        </p:spPr>
        <p:txBody>
          <a:bodyPr wrap="square" rtlCol="0">
            <a:spAutoFit/>
          </a:bodyPr>
          <a:lstStyle/>
          <a:p>
            <a:pPr algn="ctr" fontAlgn="base">
              <a:spcBef>
                <a:spcPct val="0"/>
              </a:spcBef>
              <a:spcAft>
                <a:spcPct val="0"/>
              </a:spcAft>
            </a:pPr>
            <a:r>
              <a:rPr lang="en-US" sz="2800" b="1" dirty="0" smtClean="0">
                <a:solidFill>
                  <a:srgbClr val="262A68"/>
                </a:solidFill>
                <a:latin typeface="Arial Black" panose="020B0A04020102020204" pitchFamily="34" charset="0"/>
                <a:cs typeface="Arial" charset="0"/>
              </a:rPr>
              <a:t>Jerry Franklin</a:t>
            </a:r>
            <a:endParaRPr lang="en-US" sz="2800" b="1" dirty="0">
              <a:solidFill>
                <a:srgbClr val="262A68"/>
              </a:solidFill>
              <a:latin typeface="Arial Black" panose="020B0A04020102020204" pitchFamily="34" charset="0"/>
              <a:cs typeface="Arial" charset="0"/>
            </a:endParaRPr>
          </a:p>
          <a:p>
            <a:pPr algn="ctr" fontAlgn="base">
              <a:spcBef>
                <a:spcPct val="0"/>
              </a:spcBef>
              <a:spcAft>
                <a:spcPct val="0"/>
              </a:spcAft>
            </a:pPr>
            <a:r>
              <a:rPr lang="en-US" sz="2000" b="1" i="1" dirty="0" smtClean="0">
                <a:solidFill>
                  <a:srgbClr val="8E1829"/>
                </a:solidFill>
                <a:latin typeface="Arial Black" panose="020B0A04020102020204" pitchFamily="34" charset="0"/>
                <a:cs typeface="Arial" charset="0"/>
              </a:rPr>
              <a:t>President and CEO</a:t>
            </a:r>
            <a:endParaRPr lang="en-US" sz="2000" b="1" i="1" dirty="0">
              <a:solidFill>
                <a:srgbClr val="8E1829"/>
              </a:solidFill>
              <a:latin typeface="Arial Black" panose="020B0A04020102020204" pitchFamily="34" charset="0"/>
              <a:cs typeface="Arial" charset="0"/>
            </a:endParaRPr>
          </a:p>
          <a:p>
            <a:pPr algn="ctr" fontAlgn="base">
              <a:spcBef>
                <a:spcPct val="0"/>
              </a:spcBef>
              <a:spcAft>
                <a:spcPct val="0"/>
              </a:spcAft>
            </a:pPr>
            <a:r>
              <a:rPr lang="en-US" sz="2000" b="1" i="1" dirty="0" smtClean="0">
                <a:solidFill>
                  <a:srgbClr val="8E1829"/>
                </a:solidFill>
                <a:latin typeface="Arial Black" panose="020B0A04020102020204" pitchFamily="34" charset="0"/>
                <a:cs typeface="Arial" charset="0"/>
              </a:rPr>
              <a:t>Connecticut Public Broadcasting Network</a:t>
            </a:r>
            <a:endParaRPr lang="en-US" sz="2000" b="1" i="1" dirty="0">
              <a:solidFill>
                <a:srgbClr val="8E1829"/>
              </a:solidFill>
              <a:latin typeface="Arial Black" panose="020B0A04020102020204" pitchFamily="34" charset="0"/>
              <a:cs typeface="Arial" charset="0"/>
            </a:endParaRPr>
          </a:p>
        </p:txBody>
      </p:sp>
      <p:sp>
        <p:nvSpPr>
          <p:cNvPr id="7" name="TextBox 6"/>
          <p:cNvSpPr txBox="1"/>
          <p:nvPr/>
        </p:nvSpPr>
        <p:spPr>
          <a:xfrm>
            <a:off x="6096000" y="4351226"/>
            <a:ext cx="6067892" cy="1138773"/>
          </a:xfrm>
          <a:prstGeom prst="rect">
            <a:avLst/>
          </a:prstGeom>
          <a:noFill/>
        </p:spPr>
        <p:txBody>
          <a:bodyPr wrap="square" rtlCol="0">
            <a:spAutoFit/>
          </a:bodyPr>
          <a:lstStyle/>
          <a:p>
            <a:pPr algn="ctr" fontAlgn="base">
              <a:spcBef>
                <a:spcPct val="0"/>
              </a:spcBef>
              <a:spcAft>
                <a:spcPct val="0"/>
              </a:spcAft>
            </a:pPr>
            <a:r>
              <a:rPr lang="en-US" sz="2800" b="1" dirty="0" err="1" smtClean="0">
                <a:solidFill>
                  <a:srgbClr val="262A68"/>
                </a:solidFill>
                <a:latin typeface="Arial Black" panose="020B0A04020102020204" pitchFamily="34" charset="0"/>
                <a:cs typeface="Arial" charset="0"/>
              </a:rPr>
              <a:t>Teya</a:t>
            </a:r>
            <a:r>
              <a:rPr lang="en-US" sz="2800" b="1" dirty="0" smtClean="0">
                <a:solidFill>
                  <a:srgbClr val="262A68"/>
                </a:solidFill>
                <a:latin typeface="Arial Black" panose="020B0A04020102020204" pitchFamily="34" charset="0"/>
                <a:cs typeface="Arial" charset="0"/>
              </a:rPr>
              <a:t> Ryan</a:t>
            </a:r>
            <a:endParaRPr lang="en-US" sz="2800" b="1" dirty="0">
              <a:solidFill>
                <a:srgbClr val="262A68"/>
              </a:solidFill>
              <a:latin typeface="Arial Black" panose="020B0A04020102020204" pitchFamily="34" charset="0"/>
              <a:cs typeface="Arial" charset="0"/>
            </a:endParaRPr>
          </a:p>
          <a:p>
            <a:pPr algn="ctr" fontAlgn="base">
              <a:spcBef>
                <a:spcPct val="0"/>
              </a:spcBef>
              <a:spcAft>
                <a:spcPct val="0"/>
              </a:spcAft>
            </a:pPr>
            <a:r>
              <a:rPr lang="en-US" sz="2000" b="1" i="1" dirty="0" smtClean="0">
                <a:solidFill>
                  <a:srgbClr val="8E1829"/>
                </a:solidFill>
                <a:latin typeface="Arial Black" panose="020B0A04020102020204" pitchFamily="34" charset="0"/>
                <a:cs typeface="Arial" charset="0"/>
              </a:rPr>
              <a:t>CEO and President</a:t>
            </a:r>
            <a:endParaRPr lang="en-US" sz="2000" b="1" i="1" dirty="0">
              <a:solidFill>
                <a:srgbClr val="8E1829"/>
              </a:solidFill>
              <a:latin typeface="Arial Black" panose="020B0A04020102020204" pitchFamily="34" charset="0"/>
              <a:cs typeface="Arial" charset="0"/>
            </a:endParaRPr>
          </a:p>
          <a:p>
            <a:pPr algn="ctr" fontAlgn="base">
              <a:spcBef>
                <a:spcPct val="0"/>
              </a:spcBef>
              <a:spcAft>
                <a:spcPct val="0"/>
              </a:spcAft>
            </a:pPr>
            <a:r>
              <a:rPr lang="en-US" sz="2000" b="1" i="1" dirty="0" smtClean="0">
                <a:solidFill>
                  <a:srgbClr val="8E1829"/>
                </a:solidFill>
                <a:latin typeface="Arial Black" panose="020B0A04020102020204" pitchFamily="34" charset="0"/>
                <a:cs typeface="Arial" charset="0"/>
              </a:rPr>
              <a:t>Georgia Public Broadcasting</a:t>
            </a:r>
            <a:endParaRPr lang="en-US" sz="2000" b="1" i="1" dirty="0">
              <a:solidFill>
                <a:srgbClr val="8E1829"/>
              </a:solidFill>
              <a:latin typeface="Arial Black" panose="020B0A04020102020204" pitchFamily="34" charset="0"/>
              <a:cs typeface="Arial" charset="0"/>
            </a:endParaRPr>
          </a:p>
        </p:txBody>
      </p:sp>
    </p:spTree>
    <p:extLst>
      <p:ext uri="{BB962C8B-B14F-4D97-AF65-F5344CB8AC3E}">
        <p14:creationId xmlns:p14="http://schemas.microsoft.com/office/powerpoint/2010/main" val="5900820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solidFill>
                  <a:schemeClr val="tx1"/>
                </a:solidFill>
                <a:latin typeface="Arial" panose="020B0604020202020204" pitchFamily="34" charset="0"/>
                <a:cs typeface="Arial" panose="020B0604020202020204" pitchFamily="34" charset="0"/>
              </a:rPr>
              <a:t>Evacuation Maps</a:t>
            </a:r>
          </a:p>
        </p:txBody>
      </p:sp>
      <p:pic>
        <p:nvPicPr>
          <p:cNvPr id="4" name="Picture 4" descr="Bunker ES Fire Evacuation Plan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726020" y="2336800"/>
            <a:ext cx="7885417" cy="4596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8202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1" y="1199055"/>
            <a:ext cx="7368363" cy="1143000"/>
          </a:xfrm>
        </p:spPr>
        <p:txBody>
          <a:bodyPr>
            <a:normAutofit/>
          </a:bodyPr>
          <a:lstStyle/>
          <a:p>
            <a:r>
              <a:rPr lang="en-US" sz="4000" dirty="0">
                <a:solidFill>
                  <a:schemeClr val="tx1"/>
                </a:solidFill>
                <a:latin typeface="Arial" panose="020B0604020202020204" pitchFamily="34" charset="0"/>
                <a:cs typeface="Arial" panose="020B0604020202020204" pitchFamily="34" charset="0"/>
              </a:rPr>
              <a:t>Google Earth Site Images</a:t>
            </a:r>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981201" y="2342056"/>
            <a:ext cx="7610077" cy="4317255"/>
          </a:xfrm>
          <a:noFill/>
        </p:spPr>
      </p:pic>
    </p:spTree>
    <p:extLst>
      <p:ext uri="{BB962C8B-B14F-4D97-AF65-F5344CB8AC3E}">
        <p14:creationId xmlns:p14="http://schemas.microsoft.com/office/powerpoint/2010/main" val="2210961730"/>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2012 Public Media">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 APTS PMS Template [Read-Only]" id="{4CC52B55-872D-4F61-B5FC-7E25ECFF07FF}" vid="{44191E60-3466-43BA-984F-424432D44C6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2959</TotalTime>
  <Words>1819</Words>
  <Application>Microsoft Office PowerPoint</Application>
  <PresentationFormat>Widescreen</PresentationFormat>
  <Paragraphs>698</Paragraphs>
  <Slides>74</Slides>
  <Notes>26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74</vt:i4>
      </vt:variant>
    </vt:vector>
  </HeadingPairs>
  <TitlesOfParts>
    <vt:vector size="86" baseType="lpstr">
      <vt:lpstr>Arial</vt:lpstr>
      <vt:lpstr>Arial Black</vt:lpstr>
      <vt:lpstr>Calibri</vt:lpstr>
      <vt:lpstr>Helvetica</vt:lpstr>
      <vt:lpstr>Helvetica Light</vt:lpstr>
      <vt:lpstr>Helvetica Neue</vt:lpstr>
      <vt:lpstr>2012 Public Media</vt:lpstr>
      <vt:lpstr>1_Office Theme</vt:lpstr>
      <vt:lpstr>Clarity</vt:lpstr>
      <vt:lpstr>3_Office Theme</vt:lpstr>
      <vt:lpstr>Office Theme</vt:lpstr>
      <vt:lpstr>2_Office Theme</vt:lpstr>
      <vt:lpstr>PowerPoint Presentation</vt:lpstr>
      <vt:lpstr>Eric Hyyppa Board Chair, APTS and APTS Action, Inc. Director and General Manager, MontanaPBS</vt:lpstr>
      <vt:lpstr>Tom Axtell General Manager  Las Vegas PBS</vt:lpstr>
      <vt:lpstr>PowerPoint Presentation</vt:lpstr>
      <vt:lpstr>Response to Crisis</vt:lpstr>
      <vt:lpstr>Digitized School Data for First Responders</vt:lpstr>
      <vt:lpstr>SEARS = School Emergency, Alerting &amp; Response System</vt:lpstr>
      <vt:lpstr>Evacuation Maps</vt:lpstr>
      <vt:lpstr>Google Earth Site Images</vt:lpstr>
      <vt:lpstr>Utility Location &amp; Control</vt:lpstr>
      <vt:lpstr>Special Student Needs</vt:lpstr>
      <vt:lpstr>Datacast to Police Car</vt:lpstr>
      <vt:lpstr>Doing Well by Doing Good Datacasting</vt:lpstr>
      <vt:lpstr>Great Recession  </vt:lpstr>
      <vt:lpstr>Station Capacity </vt:lpstr>
      <vt:lpstr>  Certificate Program  Examples </vt:lpstr>
      <vt:lpstr>Partners Enlisted</vt:lpstr>
      <vt:lpstr>PowerPoint Presentation</vt:lpstr>
      <vt:lpstr>LouAnn &amp; Tim Church   (Yucca Mountain)</vt:lpstr>
      <vt:lpstr>Veterans  Hiring Events (3 per year) </vt:lpstr>
      <vt:lpstr>Meet Marty (Caesars)</vt:lpstr>
      <vt:lpstr>PowerPoint Presentation</vt:lpstr>
      <vt:lpstr>Clark County  School District (Job Fairs) </vt:lpstr>
      <vt:lpstr>Reducing Recidivism Prisons, Hotels, &amp; Non-Profits Work Together</vt:lpstr>
      <vt:lpstr>PowerPoint Presentation</vt:lpstr>
      <vt:lpstr>PowerPoint Presentation</vt:lpstr>
      <vt:lpstr>Desert  Meadows  AHEC Events</vt:lpstr>
      <vt:lpstr>Doing Well by Doing Good Workforce</vt:lpstr>
      <vt:lpstr>PowerPoint Presentation</vt:lpstr>
      <vt:lpstr>Jerry Franklin President and CEO Connecticut Public Broadcasting Network</vt:lpstr>
      <vt:lpstr>The Human-Centered Design Approach</vt:lpstr>
      <vt:lpstr>The Norwalk Innovation Center (Expanding Geographical Reach) </vt:lpstr>
      <vt:lpstr>Rich Homberg President and CEO Detroit Public Television</vt:lpstr>
      <vt:lpstr>The DPTV Engagement Grid</vt:lpstr>
      <vt:lpstr>The DPTV Engagement Grid</vt:lpstr>
      <vt:lpstr>The DPTV Engagement Grid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Partnering with Michigan State University</vt:lpstr>
      <vt:lpstr>Partnering with Michigan State University</vt:lpstr>
      <vt:lpstr>Partnering with Michigan State University</vt:lpstr>
      <vt:lpstr>Partnering with Michigan State University</vt:lpstr>
      <vt:lpstr>Partnering with Michigan State University</vt:lpstr>
      <vt:lpstr>Partnering with Michigan State University</vt:lpstr>
      <vt:lpstr>Partnering with Michigan State University</vt:lpstr>
      <vt:lpstr>What’s next with Michigan State University</vt:lpstr>
      <vt:lpstr>Teya Ryan CEO and President Georgia Public Broadcasting</vt:lpstr>
      <vt:lpstr>Georgia Public Broadcasting</vt:lpstr>
      <vt:lpstr>Georgia Studies Digital Textbook</vt:lpstr>
      <vt:lpstr>Georgia Studies Digital Textbook</vt:lpstr>
      <vt:lpstr>Georgia Studies Digital Textbook</vt:lpstr>
      <vt:lpstr>Georgia Studies Digital Textbook</vt:lpstr>
      <vt:lpstr>PowerPoint Presentation</vt:lpstr>
      <vt:lpstr>Cherokee Nation Virtual Field Trip</vt:lpstr>
      <vt:lpstr>Georgia Race Through Time</vt:lpstr>
      <vt:lpstr>Georgia Race Through Time</vt:lpstr>
      <vt:lpstr>Regents of Georgia -Textbook Project</vt:lpstr>
      <vt:lpstr>GPB Live Explorations: Gray’s Reef National Marine Sanctuary</vt:lpstr>
      <vt:lpstr>PowerPoint Presentation</vt:lpstr>
      <vt:lpstr>Chemistry Matters </vt:lpstr>
      <vt:lpstr>Dinoventures</vt:lpstr>
      <vt:lpstr>Station Entrepreneurship: Models of  Non-Broadcast Business Development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Luckett</dc:creator>
  <cp:lastModifiedBy>Stacey Karp</cp:lastModifiedBy>
  <cp:revision>52</cp:revision>
  <cp:lastPrinted>2017-02-08T20:00:02Z</cp:lastPrinted>
  <dcterms:created xsi:type="dcterms:W3CDTF">2017-01-27T15:47:54Z</dcterms:created>
  <dcterms:modified xsi:type="dcterms:W3CDTF">2017-03-10T18:43:47Z</dcterms:modified>
</cp:coreProperties>
</file>