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39" r:id="rId2"/>
  </p:sldMasterIdLst>
  <p:notesMasterIdLst>
    <p:notesMasterId r:id="rId19"/>
  </p:notesMasterIdLst>
  <p:sldIdLst>
    <p:sldId id="356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9" r:id="rId12"/>
    <p:sldId id="350" r:id="rId13"/>
    <p:sldId id="351" r:id="rId14"/>
    <p:sldId id="352" r:id="rId15"/>
    <p:sldId id="353" r:id="rId16"/>
    <p:sldId id="354" r:id="rId17"/>
    <p:sldId id="35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829"/>
    <a:srgbClr val="262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31B896-93EC-41C3-AEA5-A3DC54C0C645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9014C1-A88A-48EC-BC4A-0DFE15929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8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95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56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6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11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BA876-BFE4-4D8E-994E-44CBE2023F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34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25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90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0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6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7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3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BA876-BFE4-4D8E-994E-44CBE2023F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5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0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3863" y="708025"/>
            <a:ext cx="6291262" cy="3540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6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0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1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130429"/>
            <a:ext cx="12302647" cy="1470025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b="0" cap="none" spc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  <a:cs typeface="Helvetica Neue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9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E945-6AE5-40B2-8188-092267C3B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1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D185-06CC-4960-A57F-E0F17110E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2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39C83-D2D8-4FEF-A714-DD16E43EC7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6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F816-0CCB-4CDA-B64A-856F9E7D1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63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F009-FFC6-431C-8455-493D2AADF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5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C883-1317-4718-AA0F-F059978BCC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0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D 2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11988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7600" y="0"/>
            <a:ext cx="48768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719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86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12FD-1FBF-482F-B57A-8D231855D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0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Clr>
                <a:srgbClr val="FF6600"/>
              </a:buClr>
              <a:defRPr b="0" cap="none" spc="0">
                <a:ln>
                  <a:noFill/>
                </a:ln>
                <a:solidFill>
                  <a:srgbClr val="FFFFFF"/>
                </a:solidFill>
                <a:effectLst/>
                <a:latin typeface="Helvetica"/>
                <a:cs typeface="Helvetica"/>
              </a:defRPr>
            </a:lvl1pPr>
            <a:lvl2pPr>
              <a:buClr>
                <a:srgbClr val="FF6600"/>
              </a:buClr>
              <a:defRPr b="0" cap="none" spc="0">
                <a:ln>
                  <a:noFill/>
                </a:ln>
                <a:solidFill>
                  <a:srgbClr val="FFFFFF"/>
                </a:solidFill>
                <a:effectLst/>
                <a:latin typeface="Helvetica"/>
                <a:cs typeface="Helvetica"/>
              </a:defRPr>
            </a:lvl2pPr>
            <a:lvl3pPr>
              <a:buClr>
                <a:srgbClr val="FF6600"/>
              </a:buClr>
              <a:defRPr b="0" cap="none" spc="0">
                <a:ln>
                  <a:noFill/>
                </a:ln>
                <a:solidFill>
                  <a:srgbClr val="FFFFFF"/>
                </a:solidFill>
                <a:effectLst/>
                <a:latin typeface="Helvetica"/>
                <a:cs typeface="Helvetica"/>
              </a:defRPr>
            </a:lvl3pPr>
            <a:lvl4pPr>
              <a:buClr>
                <a:srgbClr val="FF6600"/>
              </a:buClr>
              <a:defRPr b="0" cap="none" spc="0">
                <a:ln>
                  <a:noFill/>
                </a:ln>
                <a:solidFill>
                  <a:srgbClr val="FFFFFF"/>
                </a:solidFill>
                <a:effectLst/>
                <a:latin typeface="Helvetica"/>
                <a:cs typeface="Helvetica"/>
              </a:defRPr>
            </a:lvl4pPr>
            <a:lvl5pPr>
              <a:buClr>
                <a:srgbClr val="FF6600"/>
              </a:buClr>
              <a:defRPr b="0" cap="none" spc="0">
                <a:ln>
                  <a:noFill/>
                </a:ln>
                <a:solidFill>
                  <a:srgbClr val="FFFFFF"/>
                </a:solidFill>
                <a:effectLst/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5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0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52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514600"/>
            <a:ext cx="9855200" cy="1371600"/>
          </a:xfrm>
        </p:spPr>
        <p:txBody>
          <a:bodyPr/>
          <a:lstStyle>
            <a:lvl1pPr>
              <a:defRPr>
                <a:solidFill>
                  <a:srgbClr val="8E1829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964B-7F83-4BFC-BEC6-B0F3B363C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2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0F72-B2A4-465F-972D-4A888F69AB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1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E182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9F64-127A-40F2-A84B-7AFA4198EA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4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3C7A-24E7-4CB6-A58F-97EA0F8366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5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CC54-FCB8-41FB-A3DE-0998425B42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FD5F52AC-A698-D244-BF87-5534A6DB58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2E0ED0A-1FC6-8D4E-8CFC-817EC9DAC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GPBEducation_PPT BKG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51"/>
            <a:ext cx="12266341" cy="68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ite-bk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suppage-header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"/>
            <a:ext cx="12192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CE1E8-3969-4ED8-8DCA-72ECF13F75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57695"/>
          </a:xfrm>
          <a:prstGeom prst="rect">
            <a:avLst/>
          </a:prstGeom>
          <a:solidFill>
            <a:srgbClr val="8E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40587" y="6410736"/>
            <a:ext cx="216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83F88"/>
                </a:solidFill>
                <a:cs typeface="Arial" charset="0"/>
              </a:rPr>
              <a:t>www.apts.org/grantcenter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83F88"/>
                </a:solidFill>
                <a:cs typeface="Arial" charset="0"/>
              </a:rPr>
              <a:t>@</a:t>
            </a:r>
            <a:r>
              <a:rPr lang="en-US" sz="1200" b="1" i="1" dirty="0" err="1">
                <a:solidFill>
                  <a:srgbClr val="083F88"/>
                </a:solidFill>
                <a:cs typeface="Arial" charset="0"/>
              </a:rPr>
              <a:t>aptsgrantcenter</a:t>
            </a:r>
            <a:endParaRPr lang="en-US" sz="1200" b="1" i="1" dirty="0">
              <a:solidFill>
                <a:srgbClr val="083F88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8" y="6464618"/>
            <a:ext cx="2100609" cy="3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E1829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206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06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8183" y="2514600"/>
            <a:ext cx="8163697" cy="1828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262A68"/>
                </a:solidFill>
              </a:rPr>
              <a:t>Emil Mara</a:t>
            </a:r>
            <a:br>
              <a:rPr lang="en-US" dirty="0">
                <a:solidFill>
                  <a:srgbClr val="262A68"/>
                </a:solidFill>
              </a:rPr>
            </a:br>
            <a:r>
              <a:rPr lang="en-US" sz="2000" i="1" dirty="0" smtClean="0"/>
              <a:t>Vice </a:t>
            </a:r>
            <a:r>
              <a:rPr lang="en-US" sz="2000" i="1" dirty="0"/>
              <a:t>President, </a:t>
            </a:r>
            <a:r>
              <a:rPr lang="en-US" sz="2000" i="1" dirty="0" smtClean="0"/>
              <a:t>Finance</a:t>
            </a:r>
            <a:r>
              <a:rPr lang="en-US" sz="2000" i="1" dirty="0"/>
              <a:t>, Administration and </a:t>
            </a:r>
            <a:r>
              <a:rPr lang="en-US" sz="2000" i="1" dirty="0" smtClean="0"/>
              <a:t>Membership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/>
              <a:t>America’s Public Television Stations</a:t>
            </a:r>
          </a:p>
        </p:txBody>
      </p:sp>
    </p:spTree>
    <p:extLst>
      <p:ext uri="{BB962C8B-B14F-4D97-AF65-F5344CB8AC3E}">
        <p14:creationId xmlns:p14="http://schemas.microsoft.com/office/powerpoint/2010/main" val="29651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55446" y="1617337"/>
          <a:ext cx="6681107" cy="5131372"/>
        </p:xfrm>
        <a:graphic>
          <a:graphicData uri="http://schemas.openxmlformats.org/drawingml/2006/table">
            <a:tbl>
              <a:tblPr firstRow="1" firstCol="1" bandRow="1"/>
              <a:tblGrid>
                <a:gridCol w="3335250">
                  <a:extLst>
                    <a:ext uri="{9D8B030D-6E8A-4147-A177-3AD203B41FA5}">
                      <a16:colId xmlns:a16="http://schemas.microsoft.com/office/drawing/2014/main" xmlns="" val="2414227263"/>
                    </a:ext>
                  </a:extLst>
                </a:gridCol>
                <a:gridCol w="3345857">
                  <a:extLst>
                    <a:ext uri="{9D8B030D-6E8A-4147-A177-3AD203B41FA5}">
                      <a16:colId xmlns:a16="http://schemas.microsoft.com/office/drawing/2014/main" xmlns="" val="2141306008"/>
                    </a:ext>
                  </a:extLst>
                </a:gridCol>
              </a:tblGrid>
              <a:tr h="47235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Grants to Public Media, 2016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272190"/>
                  </a:ext>
                </a:extLst>
              </a:tr>
              <a:tr h="762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Agency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Dollars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(# of grants)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7726823"/>
                  </a:ext>
                </a:extLst>
              </a:tr>
              <a:tr h="456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Department of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$25,700,000 (2)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26201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Science Foundation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$12,528,046 (24)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2884186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Endowment for the Humanities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$5,849,193 (19)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566326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Endowment for the Arts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$2,837,500 (62)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5194282"/>
                  </a:ext>
                </a:extLst>
              </a:tr>
              <a:tr h="472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$2,000,000 (1)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2429219"/>
                  </a:ext>
                </a:extLst>
              </a:tr>
              <a:tr h="593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Institute for Museum and Library Services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$314,601 (2)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633067"/>
                  </a:ext>
                </a:extLst>
              </a:tr>
              <a:tr h="472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$49,229,340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188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Giving to Public Media, 2016</a:t>
            </a:r>
          </a:p>
        </p:txBody>
      </p:sp>
    </p:spTree>
    <p:extLst>
      <p:ext uri="{BB962C8B-B14F-4D97-AF65-F5344CB8AC3E}">
        <p14:creationId xmlns:p14="http://schemas.microsoft.com/office/powerpoint/2010/main" val="615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We Offer: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Searchable database including hundreds of grant opportunities relevant to public media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Timely alerts about new and upcoming grants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Webinars that connect you with funders and funding trends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Private consultations and expert advice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Grant writing service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. . and more!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download our guides to find grants for:</a:t>
            </a:r>
          </a:p>
          <a:p>
            <a:pPr lvl="1"/>
            <a:r>
              <a:rPr lang="en-US" dirty="0"/>
              <a:t>American Graduate projects</a:t>
            </a:r>
          </a:p>
          <a:p>
            <a:pPr lvl="1"/>
            <a:r>
              <a:rPr lang="en-US" dirty="0"/>
              <a:t>Corporate Foundations</a:t>
            </a:r>
          </a:p>
          <a:p>
            <a:pPr lvl="1"/>
            <a:r>
              <a:rPr lang="en-US" dirty="0"/>
              <a:t>National Science Foundation</a:t>
            </a:r>
          </a:p>
          <a:p>
            <a:endParaRPr lang="en-US" dirty="0"/>
          </a:p>
          <a:p>
            <a:r>
              <a:rPr lang="en-US" dirty="0"/>
              <a:t>Custom Prospect Research</a:t>
            </a:r>
          </a:p>
          <a:p>
            <a:pPr lvl="1"/>
            <a:r>
              <a:rPr lang="en-US" dirty="0"/>
              <a:t>Tailored to your station’s needs</a:t>
            </a:r>
          </a:p>
          <a:p>
            <a:endParaRPr lang="en-US" dirty="0"/>
          </a:p>
          <a:p>
            <a:pPr marL="34289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Help You Find the Grants</a:t>
            </a:r>
          </a:p>
        </p:txBody>
      </p:sp>
    </p:spTree>
    <p:extLst>
      <p:ext uri="{BB962C8B-B14F-4D97-AF65-F5344CB8AC3E}">
        <p14:creationId xmlns:p14="http://schemas.microsoft.com/office/powerpoint/2010/main" val="34515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Trends to 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will the foundation world respond to threats to federal funding?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are creating resources for you:</a:t>
            </a:r>
            <a:endParaRPr lang="en-US" dirty="0"/>
          </a:p>
          <a:p>
            <a:r>
              <a:rPr lang="en-US" dirty="0" smtClean="0"/>
              <a:t>Production funding</a:t>
            </a:r>
          </a:p>
          <a:p>
            <a:r>
              <a:rPr lang="en-US" dirty="0" smtClean="0"/>
              <a:t>Environmental education</a:t>
            </a:r>
          </a:p>
          <a:p>
            <a:r>
              <a:rPr lang="en-US" dirty="0" smtClean="0"/>
              <a:t>Emergency preparedness</a:t>
            </a:r>
          </a:p>
          <a:p>
            <a:r>
              <a:rPr lang="en-US" dirty="0" smtClean="0"/>
              <a:t>Journalism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31" y="1596325"/>
            <a:ext cx="3713187" cy="4791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186" y="1596325"/>
            <a:ext cx="3821864" cy="47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 funding for media projects is on the rise.</a:t>
            </a:r>
          </a:p>
          <a:p>
            <a:r>
              <a:rPr lang="en-US" dirty="0"/>
              <a:t>Federal grants to stations represent a 13% increase in funding since last year.</a:t>
            </a:r>
          </a:p>
          <a:p>
            <a:r>
              <a:rPr lang="en-US" dirty="0"/>
              <a:t>NSF, NEH, NEA remain top funders to public media (not counting Ready To Learn).</a:t>
            </a:r>
          </a:p>
          <a:p>
            <a:pPr lvl="1"/>
            <a:r>
              <a:rPr lang="en-US" dirty="0"/>
              <a:t>Grant Center webinars give members opportunity to connect with Program Officers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New foundation funding opportunities on the horizon</a:t>
            </a:r>
          </a:p>
          <a:p>
            <a:r>
              <a:rPr lang="en-US" dirty="0" smtClean="0"/>
              <a:t>Grant </a:t>
            </a:r>
            <a:r>
              <a:rPr lang="en-US" dirty="0"/>
              <a:t>Center provides the resources to help our members take advantage of these funding opportunities.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18259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69944"/>
            <a:ext cx="10483660" cy="1597457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$2,900 per year</a:t>
            </a:r>
          </a:p>
          <a:p>
            <a:pPr marL="0" indent="0" algn="ctr">
              <a:buNone/>
            </a:pPr>
            <a:r>
              <a:rPr lang="en-US" b="1" dirty="0"/>
              <a:t>www.apts.org/grantcenter/signup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Up Today!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0073" y="4072821"/>
            <a:ext cx="24403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262A68"/>
                </a:solidFill>
                <a:latin typeface="Arial Black" panose="020B0A04020102020204" pitchFamily="34" charset="0"/>
                <a:cs typeface="Arial" charset="0"/>
              </a:rPr>
              <a:t>Meegan White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8E1829"/>
                </a:solidFill>
                <a:cs typeface="Arial" charset="0"/>
              </a:rPr>
              <a:t>mwhite@apts.org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262A68"/>
                </a:solidFill>
                <a:cs typeface="Arial" charset="0"/>
              </a:rPr>
              <a:t>202-654-4214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8914" y="4072821"/>
            <a:ext cx="339040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262A68"/>
                </a:solidFill>
                <a:latin typeface="Arial Black" panose="020B0A04020102020204" pitchFamily="34" charset="0"/>
                <a:cs typeface="Arial" charset="0"/>
              </a:rPr>
              <a:t>Anthony Collebrusco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8E1829"/>
                </a:solidFill>
                <a:cs typeface="Arial" charset="0"/>
              </a:rPr>
              <a:t>acollebrusco@apts.org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262A68"/>
                </a:solidFill>
                <a:cs typeface="Arial" charset="0"/>
              </a:rPr>
              <a:t>202-654-4207</a:t>
            </a:r>
          </a:p>
        </p:txBody>
      </p:sp>
    </p:spTree>
    <p:extLst>
      <p:ext uri="{BB962C8B-B14F-4D97-AF65-F5344CB8AC3E}">
        <p14:creationId xmlns:p14="http://schemas.microsoft.com/office/powerpoint/2010/main" val="24996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Works case studies</a:t>
            </a:r>
          </a:p>
          <a:p>
            <a:endParaRPr lang="en-US" dirty="0"/>
          </a:p>
          <a:p>
            <a:r>
              <a:rPr lang="en-US" dirty="0"/>
              <a:t>Public safety initiatives</a:t>
            </a:r>
          </a:p>
          <a:p>
            <a:endParaRPr lang="en-US" dirty="0"/>
          </a:p>
          <a:p>
            <a:r>
              <a:rPr lang="en-US" dirty="0"/>
              <a:t>State funding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APTS Resources and Efforts</a:t>
            </a:r>
          </a:p>
        </p:txBody>
      </p:sp>
    </p:spTree>
    <p:extLst>
      <p:ext uri="{BB962C8B-B14F-4D97-AF65-F5344CB8AC3E}">
        <p14:creationId xmlns:p14="http://schemas.microsoft.com/office/powerpoint/2010/main" val="20822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$1 billion in </a:t>
            </a:r>
            <a:r>
              <a:rPr lang="en-US" dirty="0" smtClean="0"/>
              <a:t>foundation grants </a:t>
            </a:r>
            <a:r>
              <a:rPr lang="en-US" dirty="0"/>
              <a:t>to media</a:t>
            </a:r>
          </a:p>
          <a:p>
            <a:endParaRPr lang="en-US" dirty="0"/>
          </a:p>
          <a:p>
            <a:r>
              <a:rPr lang="en-US" dirty="0"/>
              <a:t>Nearly $50 million in federal grants to public media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Numbers</a:t>
            </a:r>
          </a:p>
        </p:txBody>
      </p:sp>
    </p:spTree>
    <p:extLst>
      <p:ext uri="{BB962C8B-B14F-4D97-AF65-F5344CB8AC3E}">
        <p14:creationId xmlns:p14="http://schemas.microsoft.com/office/powerpoint/2010/main" val="32456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b="1" dirty="0"/>
              <a:t>$1</a:t>
            </a:r>
            <a:r>
              <a:rPr lang="en-US" dirty="0"/>
              <a:t> </a:t>
            </a:r>
            <a:r>
              <a:rPr lang="en-US" sz="4000" b="1" dirty="0"/>
              <a:t>B</a:t>
            </a:r>
            <a:r>
              <a:rPr lang="en-US" dirty="0"/>
              <a:t>illion in </a:t>
            </a:r>
            <a:r>
              <a:rPr lang="en-US" dirty="0" smtClean="0"/>
              <a:t>foundation grants </a:t>
            </a:r>
            <a:r>
              <a:rPr lang="en-US" dirty="0"/>
              <a:t>to media</a:t>
            </a:r>
          </a:p>
          <a:p>
            <a:endParaRPr lang="en-US" dirty="0"/>
          </a:p>
          <a:p>
            <a:r>
              <a:rPr lang="en-US" dirty="0"/>
              <a:t>Nearly </a:t>
            </a:r>
            <a:r>
              <a:rPr lang="en-US" sz="4000" b="1" dirty="0"/>
              <a:t>$50 M</a:t>
            </a:r>
            <a:r>
              <a:rPr lang="en-US" dirty="0"/>
              <a:t>illion in federal grants to public media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Numbers</a:t>
            </a:r>
          </a:p>
        </p:txBody>
      </p:sp>
    </p:spTree>
    <p:extLst>
      <p:ext uri="{BB962C8B-B14F-4D97-AF65-F5344CB8AC3E}">
        <p14:creationId xmlns:p14="http://schemas.microsoft.com/office/powerpoint/2010/main" val="2241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57569"/>
            <a:ext cx="7620000" cy="3257550"/>
          </a:xfrm>
        </p:spPr>
      </p:pic>
    </p:spTree>
    <p:extLst>
      <p:ext uri="{BB962C8B-B14F-4D97-AF65-F5344CB8AC3E}">
        <p14:creationId xmlns:p14="http://schemas.microsoft.com/office/powerpoint/2010/main" val="20955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2514600"/>
            <a:ext cx="7315200" cy="1828800"/>
          </a:xfrm>
        </p:spPr>
        <p:txBody>
          <a:bodyPr/>
          <a:lstStyle/>
          <a:p>
            <a:r>
              <a:rPr lang="en-US" dirty="0">
                <a:solidFill>
                  <a:srgbClr val="262A68"/>
                </a:solidFill>
              </a:rPr>
              <a:t>Meegan White</a:t>
            </a:r>
            <a:br>
              <a:rPr lang="en-US" dirty="0">
                <a:solidFill>
                  <a:srgbClr val="262A68"/>
                </a:solidFill>
              </a:rPr>
            </a:br>
            <a:r>
              <a:rPr lang="en-US" sz="2000" i="1" dirty="0"/>
              <a:t>Project Director</a:t>
            </a:r>
            <a:br>
              <a:rPr lang="en-US" sz="2000" i="1" dirty="0"/>
            </a:br>
            <a:r>
              <a:rPr lang="en-US" sz="2000" i="1" dirty="0"/>
              <a:t>Grant Center for Public Media</a:t>
            </a:r>
            <a:br>
              <a:rPr lang="en-US" sz="2000" i="1" dirty="0"/>
            </a:br>
            <a:r>
              <a:rPr lang="en-US" sz="2000" i="1" dirty="0"/>
              <a:t>mwhite@apts.org / 202-654-4214</a:t>
            </a:r>
          </a:p>
        </p:txBody>
      </p:sp>
    </p:spTree>
    <p:extLst>
      <p:ext uri="{BB962C8B-B14F-4D97-AF65-F5344CB8AC3E}">
        <p14:creationId xmlns:p14="http://schemas.microsoft.com/office/powerpoint/2010/main" val="8302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Grant Center for Public Media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Partnership of: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109" y="3607407"/>
            <a:ext cx="3480383" cy="9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3405388"/>
            <a:ext cx="1888184" cy="13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600201"/>
            <a:ext cx="11402291" cy="4525963"/>
          </a:xfrm>
        </p:spPr>
        <p:txBody>
          <a:bodyPr/>
          <a:lstStyle/>
          <a:p>
            <a:r>
              <a:rPr lang="en-US" dirty="0"/>
              <a:t>$5.5 billion to media projects from 2009 to 2013.</a:t>
            </a:r>
          </a:p>
          <a:p>
            <a:r>
              <a:rPr lang="en-US" dirty="0"/>
              <a:t>Annual funding has increased from $921 million in 2009 to $1.2 billion in 2013.</a:t>
            </a:r>
          </a:p>
          <a:p>
            <a:r>
              <a:rPr lang="en-US" dirty="0"/>
              <a:t>Five categories of projects:</a:t>
            </a:r>
          </a:p>
          <a:p>
            <a:pPr lvl="1"/>
            <a:r>
              <a:rPr lang="en-US" dirty="0"/>
              <a:t>Journalism, News and Information</a:t>
            </a:r>
          </a:p>
          <a:p>
            <a:pPr lvl="1"/>
            <a:r>
              <a:rPr lang="en-US" dirty="0"/>
              <a:t>Media Access and Policy</a:t>
            </a:r>
          </a:p>
          <a:p>
            <a:pPr lvl="1"/>
            <a:r>
              <a:rPr lang="en-US" dirty="0"/>
              <a:t>Media Applications and Tools</a:t>
            </a:r>
          </a:p>
          <a:p>
            <a:pPr lvl="1"/>
            <a:r>
              <a:rPr lang="en-US" dirty="0"/>
              <a:t>Media Content and Platforms</a:t>
            </a:r>
          </a:p>
          <a:p>
            <a:pPr lvl="1"/>
            <a:r>
              <a:rPr lang="en-US" dirty="0"/>
              <a:t>Telecommunications and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Impact Funders</a:t>
            </a:r>
            <a:br>
              <a:rPr lang="en-US" dirty="0"/>
            </a:br>
            <a:r>
              <a:rPr lang="en-US" dirty="0"/>
              <a:t>and Foundation Center Study</a:t>
            </a:r>
          </a:p>
        </p:txBody>
      </p:sp>
    </p:spTree>
    <p:extLst>
      <p:ext uri="{BB962C8B-B14F-4D97-AF65-F5344CB8AC3E}">
        <p14:creationId xmlns:p14="http://schemas.microsoft.com/office/powerpoint/2010/main" val="41588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600201"/>
            <a:ext cx="11402291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$697 million to public media projects from 2009 to 2013.</a:t>
            </a:r>
          </a:p>
          <a:p>
            <a:endParaRPr lang="en-US" dirty="0" smtClean="0"/>
          </a:p>
          <a:p>
            <a:r>
              <a:rPr lang="en-US" dirty="0" smtClean="0"/>
              <a:t>Study contains a wealth of very detailed information.</a:t>
            </a:r>
          </a:p>
          <a:p>
            <a:endParaRPr lang="en-US" dirty="0" smtClean="0"/>
          </a:p>
          <a:p>
            <a:r>
              <a:rPr lang="en-US" dirty="0" smtClean="0"/>
              <a:t>Breakdown </a:t>
            </a:r>
            <a:r>
              <a:rPr lang="en-US" dirty="0"/>
              <a:t>of funding to public media on the Grant Center’s website.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Impact Funders</a:t>
            </a:r>
            <a:br>
              <a:rPr lang="en-US" dirty="0"/>
            </a:br>
            <a:r>
              <a:rPr lang="en-US" dirty="0"/>
              <a:t>and Foundation Center Study</a:t>
            </a:r>
          </a:p>
        </p:txBody>
      </p:sp>
    </p:spTree>
    <p:extLst>
      <p:ext uri="{BB962C8B-B14F-4D97-AF65-F5344CB8AC3E}">
        <p14:creationId xmlns:p14="http://schemas.microsoft.com/office/powerpoint/2010/main" val="26966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2012 Public Medi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EBEAD38-E8FC-4E5B-811A-D36DCA028CB0}" vid="{50FAC541-FC17-41C0-9962-1B271B0829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454</Words>
  <Application>Microsoft Office PowerPoint</Application>
  <PresentationFormat>Widescreen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Arial Black</vt:lpstr>
      <vt:lpstr>Calibri</vt:lpstr>
      <vt:lpstr>Helvetica</vt:lpstr>
      <vt:lpstr>Helvetica Neue</vt:lpstr>
      <vt:lpstr>Times New Roman</vt:lpstr>
      <vt:lpstr>Wingdings</vt:lpstr>
      <vt:lpstr>1_Office Theme</vt:lpstr>
      <vt:lpstr>1_2012 Public Media</vt:lpstr>
      <vt:lpstr>Emil Mara Vice President, Finance, Administration and Membership America’s Public Television Stations</vt:lpstr>
      <vt:lpstr>APTS Resources and Efforts</vt:lpstr>
      <vt:lpstr>The Numbers</vt:lpstr>
      <vt:lpstr>The Numbers</vt:lpstr>
      <vt:lpstr>PowerPoint Presentation</vt:lpstr>
      <vt:lpstr>Meegan White Project Director Grant Center for Public Media mwhite@apts.org / 202-654-4214</vt:lpstr>
      <vt:lpstr>The Grant Center for Public Media </vt:lpstr>
      <vt:lpstr>Media Impact Funders and Foundation Center Study</vt:lpstr>
      <vt:lpstr>Media Impact Funders and Foundation Center Study</vt:lpstr>
      <vt:lpstr>Federal Giving to Public Media, 2016</vt:lpstr>
      <vt:lpstr>We Offer:</vt:lpstr>
      <vt:lpstr>Let Us Help You Find the Grants</vt:lpstr>
      <vt:lpstr>Funding Trends to Watch</vt:lpstr>
      <vt:lpstr>PowerPoint Presentation</vt:lpstr>
      <vt:lpstr>Highlights</vt:lpstr>
      <vt:lpstr>Sign Up Today!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Luckett</dc:creator>
  <cp:lastModifiedBy>Stacey Karp</cp:lastModifiedBy>
  <cp:revision>53</cp:revision>
  <cp:lastPrinted>2017-02-08T20:00:02Z</cp:lastPrinted>
  <dcterms:created xsi:type="dcterms:W3CDTF">2017-01-27T15:47:54Z</dcterms:created>
  <dcterms:modified xsi:type="dcterms:W3CDTF">2017-03-10T18:26:25Z</dcterms:modified>
</cp:coreProperties>
</file>