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4" r:id="rId2"/>
    <p:sldId id="260" r:id="rId3"/>
    <p:sldId id="261" r:id="rId4"/>
    <p:sldId id="275" r:id="rId5"/>
    <p:sldId id="276" r:id="rId6"/>
    <p:sldId id="277" r:id="rId7"/>
    <p:sldId id="265" r:id="rId8"/>
    <p:sldId id="278" r:id="rId9"/>
    <p:sldId id="279" r:id="rId10"/>
    <p:sldId id="268" r:id="rId11"/>
    <p:sldId id="280" r:id="rId12"/>
    <p:sldId id="282" r:id="rId13"/>
    <p:sldId id="281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6C29B-9646-4ECF-9C4D-75C57914F935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F492A-7180-42E3-A8F1-6617A05BA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15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2339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818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231690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6576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211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075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283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374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870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974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157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5518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165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7600" y="2514600"/>
            <a:ext cx="9855200" cy="1371600"/>
          </a:xfrm>
        </p:spPr>
        <p:txBody>
          <a:bodyPr/>
          <a:lstStyle>
            <a:lvl1pPr>
              <a:defRPr>
                <a:solidFill>
                  <a:srgbClr val="8E1829"/>
                </a:solidFill>
                <a:latin typeface="Arial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A964B-7F83-4BFC-BEC6-B0F3B363CD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046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1F009-FFC6-431C-8455-493D2AADFC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26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1C883-1317-4718-AA0F-F059978BCC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529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D 20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0" y="0"/>
            <a:ext cx="119888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117600" y="0"/>
            <a:ext cx="4876800" cy="1676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71999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91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512FD-1FBF-482F-B57A-8D231855D0D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072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A0F72-B2A4-465F-972D-4A888F69AB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08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8E182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D9F64-127A-40F2-A84B-7AFA4198EA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305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A3C7A-24E7-4CB6-A58F-97EA0F8366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63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8CC54-FCB8-41FB-A3DE-0998425B42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22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CE945-6AE5-40B2-8188-092267C3B5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5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6D185-06CC-4960-A57F-E0F17110E5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00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39C83-D2D8-4FEF-A714-DD16E43EC7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835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5F816-0CCB-4CDA-B64A-856F9E7D16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74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lite-bk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0" descr="suppage-headerbar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1"/>
            <a:ext cx="12192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BCE1E8-3969-4ED8-8DCA-72ECF13F7576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257695"/>
          </a:xfrm>
          <a:prstGeom prst="rect">
            <a:avLst/>
          </a:prstGeom>
          <a:solidFill>
            <a:srgbClr val="8E18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0206182" y="6412012"/>
            <a:ext cx="19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i="1" dirty="0">
                <a:solidFill>
                  <a:srgbClr val="262A68"/>
                </a:solidFill>
                <a:cs typeface="Arial" charset="0"/>
              </a:rPr>
              <a:t>#</a:t>
            </a:r>
            <a:r>
              <a:rPr lang="en-US" sz="2000" i="1" dirty="0" err="1">
                <a:solidFill>
                  <a:srgbClr val="262A68"/>
                </a:solidFill>
                <a:cs typeface="Arial" charset="0"/>
              </a:rPr>
              <a:t>aptsthesummit</a:t>
            </a:r>
            <a:endParaRPr lang="en-US" sz="2000" i="1" dirty="0">
              <a:solidFill>
                <a:srgbClr val="262A68"/>
              </a:solidFill>
              <a:cs typeface="Arial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2042"/>
            <a:ext cx="1694169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253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8E1829"/>
          </a:solidFill>
          <a:latin typeface="Arial Black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00206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206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206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206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2514600"/>
            <a:ext cx="7315200" cy="1828800"/>
          </a:xfrm>
        </p:spPr>
        <p:txBody>
          <a:bodyPr/>
          <a:lstStyle/>
          <a:p>
            <a:r>
              <a:rPr lang="en-US" altLang="en-US" dirty="0">
                <a:solidFill>
                  <a:srgbClr val="262A68"/>
                </a:solidFill>
              </a:rPr>
              <a:t>Eric Hyyppa</a:t>
            </a:r>
            <a:br>
              <a:rPr lang="en-US" altLang="en-US" dirty="0">
                <a:solidFill>
                  <a:srgbClr val="262A68"/>
                </a:solidFill>
              </a:rPr>
            </a:br>
            <a:r>
              <a:rPr lang="en-US" altLang="en-US" sz="2000" i="1" dirty="0"/>
              <a:t>Chair, APTS </a:t>
            </a:r>
            <a:r>
              <a:rPr lang="en-US" altLang="en-US" sz="2000" i="1" dirty="0" smtClean="0"/>
              <a:t>and </a:t>
            </a:r>
            <a:r>
              <a:rPr lang="en-US" altLang="en-US" sz="2000" i="1" dirty="0"/>
              <a:t>APTS Action, Inc.</a:t>
            </a:r>
            <a:r>
              <a:rPr lang="en-US" altLang="en-US" sz="2000" dirty="0">
                <a:solidFill>
                  <a:srgbClr val="262A68"/>
                </a:solidFill>
              </a:rPr>
              <a:t/>
            </a:r>
            <a:br>
              <a:rPr lang="en-US" altLang="en-US" sz="2000" dirty="0">
                <a:solidFill>
                  <a:srgbClr val="262A68"/>
                </a:solidFill>
              </a:rPr>
            </a:br>
            <a:r>
              <a:rPr lang="en-US" altLang="en-US" sz="2000" i="1" dirty="0"/>
              <a:t>Director and General Manager, </a:t>
            </a:r>
            <a:r>
              <a:rPr lang="en-US" altLang="en-US" sz="2000" i="1" dirty="0" err="1"/>
              <a:t>MontanaPBS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3046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41574" y="1765441"/>
            <a:ext cx="7315201" cy="18288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262A68"/>
                </a:solidFill>
              </a:rPr>
              <a:t>Deb </a:t>
            </a:r>
            <a:r>
              <a:rPr lang="en-US" altLang="en-US" dirty="0" err="1" smtClean="0">
                <a:solidFill>
                  <a:srgbClr val="262A68"/>
                </a:solidFill>
              </a:rPr>
              <a:t>Acklin</a:t>
            </a:r>
            <a:r>
              <a:rPr lang="en-US" altLang="en-US" dirty="0" smtClean="0">
                <a:solidFill>
                  <a:srgbClr val="262A68"/>
                </a:solidFill>
              </a:rPr>
              <a:t/>
            </a:r>
            <a:br>
              <a:rPr lang="en-US" altLang="en-US" dirty="0" smtClean="0">
                <a:solidFill>
                  <a:srgbClr val="262A68"/>
                </a:solidFill>
              </a:rPr>
            </a:br>
            <a:r>
              <a:rPr lang="en-US" altLang="en-US" sz="2000" i="1" dirty="0" smtClean="0"/>
              <a:t>President &amp; CEO</a:t>
            </a:r>
            <a:br>
              <a:rPr lang="en-US" altLang="en-US" sz="2000" i="1" dirty="0" smtClean="0"/>
            </a:br>
            <a:r>
              <a:rPr lang="en-US" altLang="en-US" sz="2000" i="1" dirty="0" smtClean="0"/>
              <a:t>WQED Multimedia, Pittsburgh, PA </a:t>
            </a:r>
          </a:p>
        </p:txBody>
      </p:sp>
      <p:sp>
        <p:nvSpPr>
          <p:cNvPr id="22531" name="TextBox 1"/>
          <p:cNvSpPr txBox="1">
            <a:spLocks noChangeArrowheads="1"/>
          </p:cNvSpPr>
          <p:nvPr/>
        </p:nvSpPr>
        <p:spPr bwMode="auto">
          <a:xfrm>
            <a:off x="612775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206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206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8E1829"/>
                </a:solidFill>
                <a:latin typeface="Arial Black" panose="020B0A04020102020204" pitchFamily="34" charset="0"/>
              </a:rPr>
              <a:t>Re-elected Professional Board Members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441575" y="3227294"/>
            <a:ext cx="7315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E1829"/>
                </a:solidFill>
                <a:latin typeface="Arial Black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E1829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E1829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E1829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E1829"/>
                </a:solidFill>
                <a:latin typeface="Arial Black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0" kern="0" dirty="0" err="1" smtClean="0">
                <a:solidFill>
                  <a:srgbClr val="262A68"/>
                </a:solidFill>
              </a:rPr>
              <a:t>Kliff</a:t>
            </a:r>
            <a:r>
              <a:rPr lang="en-US" b="0" kern="0" dirty="0" smtClean="0">
                <a:solidFill>
                  <a:srgbClr val="262A68"/>
                </a:solidFill>
              </a:rPr>
              <a:t> Kuehl</a:t>
            </a:r>
            <a:br>
              <a:rPr lang="en-US" b="0" kern="0" dirty="0" smtClean="0">
                <a:solidFill>
                  <a:srgbClr val="262A68"/>
                </a:solidFill>
              </a:rPr>
            </a:br>
            <a:r>
              <a:rPr lang="en-US" sz="2000" b="0" i="1" kern="0" dirty="0" smtClean="0"/>
              <a:t>President &amp; CEO</a:t>
            </a:r>
            <a:br>
              <a:rPr lang="en-US" sz="2000" b="0" i="1" kern="0" dirty="0" smtClean="0"/>
            </a:br>
            <a:r>
              <a:rPr lang="en-US" sz="2000" b="0" i="1" kern="0" dirty="0" smtClean="0"/>
              <a:t>KCPT, Kansas City, MO</a:t>
            </a:r>
            <a:endParaRPr lang="en-US" sz="2000" b="0" i="1" kern="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441576" y="4746812"/>
            <a:ext cx="7315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E1829"/>
                </a:solidFill>
                <a:latin typeface="Arial Black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E1829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E1829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E1829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E1829"/>
                </a:solidFill>
                <a:latin typeface="Arial Black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0" kern="0" dirty="0" smtClean="0">
                <a:solidFill>
                  <a:srgbClr val="262A68"/>
                </a:solidFill>
              </a:rPr>
              <a:t>Bert Schmidt</a:t>
            </a:r>
            <a:br>
              <a:rPr lang="en-US" b="0" kern="0" dirty="0" smtClean="0">
                <a:solidFill>
                  <a:srgbClr val="262A68"/>
                </a:solidFill>
              </a:rPr>
            </a:br>
            <a:r>
              <a:rPr lang="en-US" sz="2000" b="0" i="1" kern="0" dirty="0" smtClean="0"/>
              <a:t>President &amp; CEO</a:t>
            </a:r>
            <a:br>
              <a:rPr lang="en-US" sz="2000" b="0" i="1" kern="0" dirty="0" smtClean="0"/>
            </a:br>
            <a:r>
              <a:rPr lang="en-US" sz="2000" b="0" i="1" kern="0" dirty="0" smtClean="0"/>
              <a:t>WHRO, Norfolk, VA</a:t>
            </a:r>
            <a:endParaRPr lang="en-US" sz="2000" b="0" i="1" kern="0" dirty="0"/>
          </a:p>
        </p:txBody>
      </p:sp>
    </p:spTree>
    <p:extLst>
      <p:ext uri="{BB962C8B-B14F-4D97-AF65-F5344CB8AC3E}">
        <p14:creationId xmlns:p14="http://schemas.microsoft.com/office/powerpoint/2010/main" val="370244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41575" y="2514600"/>
            <a:ext cx="7315200" cy="1828800"/>
          </a:xfrm>
        </p:spPr>
        <p:txBody>
          <a:bodyPr/>
          <a:lstStyle/>
          <a:p>
            <a:r>
              <a:rPr lang="en-US" altLang="en-US" dirty="0">
                <a:solidFill>
                  <a:srgbClr val="262A68"/>
                </a:solidFill>
              </a:rPr>
              <a:t>Andy Russell</a:t>
            </a:r>
            <a:br>
              <a:rPr lang="en-US" altLang="en-US" dirty="0">
                <a:solidFill>
                  <a:srgbClr val="262A68"/>
                </a:solidFill>
              </a:rPr>
            </a:br>
            <a:r>
              <a:rPr lang="en-US" altLang="en-US" sz="2000" i="1" dirty="0"/>
              <a:t>President and CEO</a:t>
            </a:r>
            <a:br>
              <a:rPr lang="en-US" altLang="en-US" sz="2000" i="1" dirty="0"/>
            </a:br>
            <a:r>
              <a:rPr lang="en-US" altLang="en-US" sz="2000" i="1" dirty="0"/>
              <a:t>PBS </a:t>
            </a:r>
            <a:r>
              <a:rPr lang="en-US" altLang="en-US" sz="2000" i="1" dirty="0" err="1"/>
              <a:t>SoCaL</a:t>
            </a:r>
            <a:r>
              <a:rPr lang="en-US" altLang="en-US" sz="2000" i="1" dirty="0"/>
              <a:t>, Los Angeles, CA</a:t>
            </a:r>
            <a:endParaRPr lang="en-US" altLang="en-US" sz="100" i="1" dirty="0" smtClean="0"/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612775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206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206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dirty="0" smtClean="0">
                <a:solidFill>
                  <a:srgbClr val="8E1829"/>
                </a:solidFill>
                <a:latin typeface="Arial Black" panose="020B0A04020102020204" pitchFamily="34" charset="0"/>
              </a:rPr>
              <a:t>New Board Trustee</a:t>
            </a:r>
            <a:endParaRPr lang="en-US" altLang="en-US" sz="3600" dirty="0">
              <a:solidFill>
                <a:srgbClr val="8E182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01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2514600"/>
            <a:ext cx="7315200" cy="1828800"/>
          </a:xfrm>
        </p:spPr>
        <p:txBody>
          <a:bodyPr/>
          <a:lstStyle/>
          <a:p>
            <a:r>
              <a:rPr lang="en-US" altLang="en-US" dirty="0">
                <a:solidFill>
                  <a:srgbClr val="262A68"/>
                </a:solidFill>
              </a:rPr>
              <a:t>Eric Hyyppa</a:t>
            </a:r>
            <a:br>
              <a:rPr lang="en-US" altLang="en-US" dirty="0">
                <a:solidFill>
                  <a:srgbClr val="262A68"/>
                </a:solidFill>
              </a:rPr>
            </a:br>
            <a:r>
              <a:rPr lang="en-US" altLang="en-US" sz="2000" i="1" dirty="0"/>
              <a:t>Chair, APTS </a:t>
            </a:r>
            <a:r>
              <a:rPr lang="en-US" altLang="en-US" sz="2000" i="1" dirty="0" smtClean="0"/>
              <a:t>and </a:t>
            </a:r>
            <a:r>
              <a:rPr lang="en-US" altLang="en-US" sz="2000" i="1" dirty="0"/>
              <a:t>APTS Action, Inc.</a:t>
            </a:r>
            <a:r>
              <a:rPr lang="en-US" altLang="en-US" sz="2000" dirty="0">
                <a:solidFill>
                  <a:srgbClr val="262A68"/>
                </a:solidFill>
              </a:rPr>
              <a:t/>
            </a:r>
            <a:br>
              <a:rPr lang="en-US" altLang="en-US" sz="2000" dirty="0">
                <a:solidFill>
                  <a:srgbClr val="262A68"/>
                </a:solidFill>
              </a:rPr>
            </a:br>
            <a:r>
              <a:rPr lang="en-US" altLang="en-US" sz="2000" i="1" dirty="0"/>
              <a:t>Director and General Manager, </a:t>
            </a:r>
            <a:r>
              <a:rPr lang="en-US" altLang="en-US" sz="2000" i="1" dirty="0" err="1"/>
              <a:t>MontanaPBS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90019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41575" y="2514600"/>
            <a:ext cx="7315200" cy="1828800"/>
          </a:xfrm>
        </p:spPr>
        <p:txBody>
          <a:bodyPr/>
          <a:lstStyle/>
          <a:p>
            <a:r>
              <a:rPr lang="en-US" altLang="en-US" dirty="0">
                <a:solidFill>
                  <a:srgbClr val="262A68"/>
                </a:solidFill>
              </a:rPr>
              <a:t>Ronnie Agnew</a:t>
            </a:r>
            <a:r>
              <a:rPr lang="en-US" altLang="en-US" i="1" dirty="0"/>
              <a:t/>
            </a:r>
            <a:br>
              <a:rPr lang="en-US" altLang="en-US" i="1" dirty="0"/>
            </a:br>
            <a:r>
              <a:rPr lang="en-US" altLang="en-US" sz="2000" i="1" dirty="0"/>
              <a:t>Executive Director </a:t>
            </a:r>
            <a:br>
              <a:rPr lang="en-US" altLang="en-US" sz="2000" i="1" dirty="0"/>
            </a:br>
            <a:r>
              <a:rPr lang="en-US" altLang="en-US" sz="2000" i="1" dirty="0"/>
              <a:t>Mississippi Public Broadcasting</a:t>
            </a:r>
            <a:endParaRPr lang="en-US" altLang="en-US" sz="100" i="1" dirty="0" smtClean="0"/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612775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206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206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dirty="0" smtClean="0">
                <a:solidFill>
                  <a:srgbClr val="8E1829"/>
                </a:solidFill>
                <a:latin typeface="Arial Black" panose="020B0A04020102020204" pitchFamily="34" charset="0"/>
              </a:rPr>
              <a:t>New Board Chair</a:t>
            </a:r>
          </a:p>
        </p:txBody>
      </p:sp>
    </p:spTree>
    <p:extLst>
      <p:ext uri="{BB962C8B-B14F-4D97-AF65-F5344CB8AC3E}">
        <p14:creationId xmlns:p14="http://schemas.microsoft.com/office/powerpoint/2010/main" val="11619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2514600"/>
            <a:ext cx="7315200" cy="18288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262A68"/>
                </a:solidFill>
              </a:rPr>
              <a:t>APTS Action, Inc.</a:t>
            </a:r>
            <a:br>
              <a:rPr lang="en-US" altLang="en-US" smtClean="0">
                <a:solidFill>
                  <a:srgbClr val="262A68"/>
                </a:solidFill>
              </a:rPr>
            </a:br>
            <a:r>
              <a:rPr lang="en-US" altLang="en-US" smtClean="0">
                <a:solidFill>
                  <a:srgbClr val="262A68"/>
                </a:solidFill>
              </a:rPr>
              <a:t>Annual Membership Meeting</a:t>
            </a:r>
          </a:p>
        </p:txBody>
      </p:sp>
    </p:spTree>
    <p:extLst>
      <p:ext uri="{BB962C8B-B14F-4D97-AF65-F5344CB8AC3E}">
        <p14:creationId xmlns:p14="http://schemas.microsoft.com/office/powerpoint/2010/main" val="52213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APTS Board of Trustees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687133" y="1709177"/>
            <a:ext cx="10504867" cy="4623514"/>
          </a:xfrm>
          <a:extLst/>
        </p:spPr>
        <p:txBody>
          <a:bodyPr numCol="2"/>
          <a:lstStyle/>
          <a:p>
            <a:pPr marL="0" indent="0" eaLnBrk="1" hangingPunct="1">
              <a:buFontTx/>
              <a:buNone/>
              <a:defRPr/>
            </a:pPr>
            <a:r>
              <a:rPr lang="en-US" sz="2000" b="1" dirty="0"/>
              <a:t>Deborah Acklin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b="1" dirty="0"/>
              <a:t>Ronnie Agnew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b="1" dirty="0" smtClean="0"/>
              <a:t>Patrick </a:t>
            </a:r>
            <a:r>
              <a:rPr lang="en-US" sz="2000" b="1" dirty="0"/>
              <a:t>Butler, </a:t>
            </a:r>
            <a:r>
              <a:rPr lang="en-US" sz="2000" b="1" i="1" dirty="0"/>
              <a:t>ex </a:t>
            </a:r>
            <a:r>
              <a:rPr lang="en-US" sz="2000" b="1" i="1" dirty="0" smtClean="0"/>
              <a:t>officio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b="1" dirty="0" smtClean="0"/>
              <a:t>Ruby Calvert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b="1" dirty="0" smtClean="0"/>
              <a:t>Jo </a:t>
            </a:r>
            <a:r>
              <a:rPr lang="en-US" sz="2000" b="1" dirty="0"/>
              <a:t>Ellen </a:t>
            </a:r>
            <a:r>
              <a:rPr lang="en-US" sz="2000" b="1" dirty="0" smtClean="0"/>
              <a:t>Chatham, Ph.D.</a:t>
            </a:r>
            <a:endParaRPr lang="en-US" sz="2000" b="1" dirty="0"/>
          </a:p>
          <a:p>
            <a:pPr marL="0" indent="0" eaLnBrk="1" hangingPunct="1">
              <a:buFontTx/>
              <a:buNone/>
              <a:defRPr/>
            </a:pPr>
            <a:r>
              <a:rPr lang="en-US" sz="2000" b="1" dirty="0"/>
              <a:t>Roy Clem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b="1" dirty="0" smtClean="0"/>
              <a:t>Kathy Cummings</a:t>
            </a:r>
            <a:endParaRPr lang="en-US" sz="2000" b="1" dirty="0"/>
          </a:p>
          <a:p>
            <a:pPr marL="0" indent="0" eaLnBrk="1" hangingPunct="1">
              <a:buFontTx/>
              <a:buNone/>
              <a:defRPr/>
            </a:pPr>
            <a:r>
              <a:rPr lang="en-US" sz="2000" b="1" dirty="0" smtClean="0"/>
              <a:t>Mendy </a:t>
            </a:r>
            <a:r>
              <a:rPr lang="en-US" sz="2000" b="1" dirty="0"/>
              <a:t>Elliott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b="1" dirty="0" smtClean="0"/>
              <a:t>Eric Hyyppa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b="1" dirty="0" smtClean="0"/>
              <a:t>William Jones</a:t>
            </a:r>
            <a:endParaRPr lang="en-US" sz="2000" b="1" dirty="0"/>
          </a:p>
          <a:p>
            <a:pPr marL="0" indent="0" eaLnBrk="1" hangingPunct="1">
              <a:buFontTx/>
              <a:buNone/>
              <a:defRPr/>
            </a:pPr>
            <a:r>
              <a:rPr lang="en-US" sz="2000" b="1" dirty="0"/>
              <a:t>Edward </a:t>
            </a:r>
            <a:r>
              <a:rPr lang="en-US" sz="2000" b="1" dirty="0" smtClean="0"/>
              <a:t>Kaplan</a:t>
            </a:r>
            <a:endParaRPr lang="en-US" sz="2000" b="1" dirty="0"/>
          </a:p>
          <a:p>
            <a:pPr marL="0" indent="0" eaLnBrk="1" hangingPunct="1">
              <a:buFontTx/>
              <a:buNone/>
              <a:defRPr/>
            </a:pPr>
            <a:r>
              <a:rPr lang="en-US" sz="2000" b="1" dirty="0" smtClean="0"/>
              <a:t>Kliff </a:t>
            </a:r>
            <a:r>
              <a:rPr lang="en-US" sz="2000" b="1" dirty="0"/>
              <a:t>Kuehl</a:t>
            </a:r>
          </a:p>
          <a:p>
            <a:pPr marL="0" indent="0" eaLnBrk="1" hangingPunct="1">
              <a:buFontTx/>
              <a:buNone/>
              <a:defRPr/>
            </a:pPr>
            <a:endParaRPr lang="en-US" sz="2000" b="1" dirty="0" smtClean="0"/>
          </a:p>
          <a:p>
            <a:pPr marL="0" indent="0" eaLnBrk="1" hangingPunct="1">
              <a:buFontTx/>
              <a:buNone/>
              <a:defRPr/>
            </a:pPr>
            <a:endParaRPr lang="en-US" sz="2000" b="1" dirty="0"/>
          </a:p>
          <a:p>
            <a:pPr marL="0" indent="0" eaLnBrk="1" hangingPunct="1">
              <a:buFontTx/>
              <a:buNone/>
              <a:defRPr/>
            </a:pPr>
            <a:r>
              <a:rPr lang="en-US" sz="2000" b="1" dirty="0" smtClean="0"/>
              <a:t>Jefferi Lee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b="1" dirty="0" smtClean="0"/>
              <a:t>Rebecca Magura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b="1" dirty="0" smtClean="0"/>
              <a:t>Pat Moody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b="1" dirty="0" smtClean="0"/>
              <a:t>Russell Peotter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b="1" dirty="0" smtClean="0"/>
              <a:t>Molly Phillips</a:t>
            </a:r>
            <a:endParaRPr lang="en-US" sz="2000" b="1" dirty="0"/>
          </a:p>
          <a:p>
            <a:pPr marL="0" indent="0" eaLnBrk="1" hangingPunct="1">
              <a:buFontTx/>
              <a:buNone/>
              <a:defRPr/>
            </a:pPr>
            <a:r>
              <a:rPr lang="en-US" sz="2000" b="1" dirty="0"/>
              <a:t>Allan </a:t>
            </a:r>
            <a:r>
              <a:rPr lang="en-US" sz="2000" b="1" dirty="0" err="1" smtClean="0"/>
              <a:t>Pizzato</a:t>
            </a:r>
            <a:endParaRPr lang="en-US" sz="2000" b="1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sz="2000" b="1" dirty="0" smtClean="0"/>
              <a:t>Kathy Rae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b="1" dirty="0" smtClean="0"/>
              <a:t>Andrew Russell </a:t>
            </a:r>
            <a:endParaRPr lang="en-US" sz="2000" b="1" dirty="0"/>
          </a:p>
          <a:p>
            <a:pPr marL="0" indent="0" eaLnBrk="1" hangingPunct="1">
              <a:buFontTx/>
              <a:buNone/>
              <a:defRPr/>
            </a:pPr>
            <a:r>
              <a:rPr lang="en-US" sz="2000" b="1" dirty="0" smtClean="0"/>
              <a:t>Bert </a:t>
            </a:r>
            <a:r>
              <a:rPr lang="en-US" sz="2000" b="1" dirty="0"/>
              <a:t>Schmidt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b="1" dirty="0" smtClean="0"/>
              <a:t>Gail Sterman</a:t>
            </a:r>
            <a:endParaRPr lang="en-US" sz="2000" b="1" dirty="0"/>
          </a:p>
          <a:p>
            <a:pPr marL="0" indent="0" eaLnBrk="1" hangingPunct="1">
              <a:buFontTx/>
              <a:buNone/>
              <a:defRPr/>
            </a:pPr>
            <a:r>
              <a:rPr lang="en-US" sz="2000" b="1" dirty="0" err="1" smtClean="0"/>
              <a:t>Landri</a:t>
            </a:r>
            <a:r>
              <a:rPr lang="en-US" sz="2000" b="1" dirty="0" smtClean="0"/>
              <a:t> </a:t>
            </a:r>
            <a:r>
              <a:rPr lang="en-US" sz="2000" b="1" dirty="0"/>
              <a:t>Taylor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b="1" dirty="0"/>
              <a:t>Leslie Wilcox</a:t>
            </a:r>
          </a:p>
          <a:p>
            <a:pPr marL="0" indent="0" eaLnBrk="1" hangingPunct="1">
              <a:buFontTx/>
              <a:buNone/>
              <a:defRPr/>
            </a:pPr>
            <a:endParaRPr lang="en-US" sz="2000" dirty="0" smtClean="0"/>
          </a:p>
          <a:p>
            <a:pPr marL="0" indent="0" eaLnBrk="1" hangingPunct="1">
              <a:buFontTx/>
              <a:buNone/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6851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41575" y="2514600"/>
            <a:ext cx="7315200" cy="1828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262A68"/>
                </a:solidFill>
              </a:rPr>
              <a:t>Ronnie Agnew</a:t>
            </a:r>
            <a:r>
              <a:rPr lang="en-US" altLang="en-US" sz="2000" i="1" dirty="0" smtClean="0"/>
              <a:t/>
            </a:r>
            <a:br>
              <a:rPr lang="en-US" altLang="en-US" sz="2000" i="1" dirty="0" smtClean="0"/>
            </a:br>
            <a:r>
              <a:rPr lang="en-US" altLang="en-US" sz="2000" i="1" dirty="0" smtClean="0"/>
              <a:t>Executive Director </a:t>
            </a:r>
            <a:br>
              <a:rPr lang="en-US" altLang="en-US" sz="2000" i="1" dirty="0" smtClean="0"/>
            </a:br>
            <a:r>
              <a:rPr lang="en-US" altLang="en-US" sz="2000" i="1" dirty="0" smtClean="0"/>
              <a:t>Mississippi Public Broadcasting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612775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206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206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dirty="0" smtClean="0">
                <a:solidFill>
                  <a:srgbClr val="8E1829"/>
                </a:solidFill>
                <a:latin typeface="Arial Black" panose="020B0A04020102020204" pitchFamily="34" charset="0"/>
              </a:rPr>
              <a:t>New Board Chair</a:t>
            </a:r>
            <a:endParaRPr lang="en-US" altLang="en-US" sz="3600" dirty="0">
              <a:solidFill>
                <a:srgbClr val="8E182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66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41575" y="2514600"/>
            <a:ext cx="7315200" cy="1828800"/>
          </a:xfrm>
        </p:spPr>
        <p:txBody>
          <a:bodyPr/>
          <a:lstStyle/>
          <a:p>
            <a:r>
              <a:rPr lang="en-US" altLang="en-US" dirty="0">
                <a:solidFill>
                  <a:srgbClr val="262A68"/>
                </a:solidFill>
              </a:rPr>
              <a:t>Roy Clem</a:t>
            </a:r>
            <a:br>
              <a:rPr lang="en-US" altLang="en-US" dirty="0">
                <a:solidFill>
                  <a:srgbClr val="262A68"/>
                </a:solidFill>
              </a:rPr>
            </a:br>
            <a:r>
              <a:rPr lang="en-US" altLang="en-US" sz="2000" i="1" dirty="0"/>
              <a:t>Executive Director</a:t>
            </a:r>
            <a:br>
              <a:rPr lang="en-US" altLang="en-US" sz="2000" i="1" dirty="0"/>
            </a:br>
            <a:r>
              <a:rPr lang="en-US" altLang="en-US" sz="2000" i="1" dirty="0"/>
              <a:t>Alabama Public Television </a:t>
            </a:r>
            <a:endParaRPr lang="en-US" altLang="en-US" sz="2000" i="1" dirty="0" smtClean="0"/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612775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206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206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dirty="0" smtClean="0">
                <a:solidFill>
                  <a:srgbClr val="8E1829"/>
                </a:solidFill>
                <a:latin typeface="Arial Black" panose="020B0A04020102020204" pitchFamily="34" charset="0"/>
              </a:rPr>
              <a:t>Board Professional Vice Chair</a:t>
            </a:r>
            <a:endParaRPr lang="en-US" altLang="en-US" sz="3600" dirty="0">
              <a:solidFill>
                <a:srgbClr val="8E182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77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41575" y="2514600"/>
            <a:ext cx="7315200" cy="1828800"/>
          </a:xfrm>
        </p:spPr>
        <p:txBody>
          <a:bodyPr/>
          <a:lstStyle/>
          <a:p>
            <a:r>
              <a:rPr lang="en-US" altLang="en-US" dirty="0">
                <a:solidFill>
                  <a:srgbClr val="262A68"/>
                </a:solidFill>
              </a:rPr>
              <a:t>Carol </a:t>
            </a:r>
            <a:r>
              <a:rPr lang="en-US" altLang="en-US" dirty="0" err="1">
                <a:solidFill>
                  <a:srgbClr val="262A68"/>
                </a:solidFill>
              </a:rPr>
              <a:t>Kellermann</a:t>
            </a:r>
            <a:r>
              <a:rPr lang="en-US" altLang="en-US" dirty="0">
                <a:solidFill>
                  <a:srgbClr val="262A68"/>
                </a:solidFill>
              </a:rPr>
              <a:t/>
            </a:r>
            <a:br>
              <a:rPr lang="en-US" altLang="en-US" dirty="0">
                <a:solidFill>
                  <a:srgbClr val="262A68"/>
                </a:solidFill>
              </a:rPr>
            </a:br>
            <a:r>
              <a:rPr lang="en-US" altLang="en-US" sz="2000" i="1" dirty="0"/>
              <a:t>Lay Trustee</a:t>
            </a:r>
            <a:br>
              <a:rPr lang="en-US" altLang="en-US" sz="2000" i="1" dirty="0"/>
            </a:br>
            <a:r>
              <a:rPr lang="en-US" altLang="en-US" sz="2000" i="1" dirty="0" smtClean="0"/>
              <a:t>WNET, New York, NY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612775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206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206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dirty="0" smtClean="0">
                <a:solidFill>
                  <a:srgbClr val="8E1829"/>
                </a:solidFill>
                <a:latin typeface="Arial Black" panose="020B0A04020102020204" pitchFamily="34" charset="0"/>
              </a:rPr>
              <a:t>Board Lay Vice Chair</a:t>
            </a:r>
            <a:endParaRPr lang="en-US" altLang="en-US" sz="3600" dirty="0">
              <a:solidFill>
                <a:srgbClr val="8E182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6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41575" y="2514600"/>
            <a:ext cx="7315200" cy="18288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262A68"/>
                </a:solidFill>
              </a:rPr>
              <a:t>Jo Ellen Chatham, Ph.D.</a:t>
            </a:r>
            <a:r>
              <a:rPr lang="en-US" altLang="en-US" dirty="0">
                <a:solidFill>
                  <a:srgbClr val="262A68"/>
                </a:solidFill>
              </a:rPr>
              <a:t/>
            </a:r>
            <a:br>
              <a:rPr lang="en-US" altLang="en-US" dirty="0">
                <a:solidFill>
                  <a:srgbClr val="262A68"/>
                </a:solidFill>
              </a:rPr>
            </a:br>
            <a:r>
              <a:rPr lang="en-US" altLang="en-US" sz="2000" i="1" dirty="0" smtClean="0"/>
              <a:t>Lay Trustee</a:t>
            </a:r>
            <a:r>
              <a:rPr lang="en-US" altLang="en-US" sz="2000" i="1" dirty="0"/>
              <a:t/>
            </a:r>
            <a:br>
              <a:rPr lang="en-US" altLang="en-US" sz="2000" i="1" dirty="0"/>
            </a:br>
            <a:r>
              <a:rPr lang="en-US" altLang="en-US" sz="2000" i="1" dirty="0"/>
              <a:t>PBS </a:t>
            </a:r>
            <a:r>
              <a:rPr lang="en-US" altLang="en-US" sz="2000" i="1" dirty="0" err="1"/>
              <a:t>SoCaL</a:t>
            </a:r>
            <a:r>
              <a:rPr lang="en-US" altLang="en-US" sz="2000" i="1" dirty="0"/>
              <a:t>, Los Angeles, CA</a:t>
            </a:r>
            <a:endParaRPr lang="en-US" altLang="en-US" sz="1200" i="1" dirty="0" smtClean="0"/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612775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206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206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dirty="0" smtClean="0">
                <a:solidFill>
                  <a:srgbClr val="8E1829"/>
                </a:solidFill>
                <a:latin typeface="Arial Black" panose="020B0A04020102020204" pitchFamily="34" charset="0"/>
              </a:rPr>
              <a:t>Retiring from the Board</a:t>
            </a:r>
            <a:endParaRPr lang="en-US" altLang="en-US" sz="3600" dirty="0">
              <a:solidFill>
                <a:srgbClr val="8E182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41575" y="2045043"/>
            <a:ext cx="7315200" cy="18288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262A68"/>
                </a:solidFill>
              </a:rPr>
              <a:t>Mendy Elliott</a:t>
            </a:r>
            <a:br>
              <a:rPr lang="en-US" altLang="en-US" dirty="0" smtClean="0">
                <a:solidFill>
                  <a:srgbClr val="262A68"/>
                </a:solidFill>
              </a:rPr>
            </a:br>
            <a:r>
              <a:rPr lang="en-US" altLang="en-US" sz="2000" i="1" dirty="0" smtClean="0"/>
              <a:t>Lay Trustee</a:t>
            </a:r>
            <a:br>
              <a:rPr lang="en-US" altLang="en-US" sz="2000" i="1" dirty="0" smtClean="0"/>
            </a:br>
            <a:r>
              <a:rPr lang="en-US" altLang="en-US" sz="2000" i="1" dirty="0" smtClean="0"/>
              <a:t>KNPB, Reno, NV</a:t>
            </a:r>
          </a:p>
        </p:txBody>
      </p:sp>
      <p:sp>
        <p:nvSpPr>
          <p:cNvPr id="18435" name="TextBox 1"/>
          <p:cNvSpPr txBox="1">
            <a:spLocks noChangeArrowheads="1"/>
          </p:cNvSpPr>
          <p:nvPr/>
        </p:nvSpPr>
        <p:spPr bwMode="auto">
          <a:xfrm>
            <a:off x="612775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206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206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8E1829"/>
                </a:solidFill>
                <a:latin typeface="Arial Black" panose="020B0A04020102020204" pitchFamily="34" charset="0"/>
              </a:rPr>
              <a:t>Re-elected Lay Board Members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441575" y="4351637"/>
            <a:ext cx="7315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E1829"/>
                </a:solidFill>
                <a:latin typeface="Arial Black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E1829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E1829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E1829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E1829"/>
                </a:solidFill>
                <a:latin typeface="Arial Black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0" kern="0" dirty="0" smtClean="0">
                <a:solidFill>
                  <a:srgbClr val="262A68"/>
                </a:solidFill>
              </a:rPr>
              <a:t>Gail </a:t>
            </a:r>
            <a:r>
              <a:rPr lang="en-US" b="0" kern="0" dirty="0" err="1" smtClean="0">
                <a:solidFill>
                  <a:srgbClr val="262A68"/>
                </a:solidFill>
              </a:rPr>
              <a:t>Sterman</a:t>
            </a:r>
            <a:r>
              <a:rPr lang="en-US" b="0" kern="0" dirty="0" smtClean="0">
                <a:solidFill>
                  <a:srgbClr val="262A68"/>
                </a:solidFill>
              </a:rPr>
              <a:t/>
            </a:r>
            <a:br>
              <a:rPr lang="en-US" b="0" kern="0" dirty="0" smtClean="0">
                <a:solidFill>
                  <a:srgbClr val="262A68"/>
                </a:solidFill>
              </a:rPr>
            </a:br>
            <a:r>
              <a:rPr lang="en-US" sz="2000" b="0" i="1" kern="0" dirty="0" smtClean="0"/>
              <a:t>Lay Trustee</a:t>
            </a:r>
            <a:br>
              <a:rPr lang="en-US" sz="2000" b="0" i="1" kern="0" dirty="0" smtClean="0"/>
            </a:br>
            <a:r>
              <a:rPr lang="en-US" sz="2000" b="0" i="1" kern="0" dirty="0" smtClean="0"/>
              <a:t>WJCT, Jacksonville, FL</a:t>
            </a:r>
            <a:endParaRPr lang="en-US" sz="2000" b="0" i="1" kern="0" dirty="0"/>
          </a:p>
        </p:txBody>
      </p:sp>
    </p:spTree>
    <p:extLst>
      <p:ext uri="{BB962C8B-B14F-4D97-AF65-F5344CB8AC3E}">
        <p14:creationId xmlns:p14="http://schemas.microsoft.com/office/powerpoint/2010/main" val="166813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41575" y="2514600"/>
            <a:ext cx="7315200" cy="1828800"/>
          </a:xfrm>
        </p:spPr>
        <p:txBody>
          <a:bodyPr/>
          <a:lstStyle/>
          <a:p>
            <a:r>
              <a:rPr lang="en-US" altLang="en-US" dirty="0">
                <a:solidFill>
                  <a:srgbClr val="262A68"/>
                </a:solidFill>
              </a:rPr>
              <a:t>Ruby Calvert </a:t>
            </a:r>
            <a:br>
              <a:rPr lang="en-US" altLang="en-US" dirty="0">
                <a:solidFill>
                  <a:srgbClr val="262A68"/>
                </a:solidFill>
              </a:rPr>
            </a:br>
            <a:r>
              <a:rPr lang="en-US" altLang="en-US" sz="2000" i="1" dirty="0"/>
              <a:t>Lay Trustee</a:t>
            </a:r>
            <a:br>
              <a:rPr lang="en-US" altLang="en-US" sz="2000" i="1" dirty="0"/>
            </a:br>
            <a:r>
              <a:rPr lang="en-US" altLang="en-US" sz="2000" i="1" dirty="0"/>
              <a:t>Wyoming PBS, Riverton, WY</a:t>
            </a:r>
            <a:endParaRPr lang="en-US" altLang="en-US" sz="900" i="1" dirty="0" smtClean="0"/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612775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206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206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dirty="0" smtClean="0">
                <a:solidFill>
                  <a:srgbClr val="8E1829"/>
                </a:solidFill>
                <a:latin typeface="Arial Black" panose="020B0A04020102020204" pitchFamily="34" charset="0"/>
              </a:rPr>
              <a:t>New Lay Board Member</a:t>
            </a:r>
            <a:endParaRPr lang="en-US" altLang="en-US" sz="3600" dirty="0">
              <a:solidFill>
                <a:srgbClr val="8E182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24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41575" y="2514600"/>
            <a:ext cx="7315200" cy="1828800"/>
          </a:xfrm>
        </p:spPr>
        <p:txBody>
          <a:bodyPr/>
          <a:lstStyle/>
          <a:p>
            <a:r>
              <a:rPr lang="en-US" altLang="en-US" dirty="0">
                <a:solidFill>
                  <a:srgbClr val="262A68"/>
                </a:solidFill>
              </a:rPr>
              <a:t>Kathy Rae</a:t>
            </a:r>
            <a:br>
              <a:rPr lang="en-US" altLang="en-US" dirty="0">
                <a:solidFill>
                  <a:srgbClr val="262A68"/>
                </a:solidFill>
              </a:rPr>
            </a:br>
            <a:r>
              <a:rPr lang="en-US" altLang="en-US" sz="2000" i="1" dirty="0"/>
              <a:t>At-Large Trustee</a:t>
            </a:r>
            <a:br>
              <a:rPr lang="en-US" altLang="en-US" sz="2000" i="1" dirty="0"/>
            </a:br>
            <a:r>
              <a:rPr lang="en-US" altLang="en-US" sz="2000" i="1" dirty="0"/>
              <a:t>KPBS, San Diego, CA</a:t>
            </a:r>
            <a:endParaRPr lang="en-US" altLang="en-US" sz="500" i="1" dirty="0" smtClean="0"/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612775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206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206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dirty="0" smtClean="0">
                <a:solidFill>
                  <a:srgbClr val="8E1829"/>
                </a:solidFill>
                <a:latin typeface="Arial Black" panose="020B0A04020102020204" pitchFamily="34" charset="0"/>
              </a:rPr>
              <a:t>New At-Large Trustee</a:t>
            </a:r>
            <a:endParaRPr lang="en-US" altLang="en-US" sz="3600" dirty="0">
              <a:solidFill>
                <a:srgbClr val="8E182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1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2 Public Media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7 APTS PMS Template [Read-Only]" id="{4CC52B55-872D-4F61-B5FC-7E25ECFF07FF}" vid="{44191E60-3466-43BA-984F-424432D44C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134</Words>
  <Application>Microsoft Office PowerPoint</Application>
  <PresentationFormat>Widescreen</PresentationFormat>
  <Paragraphs>53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Calibri</vt:lpstr>
      <vt:lpstr>2012 Public Media</vt:lpstr>
      <vt:lpstr>Eric Hyyppa Chair, APTS and APTS Action, Inc. Director and General Manager, MontanaPBS</vt:lpstr>
      <vt:lpstr>APTS Board of Trustees</vt:lpstr>
      <vt:lpstr>Ronnie Agnew Executive Director  Mississippi Public Broadcasting</vt:lpstr>
      <vt:lpstr>Roy Clem Executive Director Alabama Public Television </vt:lpstr>
      <vt:lpstr>Carol Kellermann Lay Trustee WNET, New York, NY</vt:lpstr>
      <vt:lpstr>Jo Ellen Chatham, Ph.D. Lay Trustee PBS SoCaL, Los Angeles, CA</vt:lpstr>
      <vt:lpstr>Mendy Elliott Lay Trustee KNPB, Reno, NV</vt:lpstr>
      <vt:lpstr>Ruby Calvert  Lay Trustee Wyoming PBS, Riverton, WY</vt:lpstr>
      <vt:lpstr>Kathy Rae At-Large Trustee KPBS, San Diego, CA</vt:lpstr>
      <vt:lpstr>Deb Acklin President &amp; CEO WQED Multimedia, Pittsburgh, PA </vt:lpstr>
      <vt:lpstr>Andy Russell President and CEO PBS SoCaL, Los Angeles, CA</vt:lpstr>
      <vt:lpstr>Eric Hyyppa Chair, APTS and APTS Action, Inc. Director and General Manager, MontanaPBS</vt:lpstr>
      <vt:lpstr>Ronnie Agnew Executive Director  Mississippi Public Broadcasting</vt:lpstr>
      <vt:lpstr>APTS Action, Inc. Annual Membership Meeting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Luckett</dc:creator>
  <cp:lastModifiedBy>Stacey Karp</cp:lastModifiedBy>
  <cp:revision>19</cp:revision>
  <dcterms:created xsi:type="dcterms:W3CDTF">2017-02-13T19:07:31Z</dcterms:created>
  <dcterms:modified xsi:type="dcterms:W3CDTF">2017-03-10T20:11:54Z</dcterms:modified>
</cp:coreProperties>
</file>