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012" r:id="rId2"/>
  </p:sldMasterIdLst>
  <p:notesMasterIdLst>
    <p:notesMasterId r:id="rId19"/>
  </p:notesMasterIdLst>
  <p:handoutMasterIdLst>
    <p:handoutMasterId r:id="rId20"/>
  </p:handoutMasterIdLst>
  <p:sldIdLst>
    <p:sldId id="299" r:id="rId3"/>
    <p:sldId id="491" r:id="rId4"/>
    <p:sldId id="355" r:id="rId5"/>
    <p:sldId id="358" r:id="rId6"/>
    <p:sldId id="359" r:id="rId7"/>
    <p:sldId id="361" r:id="rId8"/>
    <p:sldId id="364" r:id="rId9"/>
    <p:sldId id="365" r:id="rId10"/>
    <p:sldId id="366" r:id="rId11"/>
    <p:sldId id="367" r:id="rId12"/>
    <p:sldId id="369" r:id="rId13"/>
    <p:sldId id="370" r:id="rId14"/>
    <p:sldId id="492" r:id="rId15"/>
    <p:sldId id="485" r:id="rId16"/>
    <p:sldId id="373" r:id="rId17"/>
    <p:sldId id="375" r:id="rId18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248" userDrawn="1">
          <p15:clr>
            <a:srgbClr val="A4A3A4"/>
          </p15:clr>
        </p15:guide>
        <p15:guide id="2" pos="9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8E1829"/>
    <a:srgbClr val="262A68"/>
    <a:srgbClr val="FFFF99"/>
    <a:srgbClr val="CC0000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8" y="156"/>
      </p:cViewPr>
      <p:guideLst>
        <p:guide orient="horz" pos="1248"/>
        <p:guide pos="92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-3780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7D5A466B-8CBE-4732-9F8E-5092DA52A084}" type="datetimeFigureOut">
              <a:rPr lang="en-US"/>
              <a:pPr>
                <a:defRPr/>
              </a:pPr>
              <a:t>2/28/2014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362D42F9-E1A6-4A72-BA67-19228E2EA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131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3DEBA876-BFE4-4D8E-994E-44CBE2023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4754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</p:spPr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292330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</p:spPr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205005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</p:spPr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432157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</p:spPr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292330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</p:spPr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892221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</p:spPr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01260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</p:spPr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77398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</p:spPr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16560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</p:spPr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74031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74421B-B9FF-4BD7-8000-E3CFE27DB138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87389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</p:spPr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05169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</p:spPr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882504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</p:spPr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26442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</p:spPr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44505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7600" y="2514600"/>
            <a:ext cx="9855200" cy="1371600"/>
          </a:xfrm>
        </p:spPr>
        <p:txBody>
          <a:bodyPr/>
          <a:lstStyle>
            <a:lvl1pPr>
              <a:defRPr>
                <a:solidFill>
                  <a:srgbClr val="8E1829"/>
                </a:solidFill>
                <a:latin typeface="Arial Black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2060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A964B-7F83-4BFC-BEC6-B0F3B363CD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1F009-FFC6-431C-8455-493D2AADFC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1C883-1317-4718-AA0F-F059978BC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HD 20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0" y="0"/>
            <a:ext cx="11988800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1117600" y="0"/>
            <a:ext cx="4876800" cy="1676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571999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30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512FD-1FBF-482F-B57A-8D231855D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A0F72-B2A4-465F-972D-4A888F69AB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8E182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D9F64-127A-40F2-A84B-7AFA4198E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A3C7A-24E7-4CB6-A58F-97EA0F8366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8CC54-FCB8-41FB-A3DE-0998425B42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CE945-6AE5-40B2-8188-092267C3B5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6D185-06CC-4960-A57F-E0F17110E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39C83-D2D8-4FEF-A714-DD16E43EC7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5F816-0CCB-4CDA-B64A-856F9E7D16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lite-bk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0" descr="suppage-headerbar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1"/>
            <a:ext cx="121920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cs typeface="+mn-cs"/>
              </a:defRPr>
            </a:lvl1pPr>
          </a:lstStyle>
          <a:p>
            <a:pPr>
              <a:defRPr/>
            </a:pPr>
            <a:fld id="{81BCE1E8-3969-4ED8-8DCA-72ECF13F75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257695"/>
          </a:xfrm>
          <a:prstGeom prst="rect">
            <a:avLst/>
          </a:prstGeom>
          <a:solidFill>
            <a:srgbClr val="8E18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54" y="6389845"/>
            <a:ext cx="1073196" cy="450691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1089234" y="6611779"/>
            <a:ext cx="11302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i="1" dirty="0" smtClean="0">
                <a:solidFill>
                  <a:srgbClr val="262A68"/>
                </a:solidFill>
              </a:rPr>
              <a:t>#</a:t>
            </a:r>
            <a:r>
              <a:rPr lang="en-US" sz="1000" b="0" i="1" dirty="0" err="1" smtClean="0">
                <a:solidFill>
                  <a:srgbClr val="262A68"/>
                </a:solidFill>
              </a:rPr>
              <a:t>aptsthesummit</a:t>
            </a:r>
            <a:endParaRPr lang="en-US" sz="1000" b="0" i="1" dirty="0" smtClean="0">
              <a:solidFill>
                <a:srgbClr val="262A68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5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  <p:sldLayoutId id="2147484005" r:id="rId11"/>
    <p:sldLayoutId id="2147484007" r:id="rId12"/>
    <p:sldLayoutId id="2147484006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8E1829"/>
          </a:solidFill>
          <a:latin typeface="Arial Black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C00000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C00000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C00000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C00000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00206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00206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206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206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206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400"/>
            </a:lvl1pPr>
          </a:lstStyle>
          <a:p>
            <a:pPr defTabSz="457200"/>
            <a:endParaRPr lang="en-US" b="0">
              <a:solidFill>
                <a:srgbClr val="FFFFFF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400"/>
            </a:lvl1pPr>
          </a:lstStyle>
          <a:p>
            <a:pPr defTabSz="457200"/>
            <a:endParaRPr lang="en-US" b="0">
              <a:solidFill>
                <a:srgbClr val="FFFFFF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400"/>
            </a:lvl1pPr>
          </a:lstStyle>
          <a:p>
            <a:pPr defTabSz="457200"/>
            <a:fld id="{9675D95E-9386-42E8-B3D4-CBB9F4F39CFE}" type="slidenum">
              <a:rPr lang="en-US" b="0" smtClean="0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  <a:pPr defTabSz="457200"/>
              <a:t>‹#›</a:t>
            </a:fld>
            <a:endParaRPr lang="en-US" b="0">
              <a:solidFill>
                <a:srgbClr val="FFFFFF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32168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2514600"/>
            <a:ext cx="7315200" cy="1828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62A68"/>
                </a:solidFill>
              </a:rPr>
              <a:t>Polly Anderson</a:t>
            </a:r>
            <a:br>
              <a:rPr lang="en-US" dirty="0" smtClean="0">
                <a:solidFill>
                  <a:srgbClr val="262A68"/>
                </a:solidFill>
              </a:rPr>
            </a:br>
            <a:r>
              <a:rPr lang="en-US" sz="2000" i="1" dirty="0" smtClean="0"/>
              <a:t>Executive Director, WUCF-TV</a:t>
            </a:r>
            <a:br>
              <a:rPr lang="en-US" sz="2000" i="1" dirty="0" smtClean="0"/>
            </a:br>
            <a:r>
              <a:rPr lang="en-US" sz="2000" i="1" dirty="0" smtClean="0"/>
              <a:t>Board Chair, APTS &amp; APTS Action, Inc.</a:t>
            </a:r>
            <a:endParaRPr lang="en-US" sz="20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612648" y="274320"/>
            <a:ext cx="10972800" cy="1143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lang="en-US" sz="3600" dirty="0">
              <a:solidFill>
                <a:srgbClr val="8E182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6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2514600"/>
            <a:ext cx="7315200" cy="1828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62A68"/>
                </a:solidFill>
              </a:rPr>
              <a:t>Bert Schmidt</a:t>
            </a:r>
            <a:br>
              <a:rPr lang="en-US" dirty="0" smtClean="0">
                <a:solidFill>
                  <a:srgbClr val="262A68"/>
                </a:solidFill>
              </a:rPr>
            </a:br>
            <a:r>
              <a:rPr lang="en-US" sz="2000" i="1" dirty="0" smtClean="0"/>
              <a:t>President &amp; CEO</a:t>
            </a:r>
            <a:br>
              <a:rPr lang="en-US" sz="2000" i="1" dirty="0" smtClean="0"/>
            </a:br>
            <a:r>
              <a:rPr lang="en-US" sz="2000" i="1" dirty="0" smtClean="0"/>
              <a:t>WHRO</a:t>
            </a:r>
            <a:br>
              <a:rPr lang="en-US" sz="2000" i="1" dirty="0" smtClean="0"/>
            </a:br>
            <a:r>
              <a:rPr lang="en-US" sz="2000" i="1" dirty="0" smtClean="0"/>
              <a:t>Norfolk, VA</a:t>
            </a:r>
            <a:endParaRPr lang="en-US" sz="20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612648" y="274320"/>
            <a:ext cx="10972800" cy="1143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 smtClean="0">
                <a:solidFill>
                  <a:srgbClr val="8E1829"/>
                </a:solidFill>
                <a:latin typeface="Arial Black" panose="020B0A04020102020204" pitchFamily="34" charset="0"/>
              </a:rPr>
              <a:t>New to the Board</a:t>
            </a:r>
            <a:endParaRPr lang="en-US" sz="3600" dirty="0">
              <a:solidFill>
                <a:srgbClr val="8E182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82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41448" y="1685261"/>
            <a:ext cx="7315200" cy="1828800"/>
          </a:xfrm>
        </p:spPr>
        <p:txBody>
          <a:bodyPr/>
          <a:lstStyle/>
          <a:p>
            <a:r>
              <a:rPr lang="en-US" dirty="0" err="1" smtClean="0">
                <a:solidFill>
                  <a:srgbClr val="262A68"/>
                </a:solidFill>
              </a:rPr>
              <a:t>Mendy</a:t>
            </a:r>
            <a:r>
              <a:rPr lang="en-US" dirty="0" smtClean="0">
                <a:solidFill>
                  <a:srgbClr val="262A68"/>
                </a:solidFill>
              </a:rPr>
              <a:t> Elliott</a:t>
            </a:r>
            <a:br>
              <a:rPr lang="en-US" dirty="0" smtClean="0">
                <a:solidFill>
                  <a:srgbClr val="262A68"/>
                </a:solidFill>
              </a:rPr>
            </a:br>
            <a:r>
              <a:rPr lang="en-US" sz="2000" i="1" dirty="0" smtClean="0"/>
              <a:t>Board Chair</a:t>
            </a:r>
            <a:br>
              <a:rPr lang="en-US" sz="2000" i="1" dirty="0" smtClean="0"/>
            </a:br>
            <a:r>
              <a:rPr lang="en-US" sz="2000" i="1" dirty="0"/>
              <a:t>KNPB Public Broadcasting</a:t>
            </a:r>
            <a:br>
              <a:rPr lang="en-US" sz="2000" i="1" dirty="0"/>
            </a:br>
            <a:r>
              <a:rPr lang="en-US" sz="2000" i="1" dirty="0" smtClean="0"/>
              <a:t>Reno, NV</a:t>
            </a:r>
            <a:endParaRPr lang="en-US" sz="20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612648" y="274320"/>
            <a:ext cx="10972800" cy="1143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 smtClean="0">
                <a:solidFill>
                  <a:srgbClr val="8E1829"/>
                </a:solidFill>
                <a:latin typeface="Arial Black" panose="020B0A04020102020204" pitchFamily="34" charset="0"/>
              </a:rPr>
              <a:t>New Lay Board Members</a:t>
            </a:r>
            <a:endParaRPr lang="en-US" sz="3600" dirty="0">
              <a:solidFill>
                <a:srgbClr val="8E1829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72336" y="3923414"/>
            <a:ext cx="74534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262A68"/>
                </a:solidFill>
                <a:latin typeface="Arial Black" panose="020B0A04020102020204" pitchFamily="34" charset="0"/>
              </a:rPr>
              <a:t>Gail </a:t>
            </a:r>
            <a:r>
              <a:rPr lang="en-US" sz="3600" dirty="0" err="1" smtClean="0">
                <a:solidFill>
                  <a:srgbClr val="262A68"/>
                </a:solidFill>
                <a:latin typeface="Arial Black" panose="020B0A04020102020204" pitchFamily="34" charset="0"/>
              </a:rPr>
              <a:t>Mendelson</a:t>
            </a:r>
            <a:r>
              <a:rPr lang="en-US" sz="3600" dirty="0" smtClean="0">
                <a:solidFill>
                  <a:srgbClr val="262A68"/>
                </a:solidFill>
                <a:latin typeface="Arial Black" panose="020B0A04020102020204" pitchFamily="34" charset="0"/>
              </a:rPr>
              <a:t> </a:t>
            </a:r>
            <a:r>
              <a:rPr lang="en-US" sz="3600" dirty="0" err="1" smtClean="0">
                <a:solidFill>
                  <a:srgbClr val="262A68"/>
                </a:solidFill>
                <a:latin typeface="Arial Black" panose="020B0A04020102020204" pitchFamily="34" charset="0"/>
              </a:rPr>
              <a:t>Sterman</a:t>
            </a:r>
            <a:endParaRPr lang="en-US" sz="3600" dirty="0" smtClean="0">
              <a:solidFill>
                <a:srgbClr val="262A68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sz="2000" i="1" dirty="0" smtClean="0">
                <a:solidFill>
                  <a:srgbClr val="8E1829"/>
                </a:solidFill>
                <a:latin typeface="Arial Black" panose="020B0A04020102020204" pitchFamily="34" charset="0"/>
              </a:rPr>
              <a:t>Board Member</a:t>
            </a:r>
          </a:p>
          <a:p>
            <a:pPr algn="ctr"/>
            <a:r>
              <a:rPr lang="en-US" sz="2000" i="1" dirty="0" smtClean="0">
                <a:solidFill>
                  <a:srgbClr val="8E1829"/>
                </a:solidFill>
                <a:latin typeface="Arial Black" panose="020B0A04020102020204" pitchFamily="34" charset="0"/>
              </a:rPr>
              <a:t>WJCT</a:t>
            </a:r>
          </a:p>
          <a:p>
            <a:pPr algn="ctr"/>
            <a:r>
              <a:rPr lang="en-US" sz="2000" i="1" dirty="0" smtClean="0">
                <a:solidFill>
                  <a:srgbClr val="8E1829"/>
                </a:solidFill>
                <a:latin typeface="Arial Black" panose="020B0A04020102020204" pitchFamily="34" charset="0"/>
              </a:rPr>
              <a:t>Jacksonville, FL</a:t>
            </a:r>
            <a:endParaRPr lang="en-US" sz="2000" i="1" dirty="0">
              <a:solidFill>
                <a:srgbClr val="8E182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0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2514600"/>
            <a:ext cx="7315200" cy="1828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62A68"/>
                </a:solidFill>
              </a:rPr>
              <a:t>Jo Ellen Chatham</a:t>
            </a:r>
            <a:br>
              <a:rPr lang="en-US" dirty="0" smtClean="0">
                <a:solidFill>
                  <a:srgbClr val="262A68"/>
                </a:solidFill>
              </a:rPr>
            </a:br>
            <a:r>
              <a:rPr lang="en-US" sz="2000" i="1" dirty="0" smtClean="0"/>
              <a:t>Board Member</a:t>
            </a:r>
            <a:br>
              <a:rPr lang="en-US" sz="2000" i="1" dirty="0" smtClean="0"/>
            </a:br>
            <a:r>
              <a:rPr lang="en-US" sz="2000" i="1" dirty="0" smtClean="0"/>
              <a:t>PBS </a:t>
            </a:r>
            <a:r>
              <a:rPr lang="en-US" sz="2000" i="1" dirty="0" err="1" smtClean="0"/>
              <a:t>SoCaL</a:t>
            </a:r>
            <a:r>
              <a:rPr lang="en-US" sz="2000" i="1" dirty="0" smtClean="0"/>
              <a:t/>
            </a:r>
            <a:br>
              <a:rPr lang="en-US" sz="2000" i="1" dirty="0" smtClean="0"/>
            </a:br>
            <a:r>
              <a:rPr lang="en-US" sz="2000" i="1" dirty="0" smtClean="0"/>
              <a:t>Los Angeles, CA</a:t>
            </a:r>
            <a:endParaRPr lang="en-US" sz="20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612648" y="274320"/>
            <a:ext cx="10972800" cy="1143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 smtClean="0">
                <a:solidFill>
                  <a:srgbClr val="8E1829"/>
                </a:solidFill>
                <a:latin typeface="Arial Black" panose="020B0A04020102020204" pitchFamily="34" charset="0"/>
              </a:rPr>
              <a:t>Re-elected Lay Board Member</a:t>
            </a:r>
            <a:endParaRPr lang="en-US" sz="3600" dirty="0">
              <a:solidFill>
                <a:srgbClr val="8E182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11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APTS Board of Trustees</a:t>
            </a:r>
            <a:br>
              <a:rPr lang="en-US" dirty="0" smtClean="0"/>
            </a:br>
            <a:r>
              <a:rPr lang="en-US" dirty="0" smtClean="0"/>
              <a:t>APTS Action, Inc. Board of Directors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036747" y="1728388"/>
            <a:ext cx="10972800" cy="4525963"/>
          </a:xfrm>
        </p:spPr>
        <p:txBody>
          <a:bodyPr numCol="2"/>
          <a:lstStyle/>
          <a:p>
            <a:pPr marL="0" indent="0" eaLnBrk="1" hangingPunct="1">
              <a:buNone/>
            </a:pPr>
            <a:r>
              <a:rPr lang="en-US" sz="1800" b="1" dirty="0" smtClean="0"/>
              <a:t>Deborah </a:t>
            </a:r>
            <a:r>
              <a:rPr lang="en-US" sz="1800" b="1" dirty="0" err="1" smtClean="0"/>
              <a:t>Acklin</a:t>
            </a:r>
            <a:endParaRPr lang="en-US" sz="1800" b="1" dirty="0" smtClean="0"/>
          </a:p>
          <a:p>
            <a:pPr marL="0" indent="0" eaLnBrk="1" hangingPunct="1">
              <a:buNone/>
            </a:pPr>
            <a:r>
              <a:rPr lang="en-US" sz="1800" b="1" dirty="0" smtClean="0"/>
              <a:t>Ronnie Agnew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Polly Anderson, </a:t>
            </a:r>
            <a:r>
              <a:rPr lang="en-US" sz="1800" b="1" i="1" dirty="0" smtClean="0"/>
              <a:t>Chair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Ellis Bromberg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Patrick Butler, </a:t>
            </a:r>
            <a:r>
              <a:rPr lang="en-US" sz="1800" b="1" i="1" dirty="0"/>
              <a:t>e</a:t>
            </a:r>
            <a:r>
              <a:rPr lang="en-US" sz="1800" b="1" i="1" dirty="0" smtClean="0"/>
              <a:t>x </a:t>
            </a:r>
            <a:r>
              <a:rPr lang="en-US" sz="1800" b="1" i="1" dirty="0"/>
              <a:t>o</a:t>
            </a:r>
            <a:r>
              <a:rPr lang="en-US" sz="1800" b="1" i="1" dirty="0" smtClean="0"/>
              <a:t>fficio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Jo Ellen Chatham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Milton Clipper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The Honorable Edmund </a:t>
            </a:r>
            <a:r>
              <a:rPr lang="en-US" sz="1800" b="1" dirty="0" err="1" smtClean="0"/>
              <a:t>Driggs</a:t>
            </a:r>
            <a:endParaRPr lang="en-US" sz="1800" b="1" dirty="0" smtClean="0"/>
          </a:p>
          <a:p>
            <a:pPr marL="0" indent="0" eaLnBrk="1" hangingPunct="1">
              <a:buNone/>
            </a:pPr>
            <a:r>
              <a:rPr lang="en-US" sz="1800" b="1" dirty="0" err="1" smtClean="0"/>
              <a:t>Mendy</a:t>
            </a:r>
            <a:r>
              <a:rPr lang="en-US" sz="1800" b="1" dirty="0" smtClean="0"/>
              <a:t> Elliott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John Harris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Eric </a:t>
            </a:r>
            <a:r>
              <a:rPr lang="en-US" sz="1800" b="1" dirty="0" err="1" smtClean="0"/>
              <a:t>Hyyppa</a:t>
            </a:r>
            <a:endParaRPr lang="en-US" sz="1800" b="1" dirty="0" smtClean="0"/>
          </a:p>
          <a:p>
            <a:pPr marL="0" indent="0" eaLnBrk="1" hangingPunct="1">
              <a:buNone/>
            </a:pPr>
            <a:r>
              <a:rPr lang="en-US" sz="1800" b="1" dirty="0" smtClean="0"/>
              <a:t>Edward Kaplan</a:t>
            </a:r>
          </a:p>
          <a:p>
            <a:pPr marL="0" indent="0" eaLnBrk="1" hangingPunct="1">
              <a:buNone/>
            </a:pPr>
            <a:r>
              <a:rPr lang="en-US" sz="1800" b="1" dirty="0" err="1" smtClean="0"/>
              <a:t>Kliff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Kuehl</a:t>
            </a:r>
            <a:endParaRPr lang="en-US" sz="1800" b="1" dirty="0" smtClean="0"/>
          </a:p>
          <a:p>
            <a:pPr marL="0" indent="0" eaLnBrk="1" hangingPunct="1">
              <a:buNone/>
            </a:pPr>
            <a:r>
              <a:rPr lang="en-US" sz="1800" b="1" dirty="0" smtClean="0"/>
              <a:t>Rebecca </a:t>
            </a:r>
            <a:r>
              <a:rPr lang="en-US" sz="1800" b="1" dirty="0" err="1" smtClean="0"/>
              <a:t>Magura</a:t>
            </a:r>
            <a:endParaRPr lang="en-US" sz="1800" b="1" dirty="0" smtClean="0"/>
          </a:p>
          <a:p>
            <a:pPr marL="0" indent="0" eaLnBrk="1" hangingPunct="1">
              <a:buNone/>
            </a:pPr>
            <a:endParaRPr lang="en-US" sz="1800" b="1" dirty="0"/>
          </a:p>
          <a:p>
            <a:pPr marL="0" indent="0" eaLnBrk="1" hangingPunct="1">
              <a:buNone/>
            </a:pPr>
            <a:endParaRPr lang="en-US" sz="1800" b="1" dirty="0" smtClean="0"/>
          </a:p>
          <a:p>
            <a:pPr marL="0" indent="0" eaLnBrk="1" hangingPunct="1">
              <a:buNone/>
            </a:pPr>
            <a:r>
              <a:rPr lang="en-US" sz="1800" b="1" dirty="0" smtClean="0"/>
              <a:t>Pat Moody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Dorothy </a:t>
            </a:r>
            <a:r>
              <a:rPr lang="en-US" sz="1800" b="1" dirty="0" err="1" smtClean="0"/>
              <a:t>Pacella</a:t>
            </a:r>
            <a:endParaRPr lang="en-US" sz="1800" b="1" dirty="0" smtClean="0"/>
          </a:p>
          <a:p>
            <a:pPr marL="0" indent="0" eaLnBrk="1" hangingPunct="1">
              <a:buNone/>
            </a:pPr>
            <a:r>
              <a:rPr lang="en-US" sz="1800" b="1" dirty="0" smtClean="0"/>
              <a:t>Russell </a:t>
            </a:r>
            <a:r>
              <a:rPr lang="en-US" sz="1800" b="1" dirty="0" err="1" smtClean="0"/>
              <a:t>Peotter</a:t>
            </a:r>
            <a:endParaRPr lang="en-US" sz="1800" b="1" dirty="0" smtClean="0"/>
          </a:p>
          <a:p>
            <a:pPr marL="0" indent="0" eaLnBrk="1" hangingPunct="1">
              <a:buNone/>
            </a:pPr>
            <a:r>
              <a:rPr lang="en-US" sz="1800" b="1" dirty="0" smtClean="0"/>
              <a:t>Allan Pizzato</a:t>
            </a:r>
          </a:p>
          <a:p>
            <a:pPr marL="0" indent="0" eaLnBrk="1" hangingPunct="1">
              <a:buNone/>
            </a:pPr>
            <a:r>
              <a:rPr lang="en-US" sz="1800" b="1" dirty="0" err="1" smtClean="0"/>
              <a:t>Hilma</a:t>
            </a:r>
            <a:r>
              <a:rPr lang="en-US" sz="1800" b="1" dirty="0" smtClean="0"/>
              <a:t> Prather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Gail </a:t>
            </a:r>
            <a:r>
              <a:rPr lang="en-US" sz="1800" b="1" dirty="0" err="1" smtClean="0"/>
              <a:t>Sande</a:t>
            </a:r>
            <a:endParaRPr lang="en-US" sz="1800" b="1" dirty="0" smtClean="0"/>
          </a:p>
          <a:p>
            <a:pPr marL="0" indent="0" eaLnBrk="1" hangingPunct="1">
              <a:buNone/>
            </a:pPr>
            <a:r>
              <a:rPr lang="en-US" sz="1800" b="1" dirty="0" smtClean="0"/>
              <a:t>Bert Schmidt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Richard Steele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Gail </a:t>
            </a:r>
            <a:r>
              <a:rPr lang="en-US" sz="1800" b="1" dirty="0" err="1" smtClean="0"/>
              <a:t>Mendelson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Sterman</a:t>
            </a:r>
            <a:endParaRPr lang="en-US" sz="1800" b="1" dirty="0" smtClean="0"/>
          </a:p>
          <a:p>
            <a:pPr marL="0" indent="0" eaLnBrk="1" hangingPunct="1">
              <a:buNone/>
            </a:pPr>
            <a:r>
              <a:rPr lang="en-US" sz="1800" b="1" dirty="0" smtClean="0"/>
              <a:t>Jeffrey Stone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The Honorable Louis Sullivan, M.D.</a:t>
            </a:r>
          </a:p>
          <a:p>
            <a:pPr marL="0" indent="0" eaLnBrk="1" hangingPunct="1">
              <a:buNone/>
            </a:pPr>
            <a:r>
              <a:rPr lang="en-US" sz="1800" b="1" dirty="0" err="1" smtClean="0"/>
              <a:t>Landri</a:t>
            </a:r>
            <a:r>
              <a:rPr lang="en-US" sz="1800" b="1" dirty="0" smtClean="0"/>
              <a:t> Taylor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Leslie Wilcox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8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2514600"/>
            <a:ext cx="7315200" cy="1828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62A68"/>
                </a:solidFill>
              </a:rPr>
              <a:t>Polly Anderson</a:t>
            </a:r>
            <a:br>
              <a:rPr lang="en-US" dirty="0" smtClean="0">
                <a:solidFill>
                  <a:srgbClr val="262A68"/>
                </a:solidFill>
              </a:rPr>
            </a:br>
            <a:r>
              <a:rPr lang="en-US" sz="2000" i="1" dirty="0" smtClean="0"/>
              <a:t>Executive Director, WUCF-TV</a:t>
            </a:r>
            <a:br>
              <a:rPr lang="en-US" sz="2000" i="1" dirty="0" smtClean="0"/>
            </a:br>
            <a:r>
              <a:rPr lang="en-US" sz="2000" i="1" dirty="0" smtClean="0"/>
              <a:t>Board Chair, APTS &amp; APTS Action, Inc.</a:t>
            </a:r>
            <a:endParaRPr lang="en-US" sz="20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612648" y="274320"/>
            <a:ext cx="10972800" cy="1143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lang="en-US" sz="3600" dirty="0">
              <a:solidFill>
                <a:srgbClr val="8E182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55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2514600"/>
            <a:ext cx="7315200" cy="1828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62A68"/>
                </a:solidFill>
              </a:rPr>
              <a:t>APTS Action, Inc.</a:t>
            </a:r>
            <a:br>
              <a:rPr lang="en-US" dirty="0" smtClean="0">
                <a:solidFill>
                  <a:srgbClr val="262A68"/>
                </a:solidFill>
              </a:rPr>
            </a:br>
            <a:r>
              <a:rPr lang="en-US" dirty="0" smtClean="0">
                <a:solidFill>
                  <a:srgbClr val="262A68"/>
                </a:solidFill>
              </a:rPr>
              <a:t>Annual Membership Meeting</a:t>
            </a:r>
            <a:endParaRPr lang="en-US" dirty="0">
              <a:solidFill>
                <a:srgbClr val="262A6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2514600"/>
            <a:ext cx="7315200" cy="1828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62A68"/>
                </a:solidFill>
              </a:rPr>
              <a:t>John Harris</a:t>
            </a:r>
            <a:br>
              <a:rPr lang="en-US" dirty="0" smtClean="0">
                <a:solidFill>
                  <a:srgbClr val="262A68"/>
                </a:solidFill>
              </a:rPr>
            </a:br>
            <a:r>
              <a:rPr lang="en-US" sz="2000" i="1" dirty="0" smtClean="0"/>
              <a:t>President &amp; CEO</a:t>
            </a:r>
            <a:br>
              <a:rPr lang="en-US" sz="2000" i="1" dirty="0" smtClean="0"/>
            </a:br>
            <a:r>
              <a:rPr lang="en-US" sz="2000" i="1" dirty="0" smtClean="0"/>
              <a:t>Prairie Public Broadcasting</a:t>
            </a:r>
            <a:br>
              <a:rPr lang="en-US" sz="2000" i="1" dirty="0" smtClean="0"/>
            </a:br>
            <a:r>
              <a:rPr lang="en-US" sz="2000" i="1" dirty="0" smtClean="0"/>
              <a:t>Fargo, ND</a:t>
            </a:r>
            <a:br>
              <a:rPr lang="en-US" sz="2000" i="1" dirty="0" smtClean="0"/>
            </a:br>
            <a:endParaRPr lang="en-US" sz="20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612648" y="274320"/>
            <a:ext cx="10972800" cy="1143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 smtClean="0">
                <a:solidFill>
                  <a:srgbClr val="8E1829"/>
                </a:solidFill>
                <a:latin typeface="Arial Black" panose="020B0A04020102020204" pitchFamily="34" charset="0"/>
              </a:rPr>
              <a:t>New Board Chair</a:t>
            </a:r>
            <a:endParaRPr lang="en-US" sz="3600" dirty="0">
              <a:solidFill>
                <a:srgbClr val="8E182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29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APTS Board of Trustees</a:t>
            </a:r>
            <a:br>
              <a:rPr lang="en-US" dirty="0" smtClean="0"/>
            </a:br>
            <a:r>
              <a:rPr lang="en-US" dirty="0" smtClean="0"/>
              <a:t>APTS Action, Inc. Board of Directors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036747" y="1728388"/>
            <a:ext cx="10972800" cy="4525963"/>
          </a:xfrm>
        </p:spPr>
        <p:txBody>
          <a:bodyPr numCol="2"/>
          <a:lstStyle/>
          <a:p>
            <a:pPr marL="0" indent="0" eaLnBrk="1" hangingPunct="1">
              <a:buNone/>
            </a:pPr>
            <a:r>
              <a:rPr lang="en-US" sz="1800" b="1" dirty="0" smtClean="0"/>
              <a:t>Deborah </a:t>
            </a:r>
            <a:r>
              <a:rPr lang="en-US" sz="1800" b="1" dirty="0" err="1" smtClean="0"/>
              <a:t>Acklin</a:t>
            </a:r>
            <a:endParaRPr lang="en-US" sz="1800" b="1" dirty="0" smtClean="0"/>
          </a:p>
          <a:p>
            <a:pPr marL="0" indent="0" eaLnBrk="1" hangingPunct="1">
              <a:buNone/>
            </a:pPr>
            <a:r>
              <a:rPr lang="en-US" sz="1800" b="1" dirty="0" smtClean="0"/>
              <a:t>Ronnie Agnew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Polly Anderson, </a:t>
            </a:r>
            <a:r>
              <a:rPr lang="en-US" sz="1800" b="1" i="1" dirty="0" smtClean="0"/>
              <a:t>Chair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Ellis Bromberg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Patrick Butler, </a:t>
            </a:r>
            <a:r>
              <a:rPr lang="en-US" sz="1800" b="1" i="1" dirty="0"/>
              <a:t>e</a:t>
            </a:r>
            <a:r>
              <a:rPr lang="en-US" sz="1800" b="1" i="1" dirty="0" smtClean="0"/>
              <a:t>x </a:t>
            </a:r>
            <a:r>
              <a:rPr lang="en-US" sz="1800" b="1" i="1" dirty="0"/>
              <a:t>o</a:t>
            </a:r>
            <a:r>
              <a:rPr lang="en-US" sz="1800" b="1" i="1" dirty="0" smtClean="0"/>
              <a:t>fficio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Jo Ellen Chatham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Milton Clipper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The Honorable Edmund </a:t>
            </a:r>
            <a:r>
              <a:rPr lang="en-US" sz="1800" b="1" dirty="0" err="1" smtClean="0"/>
              <a:t>Driggs</a:t>
            </a:r>
            <a:endParaRPr lang="en-US" sz="1800" b="1" dirty="0" smtClean="0"/>
          </a:p>
          <a:p>
            <a:pPr marL="0" indent="0" eaLnBrk="1" hangingPunct="1">
              <a:buNone/>
            </a:pPr>
            <a:r>
              <a:rPr lang="en-US" sz="1800" b="1" dirty="0" err="1" smtClean="0"/>
              <a:t>Mendy</a:t>
            </a:r>
            <a:r>
              <a:rPr lang="en-US" sz="1800" b="1" dirty="0" smtClean="0"/>
              <a:t> Elliott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John Harris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Eric </a:t>
            </a:r>
            <a:r>
              <a:rPr lang="en-US" sz="1800" b="1" dirty="0" err="1" smtClean="0"/>
              <a:t>Hyyppa</a:t>
            </a:r>
            <a:endParaRPr lang="en-US" sz="1800" b="1" dirty="0" smtClean="0"/>
          </a:p>
          <a:p>
            <a:pPr marL="0" indent="0" eaLnBrk="1" hangingPunct="1">
              <a:buNone/>
            </a:pPr>
            <a:r>
              <a:rPr lang="en-US" sz="1800" b="1" dirty="0" smtClean="0"/>
              <a:t>Edward Kaplan</a:t>
            </a:r>
          </a:p>
          <a:p>
            <a:pPr marL="0" indent="0" eaLnBrk="1" hangingPunct="1">
              <a:buNone/>
            </a:pPr>
            <a:r>
              <a:rPr lang="en-US" sz="1800" b="1" dirty="0" err="1" smtClean="0"/>
              <a:t>Kliff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Kuehl</a:t>
            </a:r>
            <a:endParaRPr lang="en-US" sz="1800" b="1" dirty="0" smtClean="0"/>
          </a:p>
          <a:p>
            <a:pPr marL="0" indent="0" eaLnBrk="1" hangingPunct="1">
              <a:buNone/>
            </a:pPr>
            <a:r>
              <a:rPr lang="en-US" sz="1800" b="1" dirty="0" smtClean="0"/>
              <a:t>Rebecca </a:t>
            </a:r>
            <a:r>
              <a:rPr lang="en-US" sz="1800" b="1" dirty="0" err="1" smtClean="0"/>
              <a:t>Magura</a:t>
            </a:r>
            <a:endParaRPr lang="en-US" sz="1800" b="1" dirty="0" smtClean="0"/>
          </a:p>
          <a:p>
            <a:pPr marL="0" indent="0" eaLnBrk="1" hangingPunct="1">
              <a:buNone/>
            </a:pPr>
            <a:endParaRPr lang="en-US" sz="1800" b="1" dirty="0"/>
          </a:p>
          <a:p>
            <a:pPr marL="0" indent="0" eaLnBrk="1" hangingPunct="1">
              <a:buNone/>
            </a:pPr>
            <a:endParaRPr lang="en-US" sz="1800" b="1" dirty="0" smtClean="0"/>
          </a:p>
          <a:p>
            <a:pPr marL="0" indent="0" eaLnBrk="1" hangingPunct="1">
              <a:buNone/>
            </a:pPr>
            <a:r>
              <a:rPr lang="en-US" sz="1800" b="1" dirty="0" smtClean="0"/>
              <a:t>Pat Moody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Dorothy </a:t>
            </a:r>
            <a:r>
              <a:rPr lang="en-US" sz="1800" b="1" dirty="0" err="1" smtClean="0"/>
              <a:t>Pacella</a:t>
            </a:r>
            <a:endParaRPr lang="en-US" sz="1800" b="1" dirty="0" smtClean="0"/>
          </a:p>
          <a:p>
            <a:pPr marL="0" indent="0" eaLnBrk="1" hangingPunct="1">
              <a:buNone/>
            </a:pPr>
            <a:r>
              <a:rPr lang="en-US" sz="1800" b="1" dirty="0" smtClean="0"/>
              <a:t>Russell </a:t>
            </a:r>
            <a:r>
              <a:rPr lang="en-US" sz="1800" b="1" dirty="0" err="1" smtClean="0"/>
              <a:t>Peotter</a:t>
            </a:r>
            <a:endParaRPr lang="en-US" sz="1800" b="1" dirty="0" smtClean="0"/>
          </a:p>
          <a:p>
            <a:pPr marL="0" indent="0" eaLnBrk="1" hangingPunct="1">
              <a:buNone/>
            </a:pPr>
            <a:r>
              <a:rPr lang="en-US" sz="1800" b="1" dirty="0" smtClean="0"/>
              <a:t>Allan Pizzato</a:t>
            </a:r>
          </a:p>
          <a:p>
            <a:pPr marL="0" indent="0" eaLnBrk="1" hangingPunct="1">
              <a:buNone/>
            </a:pPr>
            <a:r>
              <a:rPr lang="en-US" sz="1800" b="1" dirty="0" err="1" smtClean="0"/>
              <a:t>Hilma</a:t>
            </a:r>
            <a:r>
              <a:rPr lang="en-US" sz="1800" b="1" dirty="0" smtClean="0"/>
              <a:t> Prather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Gail </a:t>
            </a:r>
            <a:r>
              <a:rPr lang="en-US" sz="1800" b="1" dirty="0" err="1" smtClean="0"/>
              <a:t>Sande</a:t>
            </a:r>
            <a:endParaRPr lang="en-US" sz="1800" b="1" dirty="0" smtClean="0"/>
          </a:p>
          <a:p>
            <a:pPr marL="0" indent="0" eaLnBrk="1" hangingPunct="1">
              <a:buNone/>
            </a:pPr>
            <a:r>
              <a:rPr lang="en-US" sz="1800" b="1" dirty="0" smtClean="0"/>
              <a:t>Bert Schmidt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Richard Steele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Gail </a:t>
            </a:r>
            <a:r>
              <a:rPr lang="en-US" sz="1800" b="1" dirty="0" err="1" smtClean="0"/>
              <a:t>Mendelson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Sterman</a:t>
            </a:r>
            <a:endParaRPr lang="en-US" sz="1800" b="1" dirty="0" smtClean="0"/>
          </a:p>
          <a:p>
            <a:pPr marL="0" indent="0" eaLnBrk="1" hangingPunct="1">
              <a:buNone/>
            </a:pPr>
            <a:r>
              <a:rPr lang="en-US" sz="1800" b="1" dirty="0" smtClean="0"/>
              <a:t>Jeffrey Stone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The Honorable Louis Sullivan, M.D.</a:t>
            </a:r>
          </a:p>
          <a:p>
            <a:pPr marL="0" indent="0" eaLnBrk="1" hangingPunct="1">
              <a:buNone/>
            </a:pPr>
            <a:r>
              <a:rPr lang="en-US" sz="1800" b="1" dirty="0" err="1" smtClean="0"/>
              <a:t>Landri</a:t>
            </a:r>
            <a:r>
              <a:rPr lang="en-US" sz="1800" b="1" dirty="0" smtClean="0"/>
              <a:t> Taylor</a:t>
            </a:r>
          </a:p>
          <a:p>
            <a:pPr marL="0" indent="0" eaLnBrk="1" hangingPunct="1">
              <a:buNone/>
            </a:pPr>
            <a:r>
              <a:rPr lang="en-US" sz="1800" b="1" dirty="0" smtClean="0"/>
              <a:t>Leslie Wilcox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457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2514600"/>
            <a:ext cx="7315200" cy="1828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62A68"/>
                </a:solidFill>
              </a:rPr>
              <a:t>John Harris</a:t>
            </a:r>
            <a:br>
              <a:rPr lang="en-US" dirty="0" smtClean="0">
                <a:solidFill>
                  <a:srgbClr val="262A68"/>
                </a:solidFill>
              </a:rPr>
            </a:br>
            <a:r>
              <a:rPr lang="en-US" sz="2000" i="1" dirty="0" smtClean="0"/>
              <a:t>President &amp; CEO</a:t>
            </a:r>
            <a:br>
              <a:rPr lang="en-US" sz="2000" i="1" dirty="0" smtClean="0"/>
            </a:br>
            <a:r>
              <a:rPr lang="en-US" sz="2000" i="1" dirty="0" smtClean="0"/>
              <a:t>Prairie Public Broadcasting</a:t>
            </a:r>
            <a:br>
              <a:rPr lang="en-US" sz="2000" i="1" dirty="0" smtClean="0"/>
            </a:br>
            <a:r>
              <a:rPr lang="en-US" sz="2000" i="1" dirty="0" smtClean="0"/>
              <a:t>Fargo, ND</a:t>
            </a:r>
            <a:endParaRPr lang="en-US" sz="20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612648" y="274320"/>
            <a:ext cx="10972800" cy="1143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 smtClean="0">
                <a:solidFill>
                  <a:srgbClr val="8E1829"/>
                </a:solidFill>
                <a:latin typeface="Arial Black" panose="020B0A04020102020204" pitchFamily="34" charset="0"/>
              </a:rPr>
              <a:t>New Board Chair</a:t>
            </a:r>
            <a:endParaRPr lang="en-US" sz="3600" dirty="0">
              <a:solidFill>
                <a:srgbClr val="8E182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14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2514600"/>
            <a:ext cx="7315200" cy="1828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62A68"/>
                </a:solidFill>
              </a:rPr>
              <a:t>Eric </a:t>
            </a:r>
            <a:r>
              <a:rPr lang="en-US" dirty="0" err="1" smtClean="0">
                <a:solidFill>
                  <a:srgbClr val="262A68"/>
                </a:solidFill>
              </a:rPr>
              <a:t>Hyyppa</a:t>
            </a:r>
            <a:r>
              <a:rPr lang="en-US" dirty="0" smtClean="0">
                <a:solidFill>
                  <a:srgbClr val="262A68"/>
                </a:solidFill>
              </a:rPr>
              <a:t/>
            </a:r>
            <a:br>
              <a:rPr lang="en-US" dirty="0" smtClean="0">
                <a:solidFill>
                  <a:srgbClr val="262A68"/>
                </a:solidFill>
              </a:rPr>
            </a:br>
            <a:r>
              <a:rPr lang="en-US" sz="2000" i="1" dirty="0" smtClean="0"/>
              <a:t>General Manager</a:t>
            </a:r>
            <a:br>
              <a:rPr lang="en-US" sz="2000" i="1" dirty="0" smtClean="0"/>
            </a:br>
            <a:r>
              <a:rPr lang="en-US" sz="2000" i="1" dirty="0" err="1" smtClean="0"/>
              <a:t>MontanaPBS</a:t>
            </a:r>
            <a:endParaRPr lang="en-US" sz="20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612648" y="274320"/>
            <a:ext cx="10972800" cy="1143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 smtClean="0">
                <a:solidFill>
                  <a:srgbClr val="8E1829"/>
                </a:solidFill>
                <a:latin typeface="Arial Black" panose="020B0A04020102020204" pitchFamily="34" charset="0"/>
              </a:rPr>
              <a:t>New Board Professional Vice-Chair</a:t>
            </a:r>
            <a:endParaRPr lang="en-US" sz="3600" dirty="0">
              <a:solidFill>
                <a:srgbClr val="8E182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06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2514600"/>
            <a:ext cx="7315200" cy="1828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62A68"/>
                </a:solidFill>
              </a:rPr>
              <a:t>Edmund </a:t>
            </a:r>
            <a:r>
              <a:rPr lang="en-US" dirty="0" err="1" smtClean="0">
                <a:solidFill>
                  <a:srgbClr val="262A68"/>
                </a:solidFill>
              </a:rPr>
              <a:t>Driggs</a:t>
            </a:r>
            <a:r>
              <a:rPr lang="en-US" dirty="0" smtClean="0">
                <a:solidFill>
                  <a:srgbClr val="262A68"/>
                </a:solidFill>
              </a:rPr>
              <a:t/>
            </a:r>
            <a:br>
              <a:rPr lang="en-US" dirty="0" smtClean="0">
                <a:solidFill>
                  <a:srgbClr val="262A68"/>
                </a:solidFill>
              </a:rPr>
            </a:br>
            <a:r>
              <a:rPr lang="en-US" sz="2000" i="1" dirty="0" smtClean="0"/>
              <a:t>Lay Delegate</a:t>
            </a:r>
            <a:br>
              <a:rPr lang="en-US" sz="2000" i="1" dirty="0" smtClean="0"/>
            </a:br>
            <a:r>
              <a:rPr lang="en-US" sz="2000" i="1" dirty="0" smtClean="0"/>
              <a:t>WTVI PBS Charlotte</a:t>
            </a:r>
            <a:endParaRPr lang="en-US" sz="20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612648" y="274320"/>
            <a:ext cx="10972800" cy="1143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 smtClean="0">
                <a:solidFill>
                  <a:srgbClr val="8E1829"/>
                </a:solidFill>
                <a:latin typeface="Arial Black" panose="020B0A04020102020204" pitchFamily="34" charset="0"/>
              </a:rPr>
              <a:t>Re-elected Board Lay Vice-Chair</a:t>
            </a:r>
            <a:endParaRPr lang="en-US" sz="3600" dirty="0">
              <a:solidFill>
                <a:srgbClr val="8E182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88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097" y="2893439"/>
            <a:ext cx="7576701" cy="3181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32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41448" y="1685261"/>
            <a:ext cx="7315200" cy="1828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62A68"/>
                </a:solidFill>
              </a:rPr>
              <a:t>Dorothy </a:t>
            </a:r>
            <a:r>
              <a:rPr lang="en-US" dirty="0" err="1" smtClean="0">
                <a:solidFill>
                  <a:srgbClr val="262A68"/>
                </a:solidFill>
              </a:rPr>
              <a:t>Pacella</a:t>
            </a:r>
            <a:r>
              <a:rPr lang="en-US" dirty="0" smtClean="0">
                <a:solidFill>
                  <a:srgbClr val="262A68"/>
                </a:solidFill>
              </a:rPr>
              <a:t/>
            </a:r>
            <a:br>
              <a:rPr lang="en-US" dirty="0" smtClean="0">
                <a:solidFill>
                  <a:srgbClr val="262A68"/>
                </a:solidFill>
              </a:rPr>
            </a:br>
            <a:r>
              <a:rPr lang="en-US" sz="2000" i="1" dirty="0" smtClean="0"/>
              <a:t>Executive Director</a:t>
            </a:r>
            <a:br>
              <a:rPr lang="en-US" sz="2000" i="1" dirty="0" smtClean="0"/>
            </a:br>
            <a:r>
              <a:rPr lang="en-US" sz="2000" i="1" dirty="0" smtClean="0"/>
              <a:t>Friends of Thirteen/WNET New York</a:t>
            </a:r>
            <a:endParaRPr lang="en-US" sz="20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612648" y="274320"/>
            <a:ext cx="10972800" cy="1143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 smtClean="0">
                <a:solidFill>
                  <a:srgbClr val="8E1829"/>
                </a:solidFill>
                <a:latin typeface="Arial Black" panose="020B0A04020102020204" pitchFamily="34" charset="0"/>
              </a:rPr>
              <a:t>Retiring from the Board</a:t>
            </a:r>
            <a:endParaRPr lang="en-US" sz="3600" dirty="0">
              <a:solidFill>
                <a:srgbClr val="8E1829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72336" y="3923414"/>
            <a:ext cx="74534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262A68"/>
                </a:solidFill>
                <a:latin typeface="Arial Black" panose="020B0A04020102020204" pitchFamily="34" charset="0"/>
              </a:rPr>
              <a:t>Gail </a:t>
            </a:r>
            <a:r>
              <a:rPr lang="en-US" sz="3600" dirty="0" err="1" smtClean="0">
                <a:solidFill>
                  <a:srgbClr val="262A68"/>
                </a:solidFill>
                <a:latin typeface="Arial Black" panose="020B0A04020102020204" pitchFamily="34" charset="0"/>
              </a:rPr>
              <a:t>Sande</a:t>
            </a:r>
            <a:endParaRPr lang="en-US" sz="3600" dirty="0" smtClean="0">
              <a:solidFill>
                <a:srgbClr val="262A68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sz="2000" i="1" dirty="0" smtClean="0">
                <a:solidFill>
                  <a:srgbClr val="8E1829"/>
                </a:solidFill>
                <a:latin typeface="Arial Black" panose="020B0A04020102020204" pitchFamily="34" charset="0"/>
              </a:rPr>
              <a:t>Board Member</a:t>
            </a:r>
          </a:p>
          <a:p>
            <a:pPr algn="ctr"/>
            <a:r>
              <a:rPr lang="en-US" sz="2000" i="1" dirty="0" smtClean="0">
                <a:solidFill>
                  <a:srgbClr val="8E1829"/>
                </a:solidFill>
                <a:latin typeface="Arial Black" panose="020B0A04020102020204" pitchFamily="34" charset="0"/>
              </a:rPr>
              <a:t>KNPB Public Broadcasting</a:t>
            </a:r>
          </a:p>
          <a:p>
            <a:pPr algn="ctr"/>
            <a:r>
              <a:rPr lang="en-US" sz="2000" i="1" dirty="0" smtClean="0">
                <a:solidFill>
                  <a:srgbClr val="8E1829"/>
                </a:solidFill>
                <a:latin typeface="Arial Black" panose="020B0A04020102020204" pitchFamily="34" charset="0"/>
              </a:rPr>
              <a:t>Reno, NV</a:t>
            </a:r>
            <a:endParaRPr lang="en-US" sz="2000" i="1" dirty="0">
              <a:solidFill>
                <a:srgbClr val="8E182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7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2514600"/>
            <a:ext cx="7315200" cy="1828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62A68"/>
                </a:solidFill>
              </a:rPr>
              <a:t>Deborah </a:t>
            </a:r>
            <a:r>
              <a:rPr lang="en-US" dirty="0" err="1" smtClean="0">
                <a:solidFill>
                  <a:srgbClr val="262A68"/>
                </a:solidFill>
              </a:rPr>
              <a:t>Acklin</a:t>
            </a:r>
            <a:r>
              <a:rPr lang="en-US" dirty="0" smtClean="0">
                <a:solidFill>
                  <a:srgbClr val="262A68"/>
                </a:solidFill>
              </a:rPr>
              <a:t/>
            </a:r>
            <a:br>
              <a:rPr lang="en-US" dirty="0" smtClean="0">
                <a:solidFill>
                  <a:srgbClr val="262A68"/>
                </a:solidFill>
              </a:rPr>
            </a:br>
            <a:r>
              <a:rPr lang="en-US" sz="2000" i="1" dirty="0" smtClean="0"/>
              <a:t>President &amp; CEO</a:t>
            </a:r>
            <a:br>
              <a:rPr lang="en-US" sz="2000" i="1" dirty="0" smtClean="0"/>
            </a:br>
            <a:r>
              <a:rPr lang="en-US" sz="2000" i="1" dirty="0" smtClean="0"/>
              <a:t>WQED Multimedia Pittsburgh</a:t>
            </a:r>
            <a:endParaRPr lang="en-US" sz="20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612648" y="274320"/>
            <a:ext cx="10972800" cy="1143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 smtClean="0">
                <a:solidFill>
                  <a:srgbClr val="8E1829"/>
                </a:solidFill>
                <a:latin typeface="Arial Black" panose="020B0A04020102020204" pitchFamily="34" charset="0"/>
              </a:rPr>
              <a:t>New to the Board</a:t>
            </a:r>
            <a:endParaRPr lang="en-US" sz="3600" dirty="0">
              <a:solidFill>
                <a:srgbClr val="8E182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39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2514600"/>
            <a:ext cx="7315200" cy="1828800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262A68"/>
                </a:solidFill>
              </a:rPr>
              <a:t>Kliff</a:t>
            </a:r>
            <a:r>
              <a:rPr lang="en-US" dirty="0">
                <a:solidFill>
                  <a:srgbClr val="262A68"/>
                </a:solidFill>
              </a:rPr>
              <a:t> </a:t>
            </a:r>
            <a:r>
              <a:rPr lang="en-US" dirty="0" err="1" smtClean="0">
                <a:solidFill>
                  <a:srgbClr val="262A68"/>
                </a:solidFill>
              </a:rPr>
              <a:t>Kuehl</a:t>
            </a:r>
            <a:r>
              <a:rPr lang="en-US" dirty="0" smtClean="0">
                <a:solidFill>
                  <a:srgbClr val="262A68"/>
                </a:solidFill>
              </a:rPr>
              <a:t/>
            </a:r>
            <a:br>
              <a:rPr lang="en-US" dirty="0" smtClean="0">
                <a:solidFill>
                  <a:srgbClr val="262A68"/>
                </a:solidFill>
              </a:rPr>
            </a:br>
            <a:r>
              <a:rPr lang="en-US" sz="2000" i="1" dirty="0" smtClean="0"/>
              <a:t>President &amp; CEO</a:t>
            </a:r>
            <a:br>
              <a:rPr lang="en-US" sz="2000" i="1" dirty="0" smtClean="0"/>
            </a:br>
            <a:r>
              <a:rPr lang="en-US" sz="2000" i="1" dirty="0" smtClean="0"/>
              <a:t>KCPT</a:t>
            </a:r>
            <a:br>
              <a:rPr lang="en-US" sz="2000" i="1" dirty="0" smtClean="0"/>
            </a:br>
            <a:r>
              <a:rPr lang="en-US" sz="2000" i="1" dirty="0" smtClean="0"/>
              <a:t>Kansas City, MO</a:t>
            </a:r>
            <a:endParaRPr lang="en-US" sz="20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612648" y="274320"/>
            <a:ext cx="10972800" cy="1143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 smtClean="0">
                <a:solidFill>
                  <a:srgbClr val="8E1829"/>
                </a:solidFill>
                <a:latin typeface="Arial Black" panose="020B0A04020102020204" pitchFamily="34" charset="0"/>
              </a:rPr>
              <a:t>New to the Board</a:t>
            </a:r>
            <a:endParaRPr lang="en-US" sz="3600" dirty="0">
              <a:solidFill>
                <a:srgbClr val="8E182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8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2 Public Media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8B97F1DF-D0E7-4A03-A805-AB42E1FBB0FC}" vid="{8C095A2F-38BF-4FB0-B0BC-1DEC701A6912}"/>
    </a:ext>
  </a:extLst>
</a:theme>
</file>

<file path=ppt/theme/theme2.xml><?xml version="1.0" encoding="utf-8"?>
<a:theme xmlns:a="http://schemas.openxmlformats.org/drawingml/2006/main" name="5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2014 PMS Template</Template>
  <TotalTime>1303</TotalTime>
  <Words>232</Words>
  <Application>Microsoft Office PowerPoint</Application>
  <PresentationFormat>Widescreen</PresentationFormat>
  <Paragraphs>92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 Unicode MS</vt:lpstr>
      <vt:lpstr>Arial</vt:lpstr>
      <vt:lpstr>Arial Black</vt:lpstr>
      <vt:lpstr>2012 Public Media</vt:lpstr>
      <vt:lpstr>5_Custom Design</vt:lpstr>
      <vt:lpstr>Polly Anderson Executive Director, WUCF-TV Board Chair, APTS &amp; APTS Action, Inc.</vt:lpstr>
      <vt:lpstr>APTS Board of Trustees APTS Action, Inc. Board of Directors</vt:lpstr>
      <vt:lpstr>John Harris President &amp; CEO Prairie Public Broadcasting Fargo, ND</vt:lpstr>
      <vt:lpstr>Eric Hyyppa General Manager MontanaPBS</vt:lpstr>
      <vt:lpstr>Edmund Driggs Lay Delegate WTVI PBS Charlotte</vt:lpstr>
      <vt:lpstr>PowerPoint Presentation</vt:lpstr>
      <vt:lpstr>Dorothy Pacella Executive Director Friends of Thirteen/WNET New York</vt:lpstr>
      <vt:lpstr>Deborah Acklin President &amp; CEO WQED Multimedia Pittsburgh</vt:lpstr>
      <vt:lpstr>Kliff Kuehl President &amp; CEO KCPT Kansas City, MO</vt:lpstr>
      <vt:lpstr>Bert Schmidt President &amp; CEO WHRO Norfolk, VA</vt:lpstr>
      <vt:lpstr>Mendy Elliott Board Chair KNPB Public Broadcasting Reno, NV</vt:lpstr>
      <vt:lpstr>Jo Ellen Chatham Board Member PBS SoCaL Los Angeles, CA</vt:lpstr>
      <vt:lpstr>APTS Board of Trustees APTS Action, Inc. Board of Directors</vt:lpstr>
      <vt:lpstr>Polly Anderson Executive Director, WUCF-TV Board Chair, APTS &amp; APTS Action, Inc.</vt:lpstr>
      <vt:lpstr>APTS Action, Inc. Annual Membership Meeting</vt:lpstr>
      <vt:lpstr>John Harris President &amp; CEO Prairie Public Broadcasting Fargo, ND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LaKesha Jones</dc:creator>
  <cp:lastModifiedBy>Stacey Karp</cp:lastModifiedBy>
  <cp:revision>154</cp:revision>
  <cp:lastPrinted>2014-02-21T20:10:55Z</cp:lastPrinted>
  <dcterms:created xsi:type="dcterms:W3CDTF">2014-02-12T15:46:57Z</dcterms:created>
  <dcterms:modified xsi:type="dcterms:W3CDTF">2014-02-28T20:06:20Z</dcterms:modified>
</cp:coreProperties>
</file>