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810" r:id="rId2"/>
  </p:sldMasterIdLst>
  <p:notesMasterIdLst>
    <p:notesMasterId r:id="rId25"/>
  </p:notesMasterIdLst>
  <p:handoutMasterIdLst>
    <p:handoutMasterId r:id="rId26"/>
  </p:handoutMasterIdLst>
  <p:sldIdLst>
    <p:sldId id="437" r:id="rId3"/>
    <p:sldId id="461" r:id="rId4"/>
    <p:sldId id="489" r:id="rId5"/>
    <p:sldId id="502" r:id="rId6"/>
    <p:sldId id="434" r:id="rId7"/>
    <p:sldId id="412" r:id="rId8"/>
    <p:sldId id="503" r:id="rId9"/>
    <p:sldId id="497" r:id="rId10"/>
    <p:sldId id="499" r:id="rId11"/>
    <p:sldId id="478" r:id="rId12"/>
    <p:sldId id="491" r:id="rId13"/>
    <p:sldId id="504" r:id="rId14"/>
    <p:sldId id="501" r:id="rId15"/>
    <p:sldId id="505" r:id="rId16"/>
    <p:sldId id="480" r:id="rId17"/>
    <p:sldId id="481" r:id="rId18"/>
    <p:sldId id="495" r:id="rId19"/>
    <p:sldId id="494" r:id="rId20"/>
    <p:sldId id="493" r:id="rId21"/>
    <p:sldId id="492" r:id="rId22"/>
    <p:sldId id="498" r:id="rId23"/>
    <p:sldId id="487" r:id="rId24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3EAE680-E3D7-4B4B-8126-39BCB6CA3D01}">
          <p14:sldIdLst>
            <p14:sldId id="437"/>
            <p14:sldId id="461"/>
            <p14:sldId id="489"/>
            <p14:sldId id="502"/>
            <p14:sldId id="434"/>
            <p14:sldId id="412"/>
            <p14:sldId id="503"/>
            <p14:sldId id="497"/>
            <p14:sldId id="499"/>
            <p14:sldId id="478"/>
            <p14:sldId id="491"/>
            <p14:sldId id="504"/>
            <p14:sldId id="501"/>
            <p14:sldId id="505"/>
            <p14:sldId id="480"/>
            <p14:sldId id="481"/>
            <p14:sldId id="495"/>
            <p14:sldId id="494"/>
            <p14:sldId id="493"/>
            <p14:sldId id="492"/>
            <p14:sldId id="498"/>
            <p14:sldId id="4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n Griffith" initials="EMG" lastIdx="1" clrIdx="0">
    <p:extLst/>
  </p:cmAuthor>
  <p:cmAuthor id="2" name="Melissa Dunford" initials="MD" lastIdx="2" clrIdx="1">
    <p:extLst/>
  </p:cmAuthor>
  <p:cmAuthor id="3" name="MELISSA DUNFORD" initials="" lastIdx="1" clrIdx="2"/>
  <p:cmAuthor id="4" name="Martha Stancill" initials="MS" lastIdx="10" clrIdx="3">
    <p:extLst/>
  </p:cmAuthor>
  <p:cmAuthor id="5" name="Erin Griffith" initials="EG" lastIdx="2" clrIdx="4">
    <p:extLst>
      <p:ext uri="{19B8F6BF-5375-455C-9EA6-DF929625EA0E}">
        <p15:presenceInfo xmlns:p15="http://schemas.microsoft.com/office/powerpoint/2012/main" userId="S-1-5-21-231363354-1701785364-1709204886-637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FFFF00"/>
    <a:srgbClr val="9B8B76"/>
    <a:srgbClr val="9B6F45"/>
    <a:srgbClr val="C68543"/>
    <a:srgbClr val="8D8351"/>
    <a:srgbClr val="D0A083"/>
    <a:srgbClr val="BF9277"/>
    <a:srgbClr val="9AB7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34" autoAdjust="0"/>
    <p:restoredTop sz="88427" autoAdjust="0"/>
  </p:normalViewPr>
  <p:slideViewPr>
    <p:cSldViewPr snapToGrid="0" snapToObjects="1">
      <p:cViewPr varScale="1">
        <p:scale>
          <a:sx n="95" d="100"/>
          <a:sy n="95" d="100"/>
        </p:scale>
        <p:origin x="723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-854"/>
    </p:cViewPr>
  </p:sorterViewPr>
  <p:notesViewPr>
    <p:cSldViewPr snapToGrid="0" snapToObjects="1">
      <p:cViewPr varScale="1">
        <p:scale>
          <a:sx n="82" d="100"/>
          <a:sy n="82" d="100"/>
        </p:scale>
        <p:origin x="201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61" cy="465781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34" y="1"/>
            <a:ext cx="3038161" cy="465781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r">
              <a:defRPr sz="1200"/>
            </a:lvl1pPr>
          </a:lstStyle>
          <a:p>
            <a:fld id="{B5C3E2BE-D83D-4579-B2B1-2D569692A8A9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21"/>
            <a:ext cx="3038161" cy="465780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34" y="8830621"/>
            <a:ext cx="3038161" cy="465780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r">
              <a:defRPr sz="1200"/>
            </a:lvl1pPr>
          </a:lstStyle>
          <a:p>
            <a:fld id="{0DE3F6EB-DCC1-4F94-895E-8D937CB47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6606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61" cy="465781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634" y="1"/>
            <a:ext cx="3038161" cy="465781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r">
              <a:defRPr sz="1200"/>
            </a:lvl1pPr>
          </a:lstStyle>
          <a:p>
            <a:fld id="{4C727DBD-0102-403E-8193-0ED1E560AAD3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0" tIns="46150" rIns="92300" bIns="4615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62" y="4473733"/>
            <a:ext cx="5607678" cy="3660617"/>
          </a:xfrm>
          <a:prstGeom prst="rect">
            <a:avLst/>
          </a:prstGeom>
        </p:spPr>
        <p:txBody>
          <a:bodyPr vert="horz" lIns="92300" tIns="46150" rIns="92300" bIns="4615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21"/>
            <a:ext cx="3038161" cy="465780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634" y="8830621"/>
            <a:ext cx="3038161" cy="465780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r">
              <a:defRPr sz="1200"/>
            </a:lvl1pPr>
          </a:lstStyle>
          <a:p>
            <a:fld id="{98C25648-C5BD-44A7-9BCB-12B86D59B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88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25648-C5BD-44A7-9BCB-12B86D59B5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02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25648-C5BD-44A7-9BCB-12B86D59B5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24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25648-C5BD-44A7-9BCB-12B86D59B5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39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.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33 stations have filed applications for a CP for shared facilities and 26 of those have been granted and 6 implemented.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CP applications for shared facilities must be filed by Nov 24, 2017, 60 days prior to 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25648-C5BD-44A7-9BCB-12B86D59B5D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091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2995"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25648-C5BD-44A7-9BCB-12B86D59B5D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742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25648-C5BD-44A7-9BCB-12B86D59B5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11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Unlike broadcasters who are eligible for reimbursements, the FCC cannot predetermine which MVPDs will incur reimbursable costs. After an MVPD submits a cost estimate, the FCC will add them to the list of payment applicants and they may submit their Form 1876.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2995" fontAlgn="auto">
              <a:spcBef>
                <a:spcPts val="0"/>
              </a:spcBef>
              <a:spcAft>
                <a:spcPts val="0"/>
              </a:spcAft>
            </a:pPr>
            <a:fld id="{98C25648-C5BD-44A7-9BCB-12B86D59B5D7}" type="slidenum">
              <a:rPr lang="en-US" sz="1800" kern="0">
                <a:solidFill>
                  <a:sysClr val="windowText" lastClr="000000"/>
                </a:solidFill>
              </a:rPr>
              <a:pPr defTabSz="922995" fontAlgn="auto">
                <a:spcBef>
                  <a:spcPts val="0"/>
                </a:spcBef>
                <a:spcAft>
                  <a:spcPts val="0"/>
                </a:spcAft>
              </a:pPr>
              <a:t>11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294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Unlike broadcasters who are eligible for reimbursements, the FCC cannot predetermine which MVPDs will incur reimbursable costs. After an MVPD submits a cost estimate, the FCC will add them to the list of payment applicants and they may submit their Form 1876.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2995" fontAlgn="auto">
              <a:spcBef>
                <a:spcPts val="0"/>
              </a:spcBef>
              <a:spcAft>
                <a:spcPts val="0"/>
              </a:spcAft>
            </a:pPr>
            <a:fld id="{98C25648-C5BD-44A7-9BCB-12B86D59B5D7}" type="slidenum">
              <a:rPr lang="en-US" sz="1800" kern="0">
                <a:solidFill>
                  <a:sysClr val="windowText" lastClr="000000"/>
                </a:solidFill>
              </a:rPr>
              <a:pPr defTabSz="922995" fontAlgn="auto">
                <a:spcBef>
                  <a:spcPts val="0"/>
                </a:spcBef>
                <a:spcAft>
                  <a:spcPts val="0"/>
                </a:spcAft>
              </a:pPr>
              <a:t>13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159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25648-C5BD-44A7-9BCB-12B86D59B5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88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-tit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8876" y="2260273"/>
            <a:ext cx="4778735" cy="1293213"/>
          </a:xfrm>
          <a:noFill/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18876" y="3604532"/>
            <a:ext cx="4778735" cy="1261139"/>
          </a:xfrm>
        </p:spPr>
        <p:txBody>
          <a:bodyPr/>
          <a:lstStyle>
            <a:lvl1pPr marL="0" indent="0" algn="l">
              <a:buNone/>
              <a:defRPr sz="2500" b="1" i="0">
                <a:solidFill>
                  <a:srgbClr val="599FCC"/>
                </a:solidFill>
                <a:latin typeface="+mj-lt"/>
                <a:cs typeface="Trade Gothic LT Std Ex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8021202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/>
            </a:lvl1pPr>
          </a:lstStyle>
          <a:p>
            <a:pPr>
              <a:defRPr/>
            </a:pPr>
            <a:fld id="{42480019-0A0B-45DA-9C35-2515007D08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83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>
                <a:latin typeface="Helvetica Neue LT Std 55 Roman"/>
              </a:defRPr>
            </a:lvl1pPr>
            <a:lvl2pPr>
              <a:defRPr sz="2200">
                <a:latin typeface="Helvetica Neue LT Std 55 Roman"/>
              </a:defRPr>
            </a:lvl2pPr>
            <a:lvl3pPr>
              <a:defRPr sz="2000">
                <a:latin typeface="Helvetica Neue LT Std 55 Roman"/>
              </a:defRPr>
            </a:lvl3pPr>
            <a:lvl4pPr>
              <a:defRPr sz="1800">
                <a:latin typeface="Helvetica Neue LT Std 55 Roman"/>
              </a:defRPr>
            </a:lvl4pPr>
            <a:lvl5pPr>
              <a:defRPr sz="1800">
                <a:latin typeface="Helvetica Neue LT Std 55 Roman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latin typeface="Helvetica Neue LT Std 55 Roman"/>
              </a:defRPr>
            </a:lvl1pPr>
            <a:lvl2pPr>
              <a:defRPr sz="2200">
                <a:latin typeface="Helvetica Neue LT Std 55 Roman"/>
              </a:defRPr>
            </a:lvl2pPr>
            <a:lvl3pPr>
              <a:defRPr sz="2000">
                <a:latin typeface="Helvetica Neue LT Std 55 Roman"/>
              </a:defRPr>
            </a:lvl3pPr>
            <a:lvl4pPr>
              <a:defRPr sz="1800">
                <a:latin typeface="Helvetica Neue LT Std 55 Roman"/>
              </a:defRPr>
            </a:lvl4pPr>
            <a:lvl5pPr>
              <a:defRPr sz="1800">
                <a:latin typeface="Helvetica Neue LT Std 55 Roman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/>
            </a:lvl1pPr>
          </a:lstStyle>
          <a:p>
            <a:pPr>
              <a:defRPr/>
            </a:pPr>
            <a:fld id="{B275A762-063B-4B7E-BA28-C3D4EB86E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23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Helvetica Neue LT Std 55 Roman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Helvetica Neue LT Std 55 Roman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/>
            </a:lvl1pPr>
          </a:lstStyle>
          <a:p>
            <a:pPr>
              <a:defRPr/>
            </a:pPr>
            <a:fld id="{0E75E7A7-6211-49A6-B9E6-37B97EB68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47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/>
            </a:lvl1pPr>
          </a:lstStyle>
          <a:p>
            <a:pPr>
              <a:defRPr/>
            </a:pPr>
            <a:fld id="{39358AF9-D92B-47A8-82E5-1EF07B3F46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082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pt-divid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535566"/>
            <a:ext cx="3992178" cy="1903851"/>
          </a:xfrm>
          <a:noFill/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414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759" y="140643"/>
            <a:ext cx="7805737" cy="61065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888" y="1087866"/>
            <a:ext cx="8462962" cy="5436714"/>
          </a:xfrm>
        </p:spPr>
        <p:txBody>
          <a:bodyPr/>
          <a:lstStyle>
            <a:lvl1pPr>
              <a:defRPr>
                <a:latin typeface="Helvetica Neue LT Std 55 Roman"/>
              </a:defRPr>
            </a:lvl1pPr>
            <a:lvl2pPr>
              <a:defRPr>
                <a:latin typeface="Helvetica Neue LT Std 55 Roman"/>
              </a:defRPr>
            </a:lvl2pPr>
            <a:lvl3pPr>
              <a:defRPr>
                <a:latin typeface="Helvetica Neue LT Std 55 Roman"/>
              </a:defRPr>
            </a:lvl3pPr>
            <a:lvl4pPr>
              <a:defRPr>
                <a:latin typeface="Helvetica Neue LT Std 55 Roman"/>
              </a:defRPr>
            </a:lvl4pPr>
            <a:lvl5pPr>
              <a:defRPr>
                <a:latin typeface="Helvetica Neue LT Std 55 Roman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2913" y="849040"/>
            <a:ext cx="83169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546" y="6551677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fld id="{42480019-0A0B-45DA-9C35-2515007D086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1993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/>
            </a:lvl1pPr>
          </a:lstStyle>
          <a:p>
            <a:pPr>
              <a:defRPr/>
            </a:pPr>
            <a:fld id="{42480019-0A0B-45DA-9C35-2515007D08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63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>
                <a:latin typeface="Helvetica Neue LT Std 55 Roman"/>
              </a:defRPr>
            </a:lvl1pPr>
            <a:lvl2pPr>
              <a:defRPr sz="2200">
                <a:latin typeface="Helvetica Neue LT Std 55 Roman"/>
              </a:defRPr>
            </a:lvl2pPr>
            <a:lvl3pPr>
              <a:defRPr sz="2000">
                <a:latin typeface="Helvetica Neue LT Std 55 Roman"/>
              </a:defRPr>
            </a:lvl3pPr>
            <a:lvl4pPr>
              <a:defRPr sz="1800">
                <a:latin typeface="Helvetica Neue LT Std 55 Roman"/>
              </a:defRPr>
            </a:lvl4pPr>
            <a:lvl5pPr>
              <a:defRPr sz="1800">
                <a:latin typeface="Helvetica Neue LT Std 55 Roman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latin typeface="Helvetica Neue LT Std 55 Roman"/>
              </a:defRPr>
            </a:lvl1pPr>
            <a:lvl2pPr>
              <a:defRPr sz="2200">
                <a:latin typeface="Helvetica Neue LT Std 55 Roman"/>
              </a:defRPr>
            </a:lvl2pPr>
            <a:lvl3pPr>
              <a:defRPr sz="2000">
                <a:latin typeface="Helvetica Neue LT Std 55 Roman"/>
              </a:defRPr>
            </a:lvl3pPr>
            <a:lvl4pPr>
              <a:defRPr sz="1800">
                <a:latin typeface="Helvetica Neue LT Std 55 Roman"/>
              </a:defRPr>
            </a:lvl4pPr>
            <a:lvl5pPr>
              <a:defRPr sz="1800">
                <a:latin typeface="Helvetica Neue LT Std 55 Roman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/>
            </a:lvl1pPr>
          </a:lstStyle>
          <a:p>
            <a:pPr>
              <a:defRPr/>
            </a:pPr>
            <a:fld id="{B275A762-063B-4B7E-BA28-C3D4EB86E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2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Helvetica Neue LT Std 55 Roman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Helvetica Neue LT Std 55 Roman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/>
            </a:lvl1pPr>
          </a:lstStyle>
          <a:p>
            <a:pPr>
              <a:defRPr/>
            </a:pPr>
            <a:fld id="{0E75E7A7-6211-49A6-B9E6-37B97EB68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98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/>
            </a:lvl1pPr>
          </a:lstStyle>
          <a:p>
            <a:pPr>
              <a:defRPr/>
            </a:pPr>
            <a:fld id="{39358AF9-D92B-47A8-82E5-1EF07B3F46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65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pt-divid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535566"/>
            <a:ext cx="3992178" cy="1903851"/>
          </a:xfrm>
          <a:noFill/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01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-tit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8876" y="2260273"/>
            <a:ext cx="4778735" cy="1293213"/>
          </a:xfrm>
          <a:noFill/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18876" y="3604532"/>
            <a:ext cx="4778735" cy="1261139"/>
          </a:xfrm>
        </p:spPr>
        <p:txBody>
          <a:bodyPr/>
          <a:lstStyle>
            <a:lvl1pPr marL="0" indent="0" algn="l">
              <a:buNone/>
              <a:defRPr sz="2500" b="1" i="0">
                <a:solidFill>
                  <a:srgbClr val="599FCC"/>
                </a:solidFill>
                <a:latin typeface="+mj-lt"/>
                <a:cs typeface="Trade Gothic LT Std Ex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93682422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475" y="184599"/>
            <a:ext cx="7805737" cy="610658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2" y="1065919"/>
            <a:ext cx="8462962" cy="5071534"/>
          </a:xfrm>
        </p:spPr>
        <p:txBody>
          <a:bodyPr/>
          <a:lstStyle>
            <a:lvl1pPr>
              <a:defRPr>
                <a:latin typeface="Helvetica Neue LT Std 55 Roman"/>
              </a:defRPr>
            </a:lvl1pPr>
            <a:lvl2pPr>
              <a:defRPr>
                <a:latin typeface="Helvetica Neue LT Std 55 Roman"/>
              </a:defRPr>
            </a:lvl2pPr>
            <a:lvl3pPr>
              <a:defRPr>
                <a:latin typeface="Helvetica Neue LT Std 55 Roman"/>
              </a:defRPr>
            </a:lvl3pPr>
            <a:lvl4pPr>
              <a:defRPr>
                <a:latin typeface="Helvetica Neue LT Std 55 Roman"/>
              </a:defRPr>
            </a:lvl4pPr>
            <a:lvl5pPr>
              <a:defRPr>
                <a:latin typeface="Helvetica Neue LT Std 55 Roman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13544" y="865768"/>
            <a:ext cx="83169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252949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9888" y="1290716"/>
            <a:ext cx="8462962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1027113" y="858477"/>
            <a:ext cx="7573962" cy="0"/>
          </a:xfrm>
          <a:prstGeom prst="line">
            <a:avLst/>
          </a:prstGeom>
          <a:ln w="28575">
            <a:solidFill>
              <a:srgbClr val="599F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027113" y="304472"/>
            <a:ext cx="7805737" cy="66425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1028" name="Picture 4" descr="https://transition.fcc.gov/files/logos/fcc-logo_dark-blue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968" y="6378676"/>
            <a:ext cx="339874" cy="28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546" y="6551677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fld id="{42480019-0A0B-45DA-9C35-2515007D086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9" r:id="rId6"/>
    <p:sldLayoutId id="2147483808" r:id="rId7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rgbClr val="376688"/>
          </a:solidFill>
          <a:latin typeface="+mj-lt"/>
          <a:ea typeface="ＭＳ Ｐゴシック" charset="0"/>
          <a:cs typeface="Trade Gothic LT Std Ext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376688"/>
          </a:solidFill>
          <a:latin typeface="Trade Gothic LT Std Ext" charset="0"/>
          <a:ea typeface="ＭＳ Ｐゴシック" charset="0"/>
          <a:cs typeface="Trade Gothic LT Std Ext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376688"/>
          </a:solidFill>
          <a:latin typeface="Trade Gothic LT Std Ext" charset="0"/>
          <a:ea typeface="ＭＳ Ｐゴシック" charset="0"/>
          <a:cs typeface="Trade Gothic LT Std Ext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376688"/>
          </a:solidFill>
          <a:latin typeface="Trade Gothic LT Std Ext" charset="0"/>
          <a:ea typeface="ＭＳ Ｐゴシック" charset="0"/>
          <a:cs typeface="Trade Gothic LT Std Ext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376688"/>
          </a:solidFill>
          <a:latin typeface="Trade Gothic LT Std Ext" charset="0"/>
          <a:ea typeface="ＭＳ Ｐゴシック" charset="0"/>
          <a:cs typeface="Trade Gothic LT Std Ext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FCC"/>
          </a:solidFill>
          <a:latin typeface="Trade Gothic LT Std Ext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FCC"/>
          </a:solidFill>
          <a:latin typeface="Trade Gothic LT Std Ext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FCC"/>
          </a:solidFill>
          <a:latin typeface="Trade Gothic LT Std Ext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FCC"/>
          </a:solidFill>
          <a:latin typeface="Trade Gothic LT Std Ext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SzPct val="150000"/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SzPct val="125000"/>
        <a:buFont typeface="Wingdings" pitchFamily="2" charset="2"/>
        <a:buChar char="§"/>
        <a:defRPr sz="2200" kern="1200">
          <a:solidFill>
            <a:schemeClr val="tx1"/>
          </a:solidFill>
          <a:latin typeface="+mj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o"/>
        <a:defRPr sz="2000" kern="1200">
          <a:solidFill>
            <a:schemeClr val="tx1"/>
          </a:solidFill>
          <a:latin typeface="+mj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+mj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chemeClr val="tx1"/>
          </a:solidFill>
          <a:latin typeface="+mj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9888" y="1290716"/>
            <a:ext cx="8462962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1027113" y="858477"/>
            <a:ext cx="7573962" cy="0"/>
          </a:xfrm>
          <a:prstGeom prst="line">
            <a:avLst/>
          </a:prstGeom>
          <a:ln w="28575">
            <a:solidFill>
              <a:srgbClr val="599F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027113" y="304472"/>
            <a:ext cx="7805737" cy="66425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1028" name="Picture 4" descr="https://transition.fcc.gov/files/logos/fcc-logo_dark-blue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968" y="6378676"/>
            <a:ext cx="339874" cy="28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235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rgbClr val="376688"/>
          </a:solidFill>
          <a:latin typeface="+mj-lt"/>
          <a:ea typeface="ＭＳ Ｐゴシック" charset="0"/>
          <a:cs typeface="Trade Gothic LT Std Ext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376688"/>
          </a:solidFill>
          <a:latin typeface="Trade Gothic LT Std Ext" charset="0"/>
          <a:ea typeface="ＭＳ Ｐゴシック" charset="0"/>
          <a:cs typeface="Trade Gothic LT Std Ext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376688"/>
          </a:solidFill>
          <a:latin typeface="Trade Gothic LT Std Ext" charset="0"/>
          <a:ea typeface="ＭＳ Ｐゴシック" charset="0"/>
          <a:cs typeface="Trade Gothic LT Std Ext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376688"/>
          </a:solidFill>
          <a:latin typeface="Trade Gothic LT Std Ext" charset="0"/>
          <a:ea typeface="ＭＳ Ｐゴシック" charset="0"/>
          <a:cs typeface="Trade Gothic LT Std Ext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376688"/>
          </a:solidFill>
          <a:latin typeface="Trade Gothic LT Std Ext" charset="0"/>
          <a:ea typeface="ＭＳ Ｐゴシック" charset="0"/>
          <a:cs typeface="Trade Gothic LT Std Ext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FCC"/>
          </a:solidFill>
          <a:latin typeface="Trade Gothic LT Std Ext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FCC"/>
          </a:solidFill>
          <a:latin typeface="Trade Gothic LT Std Ext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FCC"/>
          </a:solidFill>
          <a:latin typeface="Trade Gothic LT Std Ext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9FCC"/>
          </a:solidFill>
          <a:latin typeface="Trade Gothic LT Std Ext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SzPct val="150000"/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SzPct val="125000"/>
        <a:buFont typeface="Wingdings" pitchFamily="2" charset="2"/>
        <a:buChar char="§"/>
        <a:defRPr sz="2200" kern="1200">
          <a:solidFill>
            <a:schemeClr val="tx1"/>
          </a:solidFill>
          <a:latin typeface="+mj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o"/>
        <a:defRPr sz="2000" kern="1200">
          <a:solidFill>
            <a:schemeClr val="tx1"/>
          </a:solidFill>
          <a:latin typeface="+mj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+mj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chemeClr val="tx1"/>
          </a:solidFill>
          <a:latin typeface="+mj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cc.gov/incentiveauctions/reimbursemen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reimburse@fcc.gov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cc.gov/news-events/events/2018/02/lptvtranslator-special-displacement-window-webinar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3372787" y="1244184"/>
            <a:ext cx="5577750" cy="400237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</a:extLst>
        </p:spPr>
        <p:txBody>
          <a:bodyPr>
            <a:normAutofit/>
          </a:bodyPr>
          <a:lstStyle/>
          <a:p>
            <a:pPr algn="ctr"/>
            <a:r>
              <a:rPr lang="en-US" sz="4000" dirty="0"/>
              <a:t>Incentive Auction Transition</a:t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dirty="0"/>
              <a:t>APTS Public Media Summit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3526049" y="5860678"/>
            <a:ext cx="5424488" cy="690024"/>
          </a:xfrm>
        </p:spPr>
        <p:txBody>
          <a:bodyPr/>
          <a:lstStyle/>
          <a:p>
            <a:pPr algn="ctr" eaLnBrk="1" hangingPunct="1"/>
            <a:r>
              <a:rPr lang="en-US" sz="2800" dirty="0">
                <a:latin typeface="Trade Gothic LT Std Ext" charset="0"/>
                <a:ea typeface="ＭＳ Ｐゴシック" pitchFamily="34" charset="-128"/>
              </a:rPr>
              <a:t>February 27, 2018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2641056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759" y="3205118"/>
            <a:ext cx="7805737" cy="610658"/>
          </a:xfrm>
        </p:spPr>
        <p:txBody>
          <a:bodyPr/>
          <a:lstStyle/>
          <a:p>
            <a:r>
              <a:rPr lang="en-US" dirty="0"/>
              <a:t>Reimbursement Process and Resources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7DF7D8-A5FD-47FC-AF09-C7D3171CD7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1706" y="6455421"/>
            <a:ext cx="2133600" cy="365125"/>
          </a:xfrm>
        </p:spPr>
        <p:txBody>
          <a:bodyPr/>
          <a:lstStyle/>
          <a:p>
            <a:pPr>
              <a:defRPr/>
            </a:pPr>
            <a:fld id="{42480019-0A0B-45DA-9C35-2515007D086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8955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220" y="1129553"/>
            <a:ext cx="8462962" cy="5181600"/>
          </a:xfrm>
        </p:spPr>
        <p:txBody>
          <a:bodyPr>
            <a:normAutofit/>
          </a:bodyPr>
          <a:lstStyle/>
          <a:p>
            <a:r>
              <a:rPr lang="en-US" sz="2800" dirty="0"/>
              <a:t>$1 billion allocated on Oct. 19, 2017 (</a:t>
            </a:r>
            <a:r>
              <a:rPr lang="en-US" sz="2800" dirty="0">
                <a:sym typeface="Wingdings" panose="05000000000000000000" pitchFamily="2" charset="2"/>
              </a:rPr>
              <a:t>62% of total estimate for NCEs).</a:t>
            </a:r>
          </a:p>
          <a:p>
            <a:endParaRPr lang="en-US" sz="2800" dirty="0"/>
          </a:p>
          <a:p>
            <a:r>
              <a:rPr lang="en-US" sz="2800" dirty="0"/>
              <a:t>Stations and MVPDs have been able to draw down against their initial allocation by submitting invoices for eligible costs incurred.</a:t>
            </a:r>
          </a:p>
          <a:p>
            <a:pPr lvl="1"/>
            <a:endParaRPr lang="en-US" sz="2800" dirty="0"/>
          </a:p>
          <a:p>
            <a:r>
              <a:rPr lang="en-US" sz="3000" dirty="0"/>
              <a:t>Approved invoices are paid in full up to the allocation amount (not $0.62 on the dollar).</a:t>
            </a:r>
          </a:p>
          <a:p>
            <a:pPr marL="457200" lvl="1" indent="0">
              <a:buNone/>
            </a:pPr>
            <a:endParaRPr lang="en-US" sz="2800" dirty="0"/>
          </a:p>
          <a:p>
            <a:endParaRPr lang="en-US" sz="2600" dirty="0">
              <a:highlight>
                <a:srgbClr val="FFFF00"/>
              </a:highlight>
            </a:endParaRP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61546" y="6462886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42480019-0A0B-45DA-9C35-2515007D086B}" type="slidenum">
              <a:rPr lang="en-US" sz="1200" smtClean="0"/>
              <a:pPr>
                <a:defRPr/>
              </a:pPr>
              <a:t>11</a:t>
            </a:fld>
            <a:endParaRPr lang="en-US" sz="12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A178066-A620-4806-AC6B-6A7B4C9B0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Reimbursement Funds Are Available and Flowing</a:t>
            </a:r>
          </a:p>
        </p:txBody>
      </p:sp>
    </p:spTree>
    <p:extLst>
      <p:ext uri="{BB962C8B-B14F-4D97-AF65-F5344CB8AC3E}">
        <p14:creationId xmlns:p14="http://schemas.microsoft.com/office/powerpoint/2010/main" val="251086851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98DB2-C1C9-4BB0-9E2E-82C7F1E5F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40634-5E1D-44F1-9427-D010146DC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We continue to monitor need for an additional allocation.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File revised estimates if plans change.</a:t>
            </a:r>
          </a:p>
          <a:p>
            <a:pPr lvl="1"/>
            <a:r>
              <a:rPr lang="en-US" dirty="0"/>
              <a:t>Both increases and decreases to estimates should be filed.</a:t>
            </a:r>
          </a:p>
          <a:p>
            <a:pPr lvl="1"/>
            <a:r>
              <a:rPr lang="en-US" dirty="0"/>
              <a:t>Verified revised estimates will be used to calculate the second allocation.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65332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220" y="1129553"/>
            <a:ext cx="8462962" cy="5181600"/>
          </a:xfrm>
        </p:spPr>
        <p:txBody>
          <a:bodyPr>
            <a:normAutofit/>
          </a:bodyPr>
          <a:lstStyle/>
          <a:p>
            <a:r>
              <a:rPr lang="en-US" sz="2800" dirty="0"/>
              <a:t>To assure prompt payment, it is important to be sure invoices are correctly submitted</a:t>
            </a:r>
          </a:p>
          <a:p>
            <a:pPr marL="0" indent="0">
              <a:buNone/>
            </a:pPr>
            <a:endParaRPr lang="en-US" sz="2800" dirty="0"/>
          </a:p>
          <a:p>
            <a:pPr lvl="1"/>
            <a:r>
              <a:rPr lang="en-US" sz="2400" dirty="0"/>
              <a:t>FAQs and other resources available to help with forms: </a:t>
            </a:r>
            <a:r>
              <a:rPr lang="en-US" sz="2400" dirty="0">
                <a:hlinkClick r:id="rId3"/>
              </a:rPr>
              <a:t>http://www.fcc.gov/incentiveauctions/reimbursement</a:t>
            </a:r>
            <a:endParaRPr lang="en-US" sz="2400" dirty="0"/>
          </a:p>
          <a:p>
            <a:endParaRPr lang="en-US" sz="2800" dirty="0"/>
          </a:p>
          <a:p>
            <a:r>
              <a:rPr lang="en-US" sz="2800" dirty="0"/>
              <a:t>Reimbursement Help Desk: </a:t>
            </a:r>
            <a:r>
              <a:rPr lang="en-US" sz="2800" dirty="0">
                <a:hlinkClick r:id="rId4"/>
              </a:rPr>
              <a:t>reimburse@fcc.gov</a:t>
            </a:r>
            <a:r>
              <a:rPr lang="en-US" sz="2800" dirty="0"/>
              <a:t> or (202) 418-2009. 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61546" y="6462886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42480019-0A0B-45DA-9C35-2515007D086B}" type="slidenum">
              <a:rPr lang="en-US" sz="1200" smtClean="0"/>
              <a:pPr>
                <a:defRPr/>
              </a:pPr>
              <a:t>13</a:t>
            </a:fld>
            <a:endParaRPr lang="en-US" sz="12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A178066-A620-4806-AC6B-6A7B4C9B0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Reimbursement Resources</a:t>
            </a:r>
          </a:p>
        </p:txBody>
      </p:sp>
    </p:spTree>
    <p:extLst>
      <p:ext uri="{BB962C8B-B14F-4D97-AF65-F5344CB8AC3E}">
        <p14:creationId xmlns:p14="http://schemas.microsoft.com/office/powerpoint/2010/main" val="3254597845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36A65-96F0-4F16-A20D-6CA3C65EE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Helpful Hints For Reimbursement Submissions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A7E9B-BF5A-4434-B712-40D1A2A67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Ensure the data entered in Form 399 matches the invoice for: vendor name, EIN/TIN; invoice date, number, due date; dollar amount; and station name, call sign or facility id.</a:t>
            </a:r>
          </a:p>
          <a:p>
            <a:r>
              <a:rPr lang="en-US" sz="2000" dirty="0"/>
              <a:t>Upload an invoice only once for the first </a:t>
            </a:r>
            <a:r>
              <a:rPr lang="en-US" sz="2000"/>
              <a:t>line item.  </a:t>
            </a:r>
            <a:r>
              <a:rPr lang="en-US" sz="2000" dirty="0"/>
              <a:t>It can later be associated with multiple line items using a drop down menu. </a:t>
            </a:r>
          </a:p>
          <a:p>
            <a:r>
              <a:rPr lang="en-US" sz="2000" dirty="0"/>
              <a:t>Do not delete an invoice unless instructed to do so.  Instead upload a new invoice if needed.  The system will use the most recent version.</a:t>
            </a:r>
          </a:p>
          <a:p>
            <a:r>
              <a:rPr lang="en-US" sz="2000" dirty="0"/>
              <a:t>Ensure the “Reimbursement Contact” identified on Form 399 is accurate.  Timely respond to requests for information from the fund administrator.  Avoid allowing those emails to be diverted as spam.</a:t>
            </a:r>
          </a:p>
          <a:p>
            <a:pPr lvl="0"/>
            <a:r>
              <a:rPr lang="en-US" sz="2000" dirty="0"/>
              <a:t>If an invoice is divided among multiple entities document how it is divided and the reason.  </a:t>
            </a:r>
          </a:p>
          <a:p>
            <a:pPr lvl="0"/>
            <a:r>
              <a:rPr lang="en-US" sz="2000" dirty="0"/>
              <a:t>If requesting a partial payment (e.g., upgrades), include a cover letter identifying the reimbursement amount requested.</a:t>
            </a:r>
          </a:p>
          <a:p>
            <a:pPr lvl="0"/>
            <a:r>
              <a:rPr lang="en-US" sz="2000" dirty="0"/>
              <a:t>Submit invoices when they are ready even if others are under review.  Invoices are reviewed individually as they are received. 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18064288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464" y="3261432"/>
            <a:ext cx="7805737" cy="610658"/>
          </a:xfrm>
        </p:spPr>
        <p:txBody>
          <a:bodyPr/>
          <a:lstStyle/>
          <a:p>
            <a:r>
              <a:rPr lang="en-US" sz="2800" dirty="0"/>
              <a:t>Viewer Education Resources</a:t>
            </a:r>
          </a:p>
        </p:txBody>
      </p:sp>
      <p:sp>
        <p:nvSpPr>
          <p:cNvPr id="3" name="Rectangle 2"/>
          <p:cNvSpPr/>
          <p:nvPr/>
        </p:nvSpPr>
        <p:spPr>
          <a:xfrm>
            <a:off x="48786" y="6349529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42480019-0A0B-45DA-9C35-2515007D086B}" type="slidenum">
              <a:rPr lang="en-US" sz="1200"/>
              <a:pPr/>
              <a:t>15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0595777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4637B-5BDA-4981-8121-672A206DE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Consumer Outreach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29054-0CA6-42B1-B74A-FAA0CA60C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862" y="1173493"/>
            <a:ext cx="8462962" cy="3818232"/>
          </a:xfrm>
        </p:spPr>
        <p:txBody>
          <a:bodyPr/>
          <a:lstStyle/>
          <a:p>
            <a:pPr marL="463550" indent="-463550">
              <a:spcBef>
                <a:spcPts val="1200"/>
              </a:spcBef>
            </a:pPr>
            <a:r>
              <a:rPr lang="en-US" sz="3200" dirty="0">
                <a:solidFill>
                  <a:srgbClr val="000000"/>
                </a:solidFill>
              </a:rPr>
              <a:t>Complement station notice obligations.</a:t>
            </a:r>
          </a:p>
          <a:p>
            <a:pPr marL="463550" indent="-463550">
              <a:spcBef>
                <a:spcPts val="1200"/>
              </a:spcBef>
            </a:pPr>
            <a:r>
              <a:rPr lang="en-US" sz="3200" dirty="0">
                <a:solidFill>
                  <a:srgbClr val="000000"/>
                </a:solidFill>
                <a:cs typeface="Arial" pitchFamily="34" charset="0"/>
              </a:rPr>
              <a:t>Leverage consumers’ reliance on FCC resources.</a:t>
            </a:r>
          </a:p>
          <a:p>
            <a:pPr marL="463550" indent="-463550">
              <a:spcBef>
                <a:spcPts val="1200"/>
              </a:spcBef>
            </a:pPr>
            <a:r>
              <a:rPr lang="en-US" sz="3200" dirty="0">
                <a:solidFill>
                  <a:srgbClr val="000000"/>
                </a:solidFill>
                <a:cs typeface="Arial" pitchFamily="34" charset="0"/>
              </a:rPr>
              <a:t>Prioritize hard-to-reach populations.</a:t>
            </a:r>
            <a:endParaRPr lang="en-US" sz="3200" strike="sngStrike" dirty="0">
              <a:solidFill>
                <a:srgbClr val="000000"/>
              </a:solidFill>
              <a:cs typeface="Arial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84FF60-03BE-4D9A-9B2B-5C6A7CC7AB30}"/>
              </a:ext>
            </a:extLst>
          </p:cNvPr>
          <p:cNvSpPr/>
          <p:nvPr/>
        </p:nvSpPr>
        <p:spPr>
          <a:xfrm>
            <a:off x="39156" y="6321846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658779537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4637B-5BDA-4981-8121-672A206DE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Q&amp;A/Consumer Center</a:t>
            </a:r>
          </a:p>
        </p:txBody>
      </p:sp>
      <p:sp>
        <p:nvSpPr>
          <p:cNvPr id="4" name="TextBox">
            <a:extLst>
              <a:ext uri="{FF2B5EF4-FFF2-40B4-BE49-F238E27FC236}">
                <a16:creationId xmlns:a16="http://schemas.microsoft.com/office/drawing/2014/main" id="{125A746C-2802-40AE-BFDC-F91BFB43E551}"/>
              </a:ext>
            </a:extLst>
          </p:cNvPr>
          <p:cNvSpPr txBox="1"/>
          <p:nvPr/>
        </p:nvSpPr>
        <p:spPr>
          <a:xfrm>
            <a:off x="369887" y="1066473"/>
            <a:ext cx="266682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English and Spanish (other languages in process)</a:t>
            </a:r>
          </a:p>
          <a:p>
            <a:pPr marL="173038" indent="-17303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Downloadable</a:t>
            </a:r>
          </a:p>
        </p:txBody>
      </p:sp>
      <p:pic>
        <p:nvPicPr>
          <p:cNvPr id="6" name="Picture 5" descr="Screen Clipping">
            <a:extLst>
              <a:ext uri="{FF2B5EF4-FFF2-40B4-BE49-F238E27FC236}">
                <a16:creationId xmlns:a16="http://schemas.microsoft.com/office/drawing/2014/main" id="{ACDB0FCE-EC94-4D21-96F7-C5292B355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777" y="1066472"/>
            <a:ext cx="5800489" cy="528053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471478C-D6FD-4D45-8BE2-8165027B03AA}"/>
              </a:ext>
            </a:extLst>
          </p:cNvPr>
          <p:cNvSpPr/>
          <p:nvPr/>
        </p:nvSpPr>
        <p:spPr>
          <a:xfrm>
            <a:off x="39156" y="6321846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30529818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4637B-5BDA-4981-8121-672A206DE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Re-scan Tutorial “PSA”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2DA04F-3546-41DA-9B55-4EBD51B6B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47" y="1434353"/>
            <a:ext cx="8036392" cy="45182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21D9D98-E19F-44BA-869D-9E36CA659965}"/>
              </a:ext>
            </a:extLst>
          </p:cNvPr>
          <p:cNvSpPr/>
          <p:nvPr/>
        </p:nvSpPr>
        <p:spPr>
          <a:xfrm>
            <a:off x="39156" y="6321846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2312264278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4637B-5BDA-4981-8121-672A206DE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Consumer Guides</a:t>
            </a:r>
          </a:p>
        </p:txBody>
      </p:sp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3F0DD7F8-C69A-4B1D-8B2A-45C729B816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82" y="1057846"/>
            <a:ext cx="4291238" cy="5280212"/>
          </a:xfrm>
          <a:prstGeom prst="rect">
            <a:avLst/>
          </a:prstGeom>
        </p:spPr>
      </p:pic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1677C863-8D4F-4E62-9173-81576719FF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908" y="1057846"/>
            <a:ext cx="4183304" cy="528021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4632DA8-9CA1-4FE9-94D9-7F0E101F665B}"/>
              </a:ext>
            </a:extLst>
          </p:cNvPr>
          <p:cNvSpPr/>
          <p:nvPr/>
        </p:nvSpPr>
        <p:spPr>
          <a:xfrm>
            <a:off x="39156" y="6321846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2855026474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374" y="319114"/>
            <a:ext cx="7805737" cy="413598"/>
          </a:xfrm>
        </p:spPr>
        <p:txBody>
          <a:bodyPr/>
          <a:lstStyle/>
          <a:p>
            <a:r>
              <a:rPr lang="en-US" sz="2400" dirty="0"/>
              <a:t>Disclaimer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69888" y="1215013"/>
            <a:ext cx="8462962" cy="4179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5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Helvetica Neue LT Std 55 Roman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Helvetica Neue LT Std 55 Roman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Helvetica Neue LT Std 55 Roman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Helvetica Neue LT Std 55 Roman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Helvetica Neue LT Std 55 Roman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 pitchFamily="34" charset="0"/>
              <a:buNone/>
            </a:pPr>
            <a:r>
              <a:rPr lang="en-US" dirty="0">
                <a:latin typeface="Calibri" panose="020F0502020204030204" pitchFamily="34" charset="0"/>
              </a:rPr>
              <a:t>These slides, prepared by Commission staff, present an unofficial summary of FCC rules, orders, and public notices. </a:t>
            </a:r>
            <a:r>
              <a:rPr lang="en-US" dirty="0" smtClean="0">
                <a:latin typeface="Calibri" panose="020F0502020204030204" pitchFamily="34" charset="0"/>
              </a:rPr>
              <a:t>Nothing </a:t>
            </a:r>
            <a:r>
              <a:rPr lang="en-US" dirty="0">
                <a:latin typeface="Calibri" panose="020F0502020204030204" pitchFamily="34" charset="0"/>
              </a:rPr>
              <a:t>herein is intended to supersede any provision of the Commission's rules, orders or public notices</a:t>
            </a:r>
            <a:r>
              <a:rPr lang="en-US" dirty="0" smtClean="0">
                <a:latin typeface="Calibri" panose="020F0502020204030204" pitchFamily="34" charset="0"/>
              </a:rPr>
              <a:t>. </a:t>
            </a:r>
            <a:r>
              <a:rPr lang="en-US" dirty="0">
                <a:latin typeface="Calibri" panose="020F0502020204030204" pitchFamily="34" charset="0"/>
              </a:rPr>
              <a:t>Should this summary vary from the Commission's rules, orders or public notices, the official adopted documents govern.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D7E113-27B3-4E7F-9E98-4E80E599DE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642" y="6503549"/>
            <a:ext cx="2133600" cy="365125"/>
          </a:xfrm>
        </p:spPr>
        <p:txBody>
          <a:bodyPr/>
          <a:lstStyle/>
          <a:p>
            <a:pPr>
              <a:defRPr/>
            </a:pPr>
            <a:fld id="{42480019-0A0B-45DA-9C35-2515007D086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12997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4637B-5BDA-4981-8121-672A206DE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Consumer Tip Cards</a:t>
            </a:r>
          </a:p>
        </p:txBody>
      </p:sp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A5CCB5D7-77F6-4AA5-8A9F-1C61E5C3F1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09" y="1093694"/>
            <a:ext cx="3756506" cy="5242032"/>
          </a:xfrm>
          <a:prstGeom prst="rect">
            <a:avLst/>
          </a:prstGeom>
        </p:spPr>
      </p:pic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1E3A3287-7C29-4B63-9414-750728D431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069" y="1093694"/>
            <a:ext cx="3524906" cy="524203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8432BEE-BD60-47B6-ACB7-532A504208BB}"/>
              </a:ext>
            </a:extLst>
          </p:cNvPr>
          <p:cNvSpPr/>
          <p:nvPr/>
        </p:nvSpPr>
        <p:spPr>
          <a:xfrm>
            <a:off x="39156" y="6321846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1136677388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4637B-5BDA-4981-8121-672A206DE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TVAnswers</a:t>
            </a:r>
            <a:r>
              <a:rPr lang="en-US"/>
              <a:t> Initiative (NAB)</a:t>
            </a:r>
            <a:endParaRPr lang="en-US" dirty="0"/>
          </a:p>
        </p:txBody>
      </p:sp>
      <p:pic>
        <p:nvPicPr>
          <p:cNvPr id="6" name="Picture 5" descr="Screen Clipping">
            <a:extLst>
              <a:ext uri="{FF2B5EF4-FFF2-40B4-BE49-F238E27FC236}">
                <a16:creationId xmlns:a16="http://schemas.microsoft.com/office/drawing/2014/main" id="{FE31700F-35B8-43E1-8917-867CF8E29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44" y="1294294"/>
            <a:ext cx="8552998" cy="46011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E9FE60C-934A-4029-9DEB-A5F50967B292}"/>
              </a:ext>
            </a:extLst>
          </p:cNvPr>
          <p:cNvSpPr/>
          <p:nvPr/>
        </p:nvSpPr>
        <p:spPr>
          <a:xfrm>
            <a:off x="39156" y="6321846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3584947123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BD6B2FF-6C1E-453A-A8C4-36AB54069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2906714"/>
            <a:ext cx="7772400" cy="2862261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9ADF48E-4ADD-47E6-BFFB-913CA8154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flipV="1">
            <a:off x="722313" y="1841158"/>
            <a:ext cx="7772400" cy="1065556"/>
          </a:xfrm>
        </p:spPr>
        <p:txBody>
          <a:bodyPr/>
          <a:lstStyle/>
          <a:p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9FD4C4-5DCE-417D-96CF-5328983482F9}"/>
              </a:ext>
            </a:extLst>
          </p:cNvPr>
          <p:cNvSpPr/>
          <p:nvPr/>
        </p:nvSpPr>
        <p:spPr>
          <a:xfrm>
            <a:off x="39156" y="6321846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2839800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759" y="3205118"/>
            <a:ext cx="7805737" cy="610658"/>
          </a:xfrm>
        </p:spPr>
        <p:txBody>
          <a:bodyPr/>
          <a:lstStyle/>
          <a:p>
            <a:r>
              <a:rPr lang="en-US" dirty="0"/>
              <a:t>Status of Post-Auction Transition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93C0EF-717E-4A88-A659-D68D73919D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642" y="6503549"/>
            <a:ext cx="2133600" cy="365125"/>
          </a:xfrm>
        </p:spPr>
        <p:txBody>
          <a:bodyPr/>
          <a:lstStyle/>
          <a:p>
            <a:pPr>
              <a:defRPr/>
            </a:pPr>
            <a:fld id="{42480019-0A0B-45DA-9C35-2515007D086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057179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24A0A-AD38-4F26-A19C-03CD55867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Transition Is Well Underway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EB63A-66D1-44C7-9BB4-664623BE2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 dirty="0"/>
          </a:p>
          <a:p>
            <a:r>
              <a:rPr lang="en-US" sz="3200" dirty="0"/>
              <a:t>10 months into 39 month transition period.</a:t>
            </a:r>
          </a:p>
          <a:p>
            <a:r>
              <a:rPr lang="en-US" sz="3200" dirty="0"/>
              <a:t>Winning bidders received proceeds.</a:t>
            </a:r>
          </a:p>
          <a:p>
            <a:r>
              <a:rPr lang="en-US" sz="3200" dirty="0"/>
              <a:t>Channel sharers implementing sharing. </a:t>
            </a:r>
          </a:p>
          <a:p>
            <a:r>
              <a:rPr lang="en-US" sz="3200" dirty="0"/>
              <a:t>Construction projects underway.</a:t>
            </a:r>
          </a:p>
          <a:p>
            <a:r>
              <a:rPr lang="en-US" sz="3200" dirty="0"/>
              <a:t>Millions of reimbursement dollars paid.</a:t>
            </a:r>
          </a:p>
          <a:p>
            <a:r>
              <a:rPr lang="en-US" sz="3200" dirty="0"/>
              <a:t>Transition Scheduling Plan performing, including flexibility for modifications.</a:t>
            </a:r>
          </a:p>
          <a:p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118A2-2272-45B7-B642-06BA799DD3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2480019-0A0B-45DA-9C35-2515007D086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32051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369888" y="212579"/>
            <a:ext cx="7805737" cy="447472"/>
          </a:xfrm>
        </p:spPr>
        <p:txBody>
          <a:bodyPr/>
          <a:lstStyle/>
          <a:p>
            <a:r>
              <a:rPr lang="en-US" sz="2400" dirty="0"/>
              <a:t>Winning Bidders and Channel Sharing Stations</a:t>
            </a:r>
          </a:p>
        </p:txBody>
      </p:sp>
      <p:sp>
        <p:nvSpPr>
          <p:cNvPr id="10" name="TextBox"/>
          <p:cNvSpPr txBox="1"/>
          <p:nvPr/>
        </p:nvSpPr>
        <p:spPr>
          <a:xfrm>
            <a:off x="369888" y="1038876"/>
            <a:ext cx="8520409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175 winning broadcast bidders; over $10 billion in auction proceeds paid on July 20, 2017.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133 winning bidders indicated an intent to enter into a channel sharing agreement.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97 stations have filed applications for a CP for shared facilities, 93 of those have been granted, and 48 implemented.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41 stations have ceased operations.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69888" y="262392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C4285A-683A-41FC-992F-2A0F325EF8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642" y="6503549"/>
            <a:ext cx="2133600" cy="365125"/>
          </a:xfrm>
        </p:spPr>
        <p:txBody>
          <a:bodyPr/>
          <a:lstStyle/>
          <a:p>
            <a:pPr>
              <a:defRPr/>
            </a:pPr>
            <a:fld id="{42480019-0A0B-45DA-9C35-2515007D086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6686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18169" y="244092"/>
            <a:ext cx="8774112" cy="526488"/>
          </a:xfrm>
        </p:spPr>
        <p:txBody>
          <a:bodyPr/>
          <a:lstStyle/>
          <a:p>
            <a:r>
              <a:rPr lang="en-US" sz="2400" dirty="0"/>
              <a:t>Repacked Station Construction Projects</a:t>
            </a:r>
            <a:endParaRPr lang="en-US" sz="2400" dirty="0">
              <a:highlight>
                <a:srgbClr val="FFFF00"/>
              </a:highlight>
            </a:endParaRPr>
          </a:p>
        </p:txBody>
      </p:sp>
      <p:sp>
        <p:nvSpPr>
          <p:cNvPr id="10" name="TextBox"/>
          <p:cNvSpPr txBox="1"/>
          <p:nvPr/>
        </p:nvSpPr>
        <p:spPr>
          <a:xfrm>
            <a:off x="518169" y="1041807"/>
            <a:ext cx="761968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Construction Permit applications for most repacked stations filed July 12, 2017.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</a:p>
          <a:p>
            <a:pPr marL="173038" indent="-17303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First Priority Window –  to resolve extraordinary technical challenges, population loss in excess of 1%, and displaced ineligible Class As – closed Sept. 15, 2017.</a:t>
            </a:r>
          </a:p>
          <a:p>
            <a:pPr marL="173038" indent="-17303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Second Window – requests for expanded facilities or alternate channels – closed Nov. 2, 2017.</a:t>
            </a:r>
          </a:p>
          <a:p>
            <a:pPr marL="173038" indent="-17303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Granted 52 stations Phase Completion Date modifications –  50 moving earlier, including 44 before Phase 1 and 4 into Phase 1</a:t>
            </a:r>
            <a:r>
              <a:rPr lang="en-US" dirty="0"/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3AA596-8F6E-4582-9094-44F8A3CE3A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642" y="6503549"/>
            <a:ext cx="2133600" cy="365125"/>
          </a:xfrm>
        </p:spPr>
        <p:txBody>
          <a:bodyPr/>
          <a:lstStyle/>
          <a:p>
            <a:pPr>
              <a:defRPr/>
            </a:pPr>
            <a:fld id="{42480019-0A0B-45DA-9C35-2515007D086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8944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54C32-3307-4A5C-A48E-9ABF13955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Transition Support for Stations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11C76-F2CB-4563-BB30-8DE54427C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Lifted the freeze on minor mods to provide flexibility for non-repacked stations and stabilize data prior to Special Displacement Window – Nov. 28 to Dec. 7, 2017.</a:t>
            </a:r>
          </a:p>
          <a:p>
            <a:endParaRPr lang="en-US" dirty="0"/>
          </a:p>
          <a:p>
            <a:r>
              <a:rPr lang="en-US" dirty="0"/>
              <a:t>Granted interim relief via Special Temporary Authority to 280 LPTV/translator stations displaced as wireless operators commence operations in the 600 MHz Band prior to opening of a Special Displacement Window.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76874-E997-4F55-8984-02E28889C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2480019-0A0B-45DA-9C35-2515007D086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424787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5BB08-4144-441C-8302-BD57867F0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Power and TV Translator Stations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DD1B6-259B-4FD5-89FC-D148FE816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888" y="1087866"/>
            <a:ext cx="8462962" cy="5436714"/>
          </a:xfrm>
        </p:spPr>
        <p:txBody>
          <a:bodyPr/>
          <a:lstStyle/>
          <a:p>
            <a:r>
              <a:rPr lang="en-US" dirty="0"/>
              <a:t>Special Displacement Window for displaced LPTV/translator stations – Apr. 10 to May 15, 2018.</a:t>
            </a:r>
          </a:p>
          <a:p>
            <a:r>
              <a:rPr lang="en-US" dirty="0"/>
              <a:t>Channel Study released Feb. 9, identifying locations where LPTV/translator stations likely cannot propose facilities due to the presence of: </a:t>
            </a:r>
          </a:p>
          <a:p>
            <a:pPr lvl="1"/>
            <a:r>
              <a:rPr lang="en-US" sz="2400" dirty="0"/>
              <a:t>non-displaced LPTV/translator stations or permittees; </a:t>
            </a:r>
          </a:p>
          <a:p>
            <a:pPr lvl="1"/>
            <a:r>
              <a:rPr lang="en-US" sz="2400" dirty="0"/>
              <a:t>full power and Class A television stations; or </a:t>
            </a:r>
          </a:p>
          <a:p>
            <a:pPr lvl="1"/>
            <a:r>
              <a:rPr lang="en-US" sz="2400" dirty="0"/>
              <a:t>land mobile operations.</a:t>
            </a:r>
          </a:p>
          <a:p>
            <a:r>
              <a:rPr lang="en-US" dirty="0"/>
              <a:t>Webinar: in-depth review of the Channel Study and its assumptions scheduled for Feb. 28 at 1 PM </a:t>
            </a:r>
            <a:r>
              <a:rPr lang="en-US" u="sng" dirty="0">
                <a:hlinkClick r:id="rId2"/>
              </a:rPr>
              <a:t>https://www.fcc.gov/news-events/events/2018/02/lptvtranslator-special-displacement-window-webinar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5377F4-62CB-4D5A-837E-3EBAF60D9E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642" y="6503549"/>
            <a:ext cx="2133600" cy="365125"/>
          </a:xfrm>
        </p:spPr>
        <p:txBody>
          <a:bodyPr/>
          <a:lstStyle/>
          <a:p>
            <a:pPr>
              <a:defRPr/>
            </a:pPr>
            <a:fld id="{42480019-0A0B-45DA-9C35-2515007D086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475662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5BB08-4144-441C-8302-BD57867F0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DD1B6-259B-4FD5-89FC-D148FE816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File Form 387 to report transition progress, quarterly on April 10, 2018, and at milestones.</a:t>
            </a:r>
          </a:p>
          <a:p>
            <a:endParaRPr lang="en-US" sz="3200" dirty="0"/>
          </a:p>
          <a:p>
            <a:r>
              <a:rPr lang="en-US" sz="3200" dirty="0"/>
              <a:t>Phase One testing date Sept. 14, 2018, and completion date Nov. 30, 2018.</a:t>
            </a:r>
          </a:p>
          <a:p>
            <a:endParaRPr lang="en-US" sz="3200" dirty="0"/>
          </a:p>
          <a:p>
            <a:r>
              <a:rPr lang="en-US" sz="3200" dirty="0"/>
              <a:t>Phase Two testing date Dec. 1, 2018, and completion date April 12, 2019.</a:t>
            </a:r>
          </a:p>
          <a:p>
            <a:endParaRPr lang="en-US" sz="3200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5377F4-62CB-4D5A-837E-3EBAF60D9E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642" y="6503549"/>
            <a:ext cx="2133600" cy="365125"/>
          </a:xfrm>
        </p:spPr>
        <p:txBody>
          <a:bodyPr/>
          <a:lstStyle/>
          <a:p>
            <a:pPr>
              <a:defRPr/>
            </a:pPr>
            <a:fld id="{42480019-0A0B-45DA-9C35-2515007D086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383101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raft FCC Presentation Template">
  <a:themeElements>
    <a:clrScheme name="Custom 1">
      <a:dk1>
        <a:srgbClr val="3B3C3B"/>
      </a:dk1>
      <a:lt1>
        <a:sysClr val="window" lastClr="FFFFFF"/>
      </a:lt1>
      <a:dk2>
        <a:srgbClr val="346688"/>
      </a:dk2>
      <a:lt2>
        <a:srgbClr val="EEECE1"/>
      </a:lt2>
      <a:accent1>
        <a:srgbClr val="4B919D"/>
      </a:accent1>
      <a:accent2>
        <a:srgbClr val="599FCC"/>
      </a:accent2>
      <a:accent3>
        <a:srgbClr val="565E88"/>
      </a:accent3>
      <a:accent4>
        <a:srgbClr val="5C4865"/>
      </a:accent4>
      <a:accent5>
        <a:srgbClr val="3D6B7E"/>
      </a:accent5>
      <a:accent6>
        <a:srgbClr val="7A8D3B"/>
      </a:accent6>
      <a:hlink>
        <a:srgbClr val="C3A251"/>
      </a:hlink>
      <a:folHlink>
        <a:srgbClr val="9A2221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Draft FCC Presentation Template">
  <a:themeElements>
    <a:clrScheme name="Custom 1">
      <a:dk1>
        <a:srgbClr val="3B3C3B"/>
      </a:dk1>
      <a:lt1>
        <a:sysClr val="window" lastClr="FFFFFF"/>
      </a:lt1>
      <a:dk2>
        <a:srgbClr val="346688"/>
      </a:dk2>
      <a:lt2>
        <a:srgbClr val="EEECE1"/>
      </a:lt2>
      <a:accent1>
        <a:srgbClr val="4B919D"/>
      </a:accent1>
      <a:accent2>
        <a:srgbClr val="599FCC"/>
      </a:accent2>
      <a:accent3>
        <a:srgbClr val="565E88"/>
      </a:accent3>
      <a:accent4>
        <a:srgbClr val="5C4865"/>
      </a:accent4>
      <a:accent5>
        <a:srgbClr val="3D6B7E"/>
      </a:accent5>
      <a:accent6>
        <a:srgbClr val="7A8D3B"/>
      </a:accent6>
      <a:hlink>
        <a:srgbClr val="C3A251"/>
      </a:hlink>
      <a:folHlink>
        <a:srgbClr val="9A2221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">
    <a:dk1>
      <a:srgbClr val="3B3C3B"/>
    </a:dk1>
    <a:lt1>
      <a:sysClr val="window" lastClr="FFFFFF"/>
    </a:lt1>
    <a:dk2>
      <a:srgbClr val="346688"/>
    </a:dk2>
    <a:lt2>
      <a:srgbClr val="EEECE1"/>
    </a:lt2>
    <a:accent1>
      <a:srgbClr val="4B919D"/>
    </a:accent1>
    <a:accent2>
      <a:srgbClr val="599FCC"/>
    </a:accent2>
    <a:accent3>
      <a:srgbClr val="565E88"/>
    </a:accent3>
    <a:accent4>
      <a:srgbClr val="5C4865"/>
    </a:accent4>
    <a:accent5>
      <a:srgbClr val="3D6B7E"/>
    </a:accent5>
    <a:accent6>
      <a:srgbClr val="7A8D3B"/>
    </a:accent6>
    <a:hlink>
      <a:srgbClr val="C3A251"/>
    </a:hlink>
    <a:folHlink>
      <a:srgbClr val="9A222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8734</TotalTime>
  <Words>889</Words>
  <Application>Microsoft Office PowerPoint</Application>
  <PresentationFormat>On-screen Show (4:3)</PresentationFormat>
  <Paragraphs>115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ＭＳ Ｐゴシック</vt:lpstr>
      <vt:lpstr>Arial</vt:lpstr>
      <vt:lpstr>Calibri</vt:lpstr>
      <vt:lpstr>Courier New</vt:lpstr>
      <vt:lpstr>Helvetica Neue LT Std 55 Roman</vt:lpstr>
      <vt:lpstr>Times New Roman</vt:lpstr>
      <vt:lpstr>Trade Gothic LT Std Ext</vt:lpstr>
      <vt:lpstr>Wingdings</vt:lpstr>
      <vt:lpstr>Draft FCC Presentation Template</vt:lpstr>
      <vt:lpstr>1_Draft FCC Presentation Template</vt:lpstr>
      <vt:lpstr>Incentive Auction Transition  APTS Public Media Summit </vt:lpstr>
      <vt:lpstr>Disclaimer</vt:lpstr>
      <vt:lpstr>Status of Post-Auction Transition</vt:lpstr>
      <vt:lpstr>The Transition Is Well Underway </vt:lpstr>
      <vt:lpstr>Winning Bidders and Channel Sharing Stations</vt:lpstr>
      <vt:lpstr>Repacked Station Construction Projects</vt:lpstr>
      <vt:lpstr>Additional Transition Support for Stations</vt:lpstr>
      <vt:lpstr>Low Power and TV Translator Stations</vt:lpstr>
      <vt:lpstr>Looking Forward</vt:lpstr>
      <vt:lpstr>Reimbursement Process and Resources</vt:lpstr>
      <vt:lpstr>Reimbursement Funds Are Available and Flowing</vt:lpstr>
      <vt:lpstr>Looking Forward</vt:lpstr>
      <vt:lpstr>Reimbursement Resources</vt:lpstr>
      <vt:lpstr>Helpful Hints For Reimbursement Submissions </vt:lpstr>
      <vt:lpstr>Viewer Education Resources</vt:lpstr>
      <vt:lpstr>Consumer Outreach Goals</vt:lpstr>
      <vt:lpstr>Q&amp;A/Consumer Center</vt:lpstr>
      <vt:lpstr>Re-scan Tutorial “PSA”</vt:lpstr>
      <vt:lpstr>Consumer Guides</vt:lpstr>
      <vt:lpstr>Consumer Tip Cards</vt:lpstr>
      <vt:lpstr>TVAnswers Initiative (NAB)</vt:lpstr>
      <vt:lpstr>Questions?</vt:lpstr>
    </vt:vector>
  </TitlesOfParts>
  <Company>Federal Communications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New FCC Presentation</dc:title>
  <dc:creator>Paul Powell</dc:creator>
  <cp:lastModifiedBy>Stacey Karp</cp:lastModifiedBy>
  <cp:revision>567</cp:revision>
  <cp:lastPrinted>2017-10-05T14:58:50Z</cp:lastPrinted>
  <dcterms:created xsi:type="dcterms:W3CDTF">2012-12-03T22:13:54Z</dcterms:created>
  <dcterms:modified xsi:type="dcterms:W3CDTF">2018-03-07T18:59:39Z</dcterms:modified>
</cp:coreProperties>
</file>