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media/audio1.wav" ContentType="audio/wav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34" r:id="rId2"/>
  </p:sldMasterIdLst>
  <p:notesMasterIdLst>
    <p:notesMasterId r:id="rId16"/>
  </p:notesMasterIdLst>
  <p:handoutMasterIdLst>
    <p:handoutMasterId r:id="rId17"/>
  </p:handoutMasterIdLst>
  <p:sldIdLst>
    <p:sldId id="273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54" userDrawn="1">
          <p15:clr>
            <a:srgbClr val="A4A3A4"/>
          </p15:clr>
        </p15:guide>
        <p15:guide id="2" pos="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858"/>
    <a:srgbClr val="8E1829"/>
    <a:srgbClr val="262A68"/>
    <a:srgbClr val="FFFF99"/>
    <a:srgbClr val="CC0000"/>
    <a:srgbClr val="C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3" autoAdjust="0"/>
    <p:restoredTop sz="74568" autoAdjust="0"/>
  </p:normalViewPr>
  <p:slideViewPr>
    <p:cSldViewPr>
      <p:cViewPr varScale="1">
        <p:scale>
          <a:sx n="80" d="100"/>
          <a:sy n="80" d="100"/>
        </p:scale>
        <p:origin x="171" y="39"/>
      </p:cViewPr>
      <p:guideLst>
        <p:guide orient="horz" pos="1254"/>
        <p:guide pos="9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2" d="100"/>
          <a:sy n="122" d="100"/>
        </p:scale>
        <p:origin x="4938" y="96"/>
      </p:cViewPr>
      <p:guideLst>
        <p:guide orient="horz" pos="2928"/>
        <p:guide pos="2208"/>
      </p:guideLst>
    </p:cSldViewPr>
  </p:notesViewPr>
  <p:gridSpacing cx="57150" cy="57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7D5A466B-8CBE-4732-9F8E-5092DA52A084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362D42F9-E1A6-4A72-BA67-19228E2EA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31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3DEBA876-BFE4-4D8E-994E-44CBE2023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75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504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BA876-BFE4-4D8E-994E-44CBE2023F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2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9AC-67B7-4654-BC39-D2F9D51797A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7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9AC-67B7-4654-BC39-D2F9D51797A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10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9AC-67B7-4654-BC39-D2F9D51797A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00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9AC-67B7-4654-BC39-D2F9D51797A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2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2514600"/>
            <a:ext cx="9855200" cy="1371600"/>
          </a:xfrm>
        </p:spPr>
        <p:txBody>
          <a:bodyPr/>
          <a:lstStyle>
            <a:lvl1pPr>
              <a:defRPr>
                <a:solidFill>
                  <a:srgbClr val="8E1829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9285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A964B-7F83-4BFC-BEC6-B0F3B363C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1F009-FFC6-431C-8455-493D2AADF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1C883-1317-4718-AA0F-F059978BC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D 20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119888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7600" y="0"/>
            <a:ext cx="4876800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719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512FD-1FBF-482F-B57A-8D231855D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8"/>
            <a:ext cx="10363200" cy="1470025"/>
          </a:xfrm>
          <a:solidFill>
            <a:schemeClr val="tx2"/>
          </a:solidFill>
        </p:spPr>
        <p:txBody>
          <a:bodyPr vert="horz" lIns="121917" tIns="60958" rIns="121917" bIns="60958" rtlCol="0" anchor="ctr">
            <a:normAutofit/>
          </a:bodyPr>
          <a:lstStyle>
            <a:lvl1pPr>
              <a:defRPr lang="en-CA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9347200" cy="12700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039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10972800" cy="1143000"/>
          </a:xfrm>
          <a:solidFill>
            <a:schemeClr val="tx2"/>
          </a:solidFill>
        </p:spPr>
        <p:txBody>
          <a:bodyPr vert="horz" lIns="121917" tIns="60958" rIns="121917" bIns="60958" rtlCol="0" anchor="ctr">
            <a:normAutofit/>
          </a:bodyPr>
          <a:lstStyle>
            <a:lvl1pPr>
              <a:defRPr lang="en-CA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3050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2"/>
            <a:ext cx="10363200" cy="1362075"/>
          </a:xfrm>
          <a:solidFill>
            <a:schemeClr val="tx2"/>
          </a:solidFill>
        </p:spPr>
        <p:txBody>
          <a:bodyPr vert="horz" lIns="121917" tIns="60958" rIns="121917" bIns="60958" rtlCol="0" anchor="ctr">
            <a:normAutofit/>
          </a:bodyPr>
          <a:lstStyle>
            <a:lvl1pPr>
              <a:defRPr lang="en-CA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27399"/>
            <a:ext cx="10363200" cy="1079500"/>
          </a:xfrm>
        </p:spPr>
        <p:txBody>
          <a:bodyPr anchor="b"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4" y="6035002"/>
            <a:ext cx="2099589" cy="6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4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10972800" cy="1143000"/>
          </a:xfrm>
          <a:solidFill>
            <a:schemeClr val="tx2"/>
          </a:solidFill>
        </p:spPr>
        <p:txBody>
          <a:bodyPr vert="horz" lIns="121917" tIns="60958" rIns="121917" bIns="60958" rtlCol="0" anchor="ctr">
            <a:normAutofit/>
          </a:bodyPr>
          <a:lstStyle>
            <a:lvl1pPr>
              <a:defRPr lang="en-CA" dirty="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3394075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3394075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0085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10972800" cy="1143000"/>
          </a:xfrm>
          <a:solidFill>
            <a:schemeClr val="tx2"/>
          </a:solidFill>
        </p:spPr>
        <p:txBody>
          <a:bodyPr vert="horz" lIns="121917" tIns="60958" rIns="121917" bIns="60958" rtlCol="0" anchor="ctr">
            <a:normAutofit/>
          </a:bodyPr>
          <a:lstStyle>
            <a:lvl1pPr>
              <a:defRPr lang="en-CA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7515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03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2858"/>
                </a:solidFill>
              </a:defRPr>
            </a:lvl1pPr>
            <a:lvl2pPr>
              <a:defRPr>
                <a:solidFill>
                  <a:srgbClr val="192858"/>
                </a:solidFill>
              </a:defRPr>
            </a:lvl2pPr>
            <a:lvl3pPr>
              <a:defRPr>
                <a:solidFill>
                  <a:srgbClr val="192858"/>
                </a:solidFill>
              </a:defRPr>
            </a:lvl3pPr>
            <a:lvl4pPr>
              <a:defRPr>
                <a:solidFill>
                  <a:srgbClr val="192858"/>
                </a:solidFill>
              </a:defRPr>
            </a:lvl4pPr>
            <a:lvl5pPr>
              <a:defRPr>
                <a:solidFill>
                  <a:srgbClr val="192858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A0F72-B2A4-465F-972D-4A888F69A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1016001" y="2222500"/>
            <a:ext cx="10160001" cy="1905000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1016001" y="3810000"/>
            <a:ext cx="10160001" cy="4762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SzTx/>
              <a:buNone/>
              <a:defRPr sz="1650">
                <a:solidFill>
                  <a:srgbClr val="6EBE00"/>
                </a:solidFill>
              </a:defRPr>
            </a:lvl1pPr>
            <a:lvl2pPr marL="0" indent="85725" algn="ctr">
              <a:spcBef>
                <a:spcPts val="0"/>
              </a:spcBef>
              <a:buSzTx/>
              <a:buNone/>
              <a:defRPr sz="1650">
                <a:solidFill>
                  <a:srgbClr val="6EBE00"/>
                </a:solidFill>
              </a:defRPr>
            </a:lvl2pPr>
            <a:lvl3pPr marL="0" indent="171450" algn="ctr">
              <a:spcBef>
                <a:spcPts val="0"/>
              </a:spcBef>
              <a:buSzTx/>
              <a:buNone/>
              <a:defRPr sz="1650">
                <a:solidFill>
                  <a:srgbClr val="6EBE00"/>
                </a:solidFill>
              </a:defRPr>
            </a:lvl3pPr>
            <a:lvl4pPr marL="0" indent="257175" algn="ctr">
              <a:spcBef>
                <a:spcPts val="0"/>
              </a:spcBef>
              <a:buSzTx/>
              <a:buNone/>
              <a:defRPr sz="1650">
                <a:solidFill>
                  <a:srgbClr val="6EBE00"/>
                </a:solidFill>
              </a:defRPr>
            </a:lvl4pPr>
            <a:lvl5pPr marL="0" indent="342900" algn="ctr">
              <a:spcBef>
                <a:spcPts val="0"/>
              </a:spcBef>
              <a:buSzTx/>
              <a:buNone/>
              <a:defRPr sz="1650">
                <a:solidFill>
                  <a:srgbClr val="6EBE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b="0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27348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E182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D9F64-127A-40F2-A84B-7AFA4198E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A3C7A-24E7-4CB6-A58F-97EA0F836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8CC54-FCB8-41FB-A3DE-0998425B4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CE945-6AE5-40B2-8188-092267C3B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6D185-06CC-4960-A57F-E0F17110E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39C83-D2D8-4FEF-A714-DD16E43EC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5F816-0CCB-4CDA-B64A-856F9E7D1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4513" y="6434172"/>
            <a:ext cx="12206513" cy="423828"/>
          </a:xfrm>
          <a:prstGeom prst="rect">
            <a:avLst/>
          </a:prstGeom>
          <a:solidFill>
            <a:srgbClr val="1928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7" y="5180777"/>
            <a:ext cx="12195440" cy="1583771"/>
          </a:xfrm>
          <a:prstGeom prst="rect">
            <a:avLst/>
          </a:prstGeom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81BCE1E8-3969-4ED8-8DCA-72ECF13F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257695"/>
          </a:xfrm>
          <a:prstGeom prst="rect">
            <a:avLst/>
          </a:prstGeom>
          <a:solidFill>
            <a:srgbClr val="192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472056" y="6552198"/>
            <a:ext cx="2046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dirty="0" smtClean="0">
                <a:solidFill>
                  <a:schemeClr val="bg1"/>
                </a:solidFill>
              </a:rPr>
              <a:t>#</a:t>
            </a:r>
            <a:r>
              <a:rPr lang="en-US" sz="1600" b="0" i="1" dirty="0" err="1" smtClean="0">
                <a:solidFill>
                  <a:schemeClr val="bg1"/>
                </a:solidFill>
              </a:rPr>
              <a:t>aptsthesummit</a:t>
            </a:r>
            <a:endParaRPr lang="en-US" sz="1600" b="0" i="1" dirty="0" smtClean="0">
              <a:solidFill>
                <a:schemeClr val="bg1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" y="6483350"/>
            <a:ext cx="841915" cy="3546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7" r:id="rId12"/>
    <p:sldLayoutId id="214748400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E1829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9285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19285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19285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9285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9285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9"/>
            <a:ext cx="109728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121917" tIns="60958" rIns="121917" bIns="60958" rtlCol="0" anchor="ctr">
            <a:normAutofit/>
          </a:bodyPr>
          <a:lstStyle/>
          <a:p>
            <a:pPr lvl="0" algn="r"/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497" y="1625604"/>
            <a:ext cx="10864411" cy="4669437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9" name="TextBox 28"/>
          <p:cNvSpPr txBox="1"/>
          <p:nvPr/>
        </p:nvSpPr>
        <p:spPr>
          <a:xfrm>
            <a:off x="11379200" y="6574404"/>
            <a:ext cx="404274" cy="21928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825" b="0" dirty="0">
                <a:solidFill>
                  <a:prstClr val="black"/>
                </a:solidFill>
                <a:latin typeface="PBS Explorer Light" panose="02000506030000020004" pitchFamily="2" charset="0"/>
                <a:cs typeface="+mn-cs"/>
              </a:rPr>
              <a:t>Page: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39557" y="6558573"/>
            <a:ext cx="298476" cy="23083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B2B03FD-2EE6-437D-A22B-4578C2BCA343}" type="slidenum">
              <a:rPr lang="en-CA" sz="900" b="0" smtClean="0">
                <a:solidFill>
                  <a:prstClr val="black"/>
                </a:solidFill>
                <a:latin typeface="PBS Explorer Light" panose="02000506030000020004" pitchFamily="2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sz="900" b="0" dirty="0">
              <a:solidFill>
                <a:prstClr val="black"/>
              </a:solidFill>
              <a:latin typeface="PBS Explorer Light" panose="0200050603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8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</p:sldLayoutIdLst>
  <p:txStyles>
    <p:titleStyle>
      <a:lvl1pPr algn="ctr" defTabSz="914378" rtl="0" eaLnBrk="1" latinLnBrk="0" hangingPunct="1">
        <a:spcBef>
          <a:spcPct val="0"/>
        </a:spcBef>
        <a:buNone/>
        <a:defRPr lang="en-CA" sz="3600" b="0" kern="1200" dirty="0">
          <a:solidFill>
            <a:schemeClr val="bg1"/>
          </a:solidFill>
          <a:latin typeface="Open Sans Extrabold" panose="020B0906030804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75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18" Type="http://schemas.openxmlformats.org/officeDocument/2006/relationships/image" Target="../media/image13.png"/><Relationship Id="rId3" Type="http://schemas.openxmlformats.org/officeDocument/2006/relationships/tags" Target="../tags/tag2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microsoft.com/office/2007/relationships/hdphoto" Target="../media/hdphoto2.wdp"/><Relationship Id="rId2" Type="http://schemas.openxmlformats.org/officeDocument/2006/relationships/audio" Target="../media/media3.wav"/><Relationship Id="rId16" Type="http://schemas.openxmlformats.org/officeDocument/2006/relationships/image" Target="../media/image12.png"/><Relationship Id="rId20" Type="http://schemas.microsoft.com/office/2007/relationships/hdphoto" Target="../media/hdphoto3.wdp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8.png"/><Relationship Id="rId1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ed.Grasso@nc.gov" TargetMode="External"/><Relationship Id="rId7" Type="http://schemas.openxmlformats.org/officeDocument/2006/relationships/hyperlink" Target="mailto:fengel@unctv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hyperlink" Target="https://ncbroadband.gov/datacastpaging" TargetMode="External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3" Type="http://schemas.openxmlformats.org/officeDocument/2006/relationships/tags" Target="../tags/tag1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5.xml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62A68"/>
                </a:solidFill>
                <a:cs typeface="Arial" charset="0"/>
              </a:rPr>
              <a:t>Red Grasso</a:t>
            </a:r>
            <a:r>
              <a:rPr lang="en-US" sz="4400" b="1" dirty="0">
                <a:solidFill>
                  <a:srgbClr val="262A68"/>
                </a:solidFill>
                <a:cs typeface="Arial" charset="0"/>
              </a:rPr>
              <a:t/>
            </a:r>
            <a:br>
              <a:rPr lang="en-US" sz="4400" b="1" dirty="0">
                <a:solidFill>
                  <a:srgbClr val="262A68"/>
                </a:solidFill>
                <a:cs typeface="Arial" charset="0"/>
              </a:rPr>
            </a:br>
            <a:r>
              <a:rPr lang="en-US" sz="2000" b="1" i="1" dirty="0" smtClean="0">
                <a:cs typeface="Arial" charset="0"/>
              </a:rPr>
              <a:t>Director</a:t>
            </a:r>
            <a:r>
              <a:rPr lang="en-US" sz="2000" b="1" i="1" dirty="0">
                <a:cs typeface="Arial" charset="0"/>
              </a:rPr>
              <a:t/>
            </a:r>
            <a:br>
              <a:rPr lang="en-US" sz="2000" b="1" i="1" dirty="0">
                <a:cs typeface="Arial" charset="0"/>
              </a:rPr>
            </a:br>
            <a:r>
              <a:rPr lang="en-US" sz="2000" b="1" i="1" dirty="0" smtClean="0">
                <a:cs typeface="Arial" charset="0"/>
              </a:rPr>
              <a:t>FirstNet NC</a:t>
            </a:r>
            <a:br>
              <a:rPr lang="en-US" sz="2000" b="1" i="1" dirty="0" smtClean="0">
                <a:cs typeface="Arial" charset="0"/>
              </a:rPr>
            </a:br>
            <a:r>
              <a:rPr lang="en-US" sz="2000" b="1" i="1" dirty="0">
                <a:cs typeface="Arial" charset="0"/>
              </a:rPr>
              <a:t/>
            </a:r>
            <a:br>
              <a:rPr lang="en-US" sz="2000" b="1" i="1" dirty="0">
                <a:cs typeface="Arial" charset="0"/>
              </a:rPr>
            </a:br>
            <a:r>
              <a:rPr lang="en-US" b="1" dirty="0">
                <a:solidFill>
                  <a:srgbClr val="262A68"/>
                </a:solidFill>
                <a:cs typeface="Arial" charset="0"/>
              </a:rPr>
              <a:t>Fred Engel</a:t>
            </a:r>
            <a:r>
              <a:rPr lang="en-US" sz="4400" b="1" dirty="0">
                <a:solidFill>
                  <a:srgbClr val="262A68"/>
                </a:solidFill>
                <a:cs typeface="Arial" charset="0"/>
              </a:rPr>
              <a:t/>
            </a:r>
            <a:br>
              <a:rPr lang="en-US" sz="4400" b="1" dirty="0">
                <a:solidFill>
                  <a:srgbClr val="262A68"/>
                </a:solidFill>
                <a:cs typeface="Arial" charset="0"/>
              </a:rPr>
            </a:br>
            <a:r>
              <a:rPr lang="en-US" sz="2000" b="1" i="1" dirty="0">
                <a:cs typeface="Arial" charset="0"/>
              </a:rPr>
              <a:t>Senior Director, Technology</a:t>
            </a:r>
            <a:br>
              <a:rPr lang="en-US" sz="2000" b="1" i="1" dirty="0">
                <a:cs typeface="Arial" charset="0"/>
              </a:rPr>
            </a:br>
            <a:r>
              <a:rPr lang="en-US" sz="2000" b="1" i="1" dirty="0">
                <a:cs typeface="Arial" charset="0"/>
              </a:rPr>
              <a:t>UNC-TV</a:t>
            </a:r>
          </a:p>
        </p:txBody>
      </p:sp>
    </p:spTree>
    <p:extLst>
      <p:ext uri="{BB962C8B-B14F-4D97-AF65-F5344CB8AC3E}">
        <p14:creationId xmlns:p14="http://schemas.microsoft.com/office/powerpoint/2010/main" val="18145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Datacasting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49780" y="2102177"/>
            <a:ext cx="7178041" cy="3563332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Unused bandwidth for other needs</a:t>
            </a:r>
          </a:p>
          <a:p>
            <a:pPr marL="342900" indent="-342900"/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Sending one-way data using the existing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transmission</a:t>
            </a:r>
          </a:p>
          <a:p>
            <a:pPr marL="342900" indent="-342900"/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can include text, video, 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audio, files, etc.</a:t>
            </a:r>
          </a:p>
          <a:p>
            <a:pPr marL="342900" indent="-342900"/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0F52DF-00E3-7847-809E-8C5037467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102" y="3131128"/>
            <a:ext cx="2863350" cy="3357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10950" y="6515100"/>
            <a:ext cx="61809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Page: 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044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ep-SoundBible.com-923660219">
            <a:hlinkClick r:id="" action="ppaction://media"/>
            <a:extLst>
              <a:ext uri="{FF2B5EF4-FFF2-40B4-BE49-F238E27FC236}">
                <a16:creationId xmlns:a16="http://schemas.microsoft.com/office/drawing/2014/main" id="{C4AAE1C3-B33F-4546-B5D7-CDFF9C13A0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22941" y="1309093"/>
            <a:ext cx="365522" cy="36552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Gen TV Alerting</a:t>
            </a:r>
          </a:p>
        </p:txBody>
      </p:sp>
      <p:grpSp>
        <p:nvGrpSpPr>
          <p:cNvPr id="7" name="Engine 4034"/>
          <p:cNvGrpSpPr/>
          <p:nvPr/>
        </p:nvGrpSpPr>
        <p:grpSpPr>
          <a:xfrm>
            <a:off x="1725998" y="4496464"/>
            <a:ext cx="1240223" cy="928970"/>
            <a:chOff x="-492460" y="4132941"/>
            <a:chExt cx="1818993" cy="1362489"/>
          </a:xfrm>
        </p:grpSpPr>
        <p:pic>
          <p:nvPicPr>
            <p:cNvPr id="8" name="Picture 4" descr="Image result for firetruck">
              <a:extLst>
                <a:ext uri="{FF2B5EF4-FFF2-40B4-BE49-F238E27FC236}">
                  <a16:creationId xmlns:a16="http://schemas.microsoft.com/office/drawing/2014/main" id="{A120557C-A5B6-4A1C-9C6E-FE631CE1D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94" b="89691" l="0" r="976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92460" y="4132941"/>
              <a:ext cx="1818993" cy="1362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0F4D6D-452C-436A-B326-1F892004220E}"/>
                </a:ext>
              </a:extLst>
            </p:cNvPr>
            <p:cNvSpPr txBox="1"/>
            <p:nvPr/>
          </p:nvSpPr>
          <p:spPr>
            <a:xfrm>
              <a:off x="417036" y="4695010"/>
              <a:ext cx="788079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0" dirty="0">
                  <a:solidFill>
                    <a:prstClr val="white"/>
                  </a:solidFill>
                  <a:latin typeface="Aktiv Grotesk Black" panose="020B0903020202020204" pitchFamily="34" charset="0"/>
                  <a:cs typeface="+mn-cs"/>
                </a:rPr>
                <a:t>4034</a:t>
              </a:r>
            </a:p>
          </p:txBody>
        </p:sp>
      </p:grpSp>
      <p:grpSp>
        <p:nvGrpSpPr>
          <p:cNvPr id="10" name="Engine 4024"/>
          <p:cNvGrpSpPr/>
          <p:nvPr/>
        </p:nvGrpSpPr>
        <p:grpSpPr>
          <a:xfrm>
            <a:off x="1922942" y="5058968"/>
            <a:ext cx="1240223" cy="928970"/>
            <a:chOff x="1411557" y="4165774"/>
            <a:chExt cx="1818993" cy="1362489"/>
          </a:xfrm>
        </p:grpSpPr>
        <p:pic>
          <p:nvPicPr>
            <p:cNvPr id="11" name="Picture 10" descr="Image result for firetruck">
              <a:extLst>
                <a:ext uri="{FF2B5EF4-FFF2-40B4-BE49-F238E27FC236}">
                  <a16:creationId xmlns:a16="http://schemas.microsoft.com/office/drawing/2014/main" id="{59DD910C-DEA9-4AEF-93FD-FF5849490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94" b="89691" l="38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11557" y="4165774"/>
              <a:ext cx="1818993" cy="1362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7A0EBE-B6F0-4E50-96EA-456F88CA5A68}"/>
                </a:ext>
              </a:extLst>
            </p:cNvPr>
            <p:cNvSpPr txBox="1"/>
            <p:nvPr/>
          </p:nvSpPr>
          <p:spPr>
            <a:xfrm>
              <a:off x="2376129" y="4742799"/>
              <a:ext cx="788079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bg1"/>
                  </a:solidFill>
                  <a:latin typeface="Aktiv Grotesk Black" panose="020B0903020202020204" pitchFamily="34" charset="0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0" dirty="0">
                  <a:solidFill>
                    <a:prstClr val="white"/>
                  </a:solidFill>
                  <a:cs typeface="+mn-cs"/>
                </a:rPr>
                <a:t>4024</a:t>
              </a:r>
            </a:p>
          </p:txBody>
        </p:sp>
      </p:grpSp>
      <p:grpSp>
        <p:nvGrpSpPr>
          <p:cNvPr id="13" name="Engine 4125"/>
          <p:cNvGrpSpPr/>
          <p:nvPr/>
        </p:nvGrpSpPr>
        <p:grpSpPr>
          <a:xfrm>
            <a:off x="6154259" y="4367359"/>
            <a:ext cx="1556490" cy="884487"/>
            <a:chOff x="4020680" y="5000549"/>
            <a:chExt cx="2075320" cy="117931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D843BCA-EEF5-4F23-8AB7-0458CBA0A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20680" y="5000549"/>
              <a:ext cx="2075320" cy="117931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383DAA-3DEE-4BED-973E-01046FB83A5F}"/>
                </a:ext>
              </a:extLst>
            </p:cNvPr>
            <p:cNvSpPr txBox="1"/>
            <p:nvPr/>
          </p:nvSpPr>
          <p:spPr>
            <a:xfrm>
              <a:off x="4554705" y="5726280"/>
              <a:ext cx="147732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0" dirty="0">
                  <a:solidFill>
                    <a:prstClr val="white"/>
                  </a:solidFill>
                  <a:latin typeface="Aktiv Grotesk Black" panose="020B0903020202020204" pitchFamily="34" charset="0"/>
                  <a:cs typeface="+mn-cs"/>
                </a:rPr>
                <a:t>4125</a:t>
              </a:r>
              <a:r>
                <a:rPr lang="en-US" sz="1350" b="0" dirty="0">
                  <a:solidFill>
                    <a:prstClr val="black"/>
                  </a:solidFill>
                  <a:latin typeface="Calibri"/>
                  <a:cs typeface="+mn-cs"/>
                </a:rPr>
                <a:t>	</a:t>
              </a:r>
            </a:p>
          </p:txBody>
        </p:sp>
      </p:grpSp>
      <p:grpSp>
        <p:nvGrpSpPr>
          <p:cNvPr id="16" name="Engine 4114"/>
          <p:cNvGrpSpPr/>
          <p:nvPr/>
        </p:nvGrpSpPr>
        <p:grpSpPr>
          <a:xfrm>
            <a:off x="6725730" y="5145955"/>
            <a:ext cx="1240223" cy="928970"/>
            <a:chOff x="6231395" y="3952967"/>
            <a:chExt cx="1818993" cy="1362489"/>
          </a:xfrm>
        </p:grpSpPr>
        <p:pic>
          <p:nvPicPr>
            <p:cNvPr id="17" name="Picture 4" descr="Image result for firetruck">
              <a:extLst>
                <a:ext uri="{FF2B5EF4-FFF2-40B4-BE49-F238E27FC236}">
                  <a16:creationId xmlns:a16="http://schemas.microsoft.com/office/drawing/2014/main" id="{0C28D0E5-6638-4127-9488-C8F6202F0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94" b="89691" l="115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31395" y="3952967"/>
              <a:ext cx="1818993" cy="1362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754067-8B6E-415C-A6CE-29EF711101DF}"/>
                </a:ext>
              </a:extLst>
            </p:cNvPr>
            <p:cNvSpPr txBox="1"/>
            <p:nvPr/>
          </p:nvSpPr>
          <p:spPr>
            <a:xfrm>
              <a:off x="6478260" y="4482278"/>
              <a:ext cx="788079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0" dirty="0">
                  <a:solidFill>
                    <a:prstClr val="white"/>
                  </a:solidFill>
                  <a:latin typeface="Aktiv Grotesk Black" panose="020B0903020202020204" pitchFamily="34" charset="0"/>
                  <a:cs typeface="+mn-cs"/>
                </a:rPr>
                <a:t>4114</a:t>
              </a:r>
            </a:p>
          </p:txBody>
        </p:sp>
      </p:grpSp>
      <p:grpSp>
        <p:nvGrpSpPr>
          <p:cNvPr id="19" name="Engine 3735"/>
          <p:cNvGrpSpPr/>
          <p:nvPr/>
        </p:nvGrpSpPr>
        <p:grpSpPr>
          <a:xfrm>
            <a:off x="3275888" y="4369668"/>
            <a:ext cx="1556490" cy="884487"/>
            <a:chOff x="4020680" y="5000549"/>
            <a:chExt cx="2075320" cy="11793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D843BCA-EEF5-4F23-8AB7-0458CBA0A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20680" y="5000549"/>
              <a:ext cx="2075320" cy="117931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383DAA-3DEE-4BED-973E-01046FB83A5F}"/>
                </a:ext>
              </a:extLst>
            </p:cNvPr>
            <p:cNvSpPr txBox="1"/>
            <p:nvPr/>
          </p:nvSpPr>
          <p:spPr>
            <a:xfrm>
              <a:off x="4554705" y="5726280"/>
              <a:ext cx="71643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0" dirty="0">
                  <a:solidFill>
                    <a:prstClr val="white"/>
                  </a:solidFill>
                  <a:latin typeface="Aktiv Grotesk Black" panose="020B0903020202020204" pitchFamily="34" charset="0"/>
                  <a:cs typeface="+mn-cs"/>
                </a:rPr>
                <a:t>3735</a:t>
              </a:r>
              <a:endParaRPr lang="en-US" sz="1350" b="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22" name="Engine 3720"/>
          <p:cNvGrpSpPr/>
          <p:nvPr/>
        </p:nvGrpSpPr>
        <p:grpSpPr>
          <a:xfrm flipH="1">
            <a:off x="3434022" y="5046208"/>
            <a:ext cx="1240223" cy="928970"/>
            <a:chOff x="10400179" y="4568233"/>
            <a:chExt cx="1818993" cy="1362489"/>
          </a:xfrm>
        </p:grpSpPr>
        <p:pic>
          <p:nvPicPr>
            <p:cNvPr id="23" name="Picture 4" descr="Image result for firetruck">
              <a:extLst>
                <a:ext uri="{FF2B5EF4-FFF2-40B4-BE49-F238E27FC236}">
                  <a16:creationId xmlns:a16="http://schemas.microsoft.com/office/drawing/2014/main" id="{5B7903ED-938C-4F41-9CCD-1226A0FDB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94" b="89691" l="2703" r="984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0179" y="4568233"/>
              <a:ext cx="1818993" cy="1362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5AB0EF-D2F5-4BAC-80D5-1908BD34D953}"/>
                </a:ext>
              </a:extLst>
            </p:cNvPr>
            <p:cNvSpPr txBox="1"/>
            <p:nvPr/>
          </p:nvSpPr>
          <p:spPr>
            <a:xfrm>
              <a:off x="10466431" y="5145346"/>
              <a:ext cx="788079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0" dirty="0">
                  <a:solidFill>
                    <a:prstClr val="white"/>
                  </a:solidFill>
                  <a:latin typeface="Aktiv Grotesk Black" panose="020B0903020202020204" pitchFamily="34" charset="0"/>
                  <a:cs typeface="+mn-cs"/>
                </a:rPr>
                <a:t>3720</a:t>
              </a:r>
            </a:p>
          </p:txBody>
        </p:sp>
      </p:grpSp>
      <p:grpSp>
        <p:nvGrpSpPr>
          <p:cNvPr id="25" name="Engine 4002"/>
          <p:cNvGrpSpPr/>
          <p:nvPr/>
        </p:nvGrpSpPr>
        <p:grpSpPr>
          <a:xfrm>
            <a:off x="8733519" y="4956988"/>
            <a:ext cx="1320415" cy="928970"/>
            <a:chOff x="6105103" y="4154504"/>
            <a:chExt cx="1438902" cy="1362489"/>
          </a:xfrm>
        </p:grpSpPr>
        <p:pic>
          <p:nvPicPr>
            <p:cNvPr id="26" name="Picture 4" descr="Image result for firetruck">
              <a:extLst>
                <a:ext uri="{FF2B5EF4-FFF2-40B4-BE49-F238E27FC236}">
                  <a16:creationId xmlns:a16="http://schemas.microsoft.com/office/drawing/2014/main" id="{0C28D0E5-6638-4127-9488-C8F6202F0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94" b="896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05103" y="4154504"/>
              <a:ext cx="1438902" cy="1362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754067-8B6E-415C-A6CE-29EF711101DF}"/>
                </a:ext>
              </a:extLst>
            </p:cNvPr>
            <p:cNvSpPr txBox="1"/>
            <p:nvPr/>
          </p:nvSpPr>
          <p:spPr>
            <a:xfrm>
              <a:off x="6411204" y="4750501"/>
              <a:ext cx="571569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0" dirty="0">
                  <a:solidFill>
                    <a:prstClr val="white"/>
                  </a:solidFill>
                  <a:latin typeface="Aktiv Grotesk Black" panose="020B0903020202020204" pitchFamily="34" charset="0"/>
                  <a:cs typeface="+mn-cs"/>
                </a:rPr>
                <a:t>4002</a:t>
              </a:r>
            </a:p>
          </p:txBody>
        </p:sp>
      </p:grpSp>
      <p:grpSp>
        <p:nvGrpSpPr>
          <p:cNvPr id="28" name="Engine 4102"/>
          <p:cNvGrpSpPr/>
          <p:nvPr/>
        </p:nvGrpSpPr>
        <p:grpSpPr>
          <a:xfrm>
            <a:off x="8682923" y="3781491"/>
            <a:ext cx="1367292" cy="928970"/>
            <a:chOff x="6231395" y="4187663"/>
            <a:chExt cx="1438905" cy="1362489"/>
          </a:xfrm>
        </p:grpSpPr>
        <p:pic>
          <p:nvPicPr>
            <p:cNvPr id="29" name="Picture 4" descr="Image result for firetruck">
              <a:extLst>
                <a:ext uri="{FF2B5EF4-FFF2-40B4-BE49-F238E27FC236}">
                  <a16:creationId xmlns:a16="http://schemas.microsoft.com/office/drawing/2014/main" id="{0C28D0E5-6638-4127-9488-C8F6202F0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94" b="896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31395" y="4187663"/>
              <a:ext cx="1438905" cy="1362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9754067-8B6E-415C-A6CE-29EF711101DF}"/>
                </a:ext>
              </a:extLst>
            </p:cNvPr>
            <p:cNvSpPr txBox="1"/>
            <p:nvPr/>
          </p:nvSpPr>
          <p:spPr>
            <a:xfrm>
              <a:off x="6411204" y="4750502"/>
              <a:ext cx="551974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0" dirty="0">
                  <a:solidFill>
                    <a:prstClr val="white"/>
                  </a:solidFill>
                  <a:latin typeface="Aktiv Grotesk Black" panose="020B0903020202020204" pitchFamily="34" charset="0"/>
                  <a:cs typeface="+mn-cs"/>
                </a:rPr>
                <a:t>4102</a:t>
              </a:r>
            </a:p>
          </p:txBody>
        </p:sp>
      </p:grpSp>
      <p:grpSp>
        <p:nvGrpSpPr>
          <p:cNvPr id="32" name="Ambulance 4027"/>
          <p:cNvGrpSpPr/>
          <p:nvPr/>
        </p:nvGrpSpPr>
        <p:grpSpPr>
          <a:xfrm>
            <a:off x="5697705" y="5219948"/>
            <a:ext cx="984328" cy="738246"/>
            <a:chOff x="8496841" y="4223807"/>
            <a:chExt cx="1312437" cy="984328"/>
          </a:xfrm>
        </p:grpSpPr>
        <p:pic>
          <p:nvPicPr>
            <p:cNvPr id="33" name="Picture 6" descr="Image result for ambulance">
              <a:extLst>
                <a:ext uri="{FF2B5EF4-FFF2-40B4-BE49-F238E27FC236}">
                  <a16:creationId xmlns:a16="http://schemas.microsoft.com/office/drawing/2014/main" id="{C9FD25F1-A8A9-4348-89A4-0697EEC8C0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841" y="4223807"/>
              <a:ext cx="1312437" cy="98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DCBBE6-0D91-4F3D-9CBB-E8C79E29DE66}"/>
                </a:ext>
              </a:extLst>
            </p:cNvPr>
            <p:cNvSpPr txBox="1"/>
            <p:nvPr/>
          </p:nvSpPr>
          <p:spPr>
            <a:xfrm>
              <a:off x="8799304" y="4771212"/>
              <a:ext cx="665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bg1"/>
                  </a:solidFill>
                  <a:latin typeface="Aktiv Grotesk Black" panose="020B0903020202020204" pitchFamily="34" charset="0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cs typeface="+mn-cs"/>
                </a:rPr>
                <a:t>4027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057402"/>
            <a:ext cx="4038600" cy="3106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​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96" b="20951"/>
          <a:stretch/>
        </p:blipFill>
        <p:spPr>
          <a:xfrm>
            <a:off x="3535956" y="1924793"/>
            <a:ext cx="3914726" cy="246743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39" y="2442433"/>
            <a:ext cx="1904340" cy="1422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61199" y="2331034"/>
            <a:ext cx="1396303" cy="17081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4034, 4024, 4125, 4114,3735, 3720, 4027, 4002, 4102, Respond to a first alarm,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Florrisant</a:t>
            </a:r>
            <a:r>
              <a:rPr lang="en-US" sz="105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kitchen,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Naomi Ave. cross street of </a:t>
            </a:r>
            <a:r>
              <a:rPr lang="en-US" sz="105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Bobbinray</a:t>
            </a:r>
            <a:r>
              <a:rPr lang="en-US" sz="105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 on tac 10</a:t>
            </a:r>
            <a:endParaRPr lang="en-US" sz="105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57" name="Clock Face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72" t="8556" r="22165" b="9111"/>
          <a:stretch/>
        </p:blipFill>
        <p:spPr>
          <a:xfrm>
            <a:off x="8675813" y="857251"/>
            <a:ext cx="1926771" cy="2016578"/>
          </a:xfrm>
          <a:prstGeom prst="rect">
            <a:avLst/>
          </a:prstGeom>
        </p:spPr>
      </p:pic>
      <p:grpSp>
        <p:nvGrpSpPr>
          <p:cNvPr id="58" name="Second Hand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611447" y="1049399"/>
            <a:ext cx="34290" cy="1645877"/>
            <a:chOff x="4495800" y="1523999"/>
            <a:chExt cx="76204" cy="3657601"/>
          </a:xfrm>
        </p:grpSpPr>
        <p:sp>
          <p:nvSpPr>
            <p:cNvPr id="59" name="Pentagon 58"/>
            <p:cNvSpPr/>
            <p:nvPr/>
          </p:nvSpPr>
          <p:spPr>
            <a:xfrm rot="16200000">
              <a:off x="3619503" y="2400300"/>
              <a:ext cx="1828801" cy="7620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b="0">
                <a:solidFill>
                  <a:prstClr val="white"/>
                </a:solidFill>
              </a:endParaRPr>
            </a:p>
          </p:txBody>
        </p:sp>
        <p:sp>
          <p:nvSpPr>
            <p:cNvPr id="60" name="Pentagon 59"/>
            <p:cNvSpPr/>
            <p:nvPr/>
          </p:nvSpPr>
          <p:spPr>
            <a:xfrm rot="5400000">
              <a:off x="3619500" y="4229100"/>
              <a:ext cx="1828800" cy="76200"/>
            </a:xfrm>
            <a:prstGeom prst="homePlate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b="0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Sweep Hand"/>
          <p:cNvGrpSpPr/>
          <p:nvPr/>
        </p:nvGrpSpPr>
        <p:grpSpPr>
          <a:xfrm flipH="1">
            <a:off x="9580182" y="1211540"/>
            <a:ext cx="96821" cy="1321593"/>
            <a:chOff x="4438650" y="1676400"/>
            <a:chExt cx="256794" cy="3505200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8554" y="1676400"/>
              <a:ext cx="246890" cy="186233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0" l="0" r="0">
                          <a14:backgroundMark x1="41975" y1="70540" x2="41975" y2="705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438650" y="3319268"/>
              <a:ext cx="246889" cy="1862332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B34A121-8CEB-499A-ADD1-002E63A92A3D}"/>
              </a:ext>
            </a:extLst>
          </p:cNvPr>
          <p:cNvSpPr/>
          <p:nvPr/>
        </p:nvSpPr>
        <p:spPr>
          <a:xfrm>
            <a:off x="3729682" y="2873828"/>
            <a:ext cx="85898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410950" y="6515100"/>
            <a:ext cx="78105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Page: 10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341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97B820-6DEC-B64B-A727-CC304F496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976" y="1503441"/>
            <a:ext cx="5395514" cy="3091985"/>
          </a:xfrm>
          <a:prstGeom prst="rect">
            <a:avLst/>
          </a:prstGeom>
        </p:spPr>
      </p:pic>
      <p:pic>
        <p:nvPicPr>
          <p:cNvPr id="4" name="Picture 3" descr="Clipart - Signal &lt;strong&gt;Tower&lt;/strong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039" y="2057400"/>
            <a:ext cx="1940337" cy="439345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Datacast</a:t>
            </a:r>
            <a:r>
              <a:rPr lang="en-US" dirty="0"/>
              <a:t> Paging Benefits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981200" y="2057400"/>
            <a:ext cx="8307659" cy="430994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Tower &amp; High Power</a:t>
            </a:r>
          </a:p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already exists</a:t>
            </a:r>
          </a:p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Instantaneous</a:t>
            </a:r>
          </a:p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Encrypted</a:t>
            </a:r>
          </a:p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Scalable bandwidth</a:t>
            </a:r>
          </a:p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 dispatches</a:t>
            </a:r>
          </a:p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Maps, preplans, ICS forms, audio, video, etc.</a:t>
            </a:r>
          </a:p>
          <a:p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410950" y="6515100"/>
            <a:ext cx="78105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Page: 11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449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0C64327-55A3-4A4C-A70E-45303FD8FD21}"/>
              </a:ext>
            </a:extLst>
          </p:cNvPr>
          <p:cNvSpPr txBox="1">
            <a:spLocks/>
          </p:cNvSpPr>
          <p:nvPr/>
        </p:nvSpPr>
        <p:spPr>
          <a:xfrm>
            <a:off x="2576261" y="2623697"/>
            <a:ext cx="7203688" cy="1661366"/>
          </a:xfrm>
          <a:prstGeom prst="rect">
            <a:avLst/>
          </a:prstGeom>
        </p:spPr>
        <p:txBody>
          <a:bodyPr>
            <a:norm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75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UNC-TV is transmitting dispatches</a:t>
            </a:r>
          </a:p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 report this summer</a:t>
            </a:r>
          </a:p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Engaged with local fire departments</a:t>
            </a:r>
          </a:p>
          <a:p>
            <a:pPr fontAlgn="auto">
              <a:spcAft>
                <a:spcPts val="0"/>
              </a:spcAft>
            </a:pPr>
            <a:endParaRPr lang="en-US" sz="2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178106" y="4466972"/>
            <a:ext cx="3370341" cy="15165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200" kern="1200">
                <a:solidFill>
                  <a:srgbClr val="6EBE00"/>
                </a:solidFill>
                <a:latin typeface="+mn-lt"/>
                <a:ea typeface="+mn-ea"/>
                <a:cs typeface="+mn-cs"/>
              </a:defRPr>
            </a:lvl1pPr>
            <a:lvl2pPr marL="0" indent="11430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200" kern="1200">
                <a:solidFill>
                  <a:srgbClr val="6EBE00"/>
                </a:solidFill>
                <a:latin typeface="+mn-lt"/>
                <a:ea typeface="+mn-ea"/>
                <a:cs typeface="+mn-cs"/>
              </a:defRPr>
            </a:lvl2pPr>
            <a:lvl3pPr marL="0" indent="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200" kern="1200">
                <a:solidFill>
                  <a:srgbClr val="6EBE00"/>
                </a:solidFill>
                <a:latin typeface="+mn-lt"/>
                <a:ea typeface="+mn-ea"/>
                <a:cs typeface="+mn-cs"/>
              </a:defRPr>
            </a:lvl3pPr>
            <a:lvl4pPr marL="0" indent="34290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200" kern="1200">
                <a:solidFill>
                  <a:srgbClr val="6EBE00"/>
                </a:solidFill>
                <a:latin typeface="+mn-lt"/>
                <a:ea typeface="+mn-ea"/>
                <a:cs typeface="+mn-cs"/>
              </a:defRPr>
            </a:lvl4pPr>
            <a:lvl5pPr marL="0" indent="45720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200" kern="1200">
                <a:solidFill>
                  <a:srgbClr val="6EBE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0" dirty="0">
                <a:solidFill>
                  <a:prstClr val="black"/>
                </a:solidFill>
              </a:rPr>
              <a:t>Red Grasso</a:t>
            </a:r>
          </a:p>
          <a:p>
            <a:pPr fontAlgn="auto">
              <a:spcAft>
                <a:spcPts val="0"/>
              </a:spcAft>
            </a:pPr>
            <a:r>
              <a:rPr lang="en-US" sz="2400" b="0" dirty="0">
                <a:solidFill>
                  <a:prstClr val="black"/>
                </a:solidFill>
              </a:rPr>
              <a:t>FirstNet SPOC</a:t>
            </a:r>
          </a:p>
          <a:p>
            <a:pPr fontAlgn="auto">
              <a:spcAft>
                <a:spcPts val="0"/>
              </a:spcAft>
            </a:pPr>
            <a:r>
              <a:rPr lang="en-US" sz="2400" b="0" dirty="0">
                <a:solidFill>
                  <a:prstClr val="black"/>
                </a:solidFill>
                <a:hlinkClick r:id="rId3"/>
              </a:rPr>
              <a:t>Red.Grasso@nc.gov</a:t>
            </a:r>
            <a:endParaRPr lang="en-US" sz="2400" b="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400" b="0" dirty="0">
                <a:solidFill>
                  <a:prstClr val="black"/>
                </a:solidFill>
              </a:rPr>
              <a:t>919.961.1131</a:t>
            </a: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540448-3A67-CC45-8587-8E9DE7687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570" y="1724218"/>
            <a:ext cx="3584589" cy="712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E40EDC-16F7-EF4D-8B27-C44A77E17E3B}"/>
              </a:ext>
            </a:extLst>
          </p:cNvPr>
          <p:cNvSpPr txBox="1"/>
          <p:nvPr/>
        </p:nvSpPr>
        <p:spPr>
          <a:xfrm>
            <a:off x="1865498" y="5995381"/>
            <a:ext cx="8389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paper available at</a:t>
            </a:r>
            <a:r>
              <a:rPr lang="en-US" sz="2400" b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400" b="0" dirty="0">
                <a:solidFill>
                  <a:prstClr val="black"/>
                </a:solidFill>
                <a:latin typeface="Calibri"/>
                <a:cs typeface="+mn-cs"/>
                <a:hlinkClick r:id="rId5"/>
              </a:rPr>
              <a:t>https://ncbroadband.gov/datacastpaging</a:t>
            </a:r>
            <a:endParaRPr lang="en-US" sz="2400" b="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CD4A03-C1F5-FE43-80E8-594B68EEF2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19" y="1740063"/>
            <a:ext cx="2314109" cy="74822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3607BFE-555C-A448-B3B7-D5FE7AE2B45C}"/>
              </a:ext>
            </a:extLst>
          </p:cNvPr>
          <p:cNvSpPr txBox="1">
            <a:spLocks/>
          </p:cNvSpPr>
          <p:nvPr/>
        </p:nvSpPr>
        <p:spPr>
          <a:xfrm>
            <a:off x="2052263" y="4489068"/>
            <a:ext cx="3370341" cy="151656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200" kern="1200">
                <a:solidFill>
                  <a:srgbClr val="6EBE00"/>
                </a:solidFill>
                <a:latin typeface="+mn-lt"/>
                <a:ea typeface="+mn-ea"/>
                <a:cs typeface="+mn-cs"/>
              </a:defRPr>
            </a:lvl1pPr>
            <a:lvl2pPr marL="0" indent="11430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200" kern="1200">
                <a:solidFill>
                  <a:srgbClr val="6EBE00"/>
                </a:solidFill>
                <a:latin typeface="+mn-lt"/>
                <a:ea typeface="+mn-ea"/>
                <a:cs typeface="+mn-cs"/>
              </a:defRPr>
            </a:lvl2pPr>
            <a:lvl3pPr marL="0" indent="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200" kern="1200">
                <a:solidFill>
                  <a:srgbClr val="6EBE00"/>
                </a:solidFill>
                <a:latin typeface="+mn-lt"/>
                <a:ea typeface="+mn-ea"/>
                <a:cs typeface="+mn-cs"/>
              </a:defRPr>
            </a:lvl3pPr>
            <a:lvl4pPr marL="0" indent="34290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200" kern="1200">
                <a:solidFill>
                  <a:srgbClr val="6EBE00"/>
                </a:solidFill>
                <a:latin typeface="+mn-lt"/>
                <a:ea typeface="+mn-ea"/>
                <a:cs typeface="+mn-cs"/>
              </a:defRPr>
            </a:lvl4pPr>
            <a:lvl5pPr marL="0" indent="45720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200" kern="1200">
                <a:solidFill>
                  <a:srgbClr val="6EBE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0" dirty="0">
                <a:solidFill>
                  <a:prstClr val="black"/>
                </a:solidFill>
              </a:rPr>
              <a:t>Fred Engel</a:t>
            </a:r>
          </a:p>
          <a:p>
            <a:pPr fontAlgn="auto">
              <a:spcAft>
                <a:spcPts val="0"/>
              </a:spcAft>
            </a:pPr>
            <a:r>
              <a:rPr lang="en-US" sz="2400" b="0" dirty="0">
                <a:solidFill>
                  <a:prstClr val="black"/>
                </a:solidFill>
              </a:rPr>
              <a:t>UNC-TV</a:t>
            </a:r>
          </a:p>
          <a:p>
            <a:pPr fontAlgn="auto">
              <a:spcAft>
                <a:spcPts val="0"/>
              </a:spcAft>
            </a:pPr>
            <a:r>
              <a:rPr lang="da-DK" sz="2400" b="0" dirty="0">
                <a:solidFill>
                  <a:prstClr val="black"/>
                </a:solidFill>
              </a:rPr>
              <a:t> </a:t>
            </a:r>
            <a:r>
              <a:rPr lang="da-DK" sz="2400" b="0" dirty="0">
                <a:solidFill>
                  <a:prstClr val="black"/>
                </a:solidFill>
                <a:hlinkClick r:id="rId7"/>
              </a:rPr>
              <a:t>fengel@unctv.org</a:t>
            </a:r>
            <a:endParaRPr lang="da-DK" sz="2400" b="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400" b="0" dirty="0">
                <a:solidFill>
                  <a:prstClr val="black"/>
                </a:solidFill>
              </a:rPr>
              <a:t>919-549-7035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10950" y="6515100"/>
            <a:ext cx="78105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Page: 12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380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99" y="5332859"/>
            <a:ext cx="2497257" cy="80744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0" y="513150"/>
            <a:ext cx="8382000" cy="1102519"/>
          </a:xfrm>
        </p:spPr>
        <p:txBody>
          <a:bodyPr>
            <a:normAutofit/>
          </a:bodyPr>
          <a:lstStyle/>
          <a:p>
            <a:r>
              <a:rPr lang="en-US" dirty="0"/>
              <a:t>Saving Lives with Next Gen TV Alerting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09800" y="2189376"/>
            <a:ext cx="6997046" cy="1373956"/>
          </a:xfrm>
        </p:spPr>
        <p:txBody>
          <a:bodyPr/>
          <a:lstStyle/>
          <a:p>
            <a:r>
              <a:rPr lang="en-US" dirty="0"/>
              <a:t>Advancing the analog pager for faster emergency response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57E6A8-7B8B-6E46-8C72-609EAF33E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312" y="5244075"/>
            <a:ext cx="3815334" cy="7579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88A3EB-5A5A-084A-956D-14F1F60D6A60}"/>
              </a:ext>
            </a:extLst>
          </p:cNvPr>
          <p:cNvSpPr txBox="1"/>
          <p:nvPr/>
        </p:nvSpPr>
        <p:spPr>
          <a:xfrm>
            <a:off x="6166312" y="3675375"/>
            <a:ext cx="2110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Baghdad" pitchFamily="2" charset="-78"/>
                <a:ea typeface="Apple Color Emoji" pitchFamily="2" charset="0"/>
                <a:cs typeface="Baghdad" pitchFamily="2" charset="-78"/>
              </a:rPr>
              <a:t>Red Grasso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Baghdad" pitchFamily="2" charset="-78"/>
                <a:ea typeface="Apple Color Emoji" pitchFamily="2" charset="0"/>
                <a:cs typeface="Baghdad" pitchFamily="2" charset="-78"/>
              </a:rPr>
              <a:t>FirstNet SPOC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Baghdad" pitchFamily="2" charset="-78"/>
                <a:ea typeface="Apple Color Emoji" pitchFamily="2" charset="0"/>
                <a:cs typeface="Baghdad" pitchFamily="2" charset="-78"/>
              </a:rPr>
              <a:t>NC DIT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45B7A3-783C-E64F-8ECE-36A1DF2C53C4}"/>
              </a:ext>
            </a:extLst>
          </p:cNvPr>
          <p:cNvSpPr txBox="1"/>
          <p:nvPr/>
        </p:nvSpPr>
        <p:spPr>
          <a:xfrm>
            <a:off x="2955497" y="3675375"/>
            <a:ext cx="418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Baghdad" pitchFamily="2" charset="-78"/>
                <a:ea typeface="Apple Color Emoji" pitchFamily="2" charset="0"/>
                <a:cs typeface="Baghdad" pitchFamily="2" charset="-78"/>
              </a:rPr>
              <a:t>Fred Engel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Baghdad" pitchFamily="2" charset="-78"/>
                <a:ea typeface="Apple Color Emoji" pitchFamily="2" charset="0"/>
                <a:cs typeface="Baghdad" pitchFamily="2" charset="-78"/>
              </a:rPr>
              <a:t>Sr. Dir. of Technology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Baghdad" pitchFamily="2" charset="-78"/>
                <a:ea typeface="Apple Color Emoji" pitchFamily="2" charset="0"/>
                <a:cs typeface="Baghdad" pitchFamily="2" charset="-78"/>
              </a:rPr>
              <a:t>UNC-TV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0950" y="6515100"/>
            <a:ext cx="61809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Page: 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252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Kitchen Fire dispatch</a:t>
            </a:r>
          </a:p>
        </p:txBody>
      </p:sp>
      <p:pic>
        <p:nvPicPr>
          <p:cNvPr id="30" name="5 tones, Kitchen Fi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13582" y="1229623"/>
            <a:ext cx="457200" cy="457200"/>
          </a:xfrm>
          <a:prstGeom prst="rect">
            <a:avLst/>
          </a:prstGeom>
        </p:spPr>
      </p:pic>
      <p:grpSp>
        <p:nvGrpSpPr>
          <p:cNvPr id="31" name="Engine 4034"/>
          <p:cNvGrpSpPr/>
          <p:nvPr/>
        </p:nvGrpSpPr>
        <p:grpSpPr>
          <a:xfrm>
            <a:off x="1787539" y="4663432"/>
            <a:ext cx="1240223" cy="928970"/>
            <a:chOff x="226342" y="4132941"/>
            <a:chExt cx="1818993" cy="1362489"/>
          </a:xfrm>
        </p:grpSpPr>
        <p:pic>
          <p:nvPicPr>
            <p:cNvPr id="11" name="Picture 4" descr="Image result for firetruck">
              <a:extLst>
                <a:ext uri="{FF2B5EF4-FFF2-40B4-BE49-F238E27FC236}">
                  <a16:creationId xmlns:a16="http://schemas.microsoft.com/office/drawing/2014/main" id="{A120557C-A5B6-4A1C-9C6E-FE631CE1D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94" b="89691" l="0" r="976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42" y="4132941"/>
              <a:ext cx="1818993" cy="1362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0F4D6D-452C-436A-B326-1F892004220E}"/>
                </a:ext>
              </a:extLst>
            </p:cNvPr>
            <p:cNvSpPr txBox="1"/>
            <p:nvPr/>
          </p:nvSpPr>
          <p:spPr>
            <a:xfrm>
              <a:off x="417036" y="4695010"/>
              <a:ext cx="788079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0" dirty="0">
                  <a:solidFill>
                    <a:prstClr val="white"/>
                  </a:solidFill>
                  <a:latin typeface="Aktiv Grotesk Black" panose="020B0903020202020204" pitchFamily="34" charset="0"/>
                  <a:cs typeface="+mn-cs"/>
                </a:rPr>
                <a:t>4034</a:t>
              </a:r>
            </a:p>
          </p:txBody>
        </p:sp>
      </p:grpSp>
      <p:grpSp>
        <p:nvGrpSpPr>
          <p:cNvPr id="32" name="Engine 4024"/>
          <p:cNvGrpSpPr/>
          <p:nvPr/>
        </p:nvGrpSpPr>
        <p:grpSpPr>
          <a:xfrm>
            <a:off x="2029446" y="5225936"/>
            <a:ext cx="1240223" cy="928970"/>
            <a:chOff x="2196320" y="4165774"/>
            <a:chExt cx="1818993" cy="1362489"/>
          </a:xfrm>
        </p:grpSpPr>
        <p:pic>
          <p:nvPicPr>
            <p:cNvPr id="5" name="Picture 4" descr="Image result for firetruck">
              <a:extLst>
                <a:ext uri="{FF2B5EF4-FFF2-40B4-BE49-F238E27FC236}">
                  <a16:creationId xmlns:a16="http://schemas.microsoft.com/office/drawing/2014/main" id="{59DD910C-DEA9-4AEF-93FD-FF5849490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94" b="89691" l="38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320" y="4165774"/>
              <a:ext cx="1818993" cy="1362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7A0EBE-B6F0-4E50-96EA-456F88CA5A68}"/>
                </a:ext>
              </a:extLst>
            </p:cNvPr>
            <p:cNvSpPr txBox="1"/>
            <p:nvPr/>
          </p:nvSpPr>
          <p:spPr>
            <a:xfrm>
              <a:off x="2376129" y="4742799"/>
              <a:ext cx="788079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bg1"/>
                  </a:solidFill>
                  <a:latin typeface="Aktiv Grotesk Black" panose="020B0903020202020204" pitchFamily="34" charset="0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0" dirty="0">
                  <a:solidFill>
                    <a:prstClr val="white"/>
                  </a:solidFill>
                  <a:cs typeface="+mn-cs"/>
                </a:rPr>
                <a:t>4024</a:t>
              </a:r>
            </a:p>
          </p:txBody>
        </p:sp>
      </p:grpSp>
      <p:grpSp>
        <p:nvGrpSpPr>
          <p:cNvPr id="4" name="Engine 4125"/>
          <p:cNvGrpSpPr/>
          <p:nvPr/>
        </p:nvGrpSpPr>
        <p:grpSpPr>
          <a:xfrm>
            <a:off x="4408556" y="4503638"/>
            <a:ext cx="1556490" cy="884487"/>
            <a:chOff x="4020680" y="5000549"/>
            <a:chExt cx="2075320" cy="117931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D843BCA-EEF5-4F23-8AB7-0458CBA0A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680" y="5000549"/>
              <a:ext cx="2075320" cy="117931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383DAA-3DEE-4BED-973E-01046FB83A5F}"/>
                </a:ext>
              </a:extLst>
            </p:cNvPr>
            <p:cNvSpPr txBox="1"/>
            <p:nvPr/>
          </p:nvSpPr>
          <p:spPr>
            <a:xfrm>
              <a:off x="4554705" y="5726280"/>
              <a:ext cx="147732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0" dirty="0">
                  <a:solidFill>
                    <a:prstClr val="white"/>
                  </a:solidFill>
                  <a:latin typeface="Aktiv Grotesk Black" panose="020B0903020202020204" pitchFamily="34" charset="0"/>
                  <a:cs typeface="+mn-cs"/>
                </a:rPr>
                <a:t>4125</a:t>
              </a:r>
              <a:r>
                <a:rPr lang="en-US" sz="1350" b="0" dirty="0">
                  <a:solidFill>
                    <a:prstClr val="black"/>
                  </a:solidFill>
                  <a:latin typeface="Calibri"/>
                  <a:cs typeface="+mn-cs"/>
                </a:rPr>
                <a:t>	</a:t>
              </a:r>
            </a:p>
          </p:txBody>
        </p:sp>
      </p:grpSp>
      <p:grpSp>
        <p:nvGrpSpPr>
          <p:cNvPr id="34" name="Engine 4114"/>
          <p:cNvGrpSpPr/>
          <p:nvPr/>
        </p:nvGrpSpPr>
        <p:grpSpPr>
          <a:xfrm>
            <a:off x="5344935" y="5225936"/>
            <a:ext cx="1240223" cy="928970"/>
            <a:chOff x="6231395" y="3952967"/>
            <a:chExt cx="1818993" cy="1362489"/>
          </a:xfrm>
        </p:grpSpPr>
        <p:pic>
          <p:nvPicPr>
            <p:cNvPr id="9" name="Picture 4" descr="Image result for firetruck">
              <a:extLst>
                <a:ext uri="{FF2B5EF4-FFF2-40B4-BE49-F238E27FC236}">
                  <a16:creationId xmlns:a16="http://schemas.microsoft.com/office/drawing/2014/main" id="{0C28D0E5-6638-4127-9488-C8F6202F0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94" b="89691" l="115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395" y="3952967"/>
              <a:ext cx="1818993" cy="1362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754067-8B6E-415C-A6CE-29EF711101DF}"/>
                </a:ext>
              </a:extLst>
            </p:cNvPr>
            <p:cNvSpPr txBox="1"/>
            <p:nvPr/>
          </p:nvSpPr>
          <p:spPr>
            <a:xfrm>
              <a:off x="6478260" y="4482278"/>
              <a:ext cx="788079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0" dirty="0">
                  <a:solidFill>
                    <a:prstClr val="white"/>
                  </a:solidFill>
                  <a:latin typeface="Aktiv Grotesk Black" panose="020B0903020202020204" pitchFamily="34" charset="0"/>
                  <a:cs typeface="+mn-cs"/>
                </a:rPr>
                <a:t>4114</a:t>
              </a:r>
            </a:p>
          </p:txBody>
        </p:sp>
      </p:grpSp>
      <p:grpSp>
        <p:nvGrpSpPr>
          <p:cNvPr id="55" name="Engine 3735"/>
          <p:cNvGrpSpPr/>
          <p:nvPr/>
        </p:nvGrpSpPr>
        <p:grpSpPr>
          <a:xfrm>
            <a:off x="7319027" y="4503638"/>
            <a:ext cx="1556490" cy="884487"/>
            <a:chOff x="4020680" y="5000549"/>
            <a:chExt cx="2075320" cy="1179316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D843BCA-EEF5-4F23-8AB7-0458CBA0A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680" y="5000549"/>
              <a:ext cx="2075320" cy="1179316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8383DAA-3DEE-4BED-973E-01046FB83A5F}"/>
                </a:ext>
              </a:extLst>
            </p:cNvPr>
            <p:cNvSpPr txBox="1"/>
            <p:nvPr/>
          </p:nvSpPr>
          <p:spPr>
            <a:xfrm>
              <a:off x="4554705" y="5726280"/>
              <a:ext cx="71643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0" dirty="0">
                  <a:solidFill>
                    <a:prstClr val="white"/>
                  </a:solidFill>
                  <a:latin typeface="Aktiv Grotesk Black" panose="020B0903020202020204" pitchFamily="34" charset="0"/>
                  <a:cs typeface="+mn-cs"/>
                </a:rPr>
                <a:t>3735</a:t>
              </a:r>
              <a:endParaRPr lang="en-US" sz="1350" b="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5" name="Engine 3720"/>
          <p:cNvGrpSpPr/>
          <p:nvPr/>
        </p:nvGrpSpPr>
        <p:grpSpPr>
          <a:xfrm flipH="1">
            <a:off x="7757705" y="5225936"/>
            <a:ext cx="1240223" cy="928970"/>
            <a:chOff x="10400179" y="4568233"/>
            <a:chExt cx="1818993" cy="1362489"/>
          </a:xfrm>
        </p:grpSpPr>
        <p:pic>
          <p:nvPicPr>
            <p:cNvPr id="10" name="Picture 4" descr="Image result for firetruck">
              <a:extLst>
                <a:ext uri="{FF2B5EF4-FFF2-40B4-BE49-F238E27FC236}">
                  <a16:creationId xmlns:a16="http://schemas.microsoft.com/office/drawing/2014/main" id="{5B7903ED-938C-4F41-9CCD-1226A0FDB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94" b="89691" l="2703" r="984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400179" y="4568233"/>
              <a:ext cx="1818993" cy="1362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5AB0EF-D2F5-4BAC-80D5-1908BD34D953}"/>
                </a:ext>
              </a:extLst>
            </p:cNvPr>
            <p:cNvSpPr txBox="1"/>
            <p:nvPr/>
          </p:nvSpPr>
          <p:spPr>
            <a:xfrm>
              <a:off x="10621163" y="5167453"/>
              <a:ext cx="788079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0" dirty="0">
                  <a:solidFill>
                    <a:prstClr val="white"/>
                  </a:solidFill>
                  <a:latin typeface="Aktiv Grotesk Black" panose="020B0903020202020204" pitchFamily="34" charset="0"/>
                  <a:cs typeface="+mn-cs"/>
                </a:rPr>
                <a:t>3720</a:t>
              </a:r>
            </a:p>
          </p:txBody>
        </p:sp>
      </p:grpSp>
      <p:grpSp>
        <p:nvGrpSpPr>
          <p:cNvPr id="36" name="Engine 4002"/>
          <p:cNvGrpSpPr/>
          <p:nvPr/>
        </p:nvGrpSpPr>
        <p:grpSpPr>
          <a:xfrm>
            <a:off x="8930732" y="3941373"/>
            <a:ext cx="1240223" cy="928970"/>
            <a:chOff x="6231395" y="4187663"/>
            <a:chExt cx="1818993" cy="1362489"/>
          </a:xfrm>
        </p:grpSpPr>
        <p:pic>
          <p:nvPicPr>
            <p:cNvPr id="37" name="Picture 4" descr="Image result for firetruck">
              <a:extLst>
                <a:ext uri="{FF2B5EF4-FFF2-40B4-BE49-F238E27FC236}">
                  <a16:creationId xmlns:a16="http://schemas.microsoft.com/office/drawing/2014/main" id="{0C28D0E5-6638-4127-9488-C8F6202F0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94" b="896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31395" y="4187663"/>
              <a:ext cx="1818993" cy="1362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754067-8B6E-415C-A6CE-29EF711101DF}"/>
                </a:ext>
              </a:extLst>
            </p:cNvPr>
            <p:cNvSpPr txBox="1"/>
            <p:nvPr/>
          </p:nvSpPr>
          <p:spPr>
            <a:xfrm>
              <a:off x="6411204" y="4750502"/>
              <a:ext cx="788079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0" dirty="0">
                  <a:solidFill>
                    <a:prstClr val="white"/>
                  </a:solidFill>
                  <a:latin typeface="Aktiv Grotesk Black" panose="020B0903020202020204" pitchFamily="34" charset="0"/>
                  <a:cs typeface="+mn-cs"/>
                </a:rPr>
                <a:t>4002</a:t>
              </a:r>
            </a:p>
          </p:txBody>
        </p:sp>
      </p:grpSp>
      <p:grpSp>
        <p:nvGrpSpPr>
          <p:cNvPr id="39" name="Engine 4102"/>
          <p:cNvGrpSpPr/>
          <p:nvPr/>
        </p:nvGrpSpPr>
        <p:grpSpPr>
          <a:xfrm>
            <a:off x="9179489" y="2859157"/>
            <a:ext cx="1240223" cy="928970"/>
            <a:chOff x="6231395" y="4187663"/>
            <a:chExt cx="1818993" cy="1362489"/>
          </a:xfrm>
        </p:grpSpPr>
        <p:pic>
          <p:nvPicPr>
            <p:cNvPr id="40" name="Picture 4" descr="Image result for firetruck">
              <a:extLst>
                <a:ext uri="{FF2B5EF4-FFF2-40B4-BE49-F238E27FC236}">
                  <a16:creationId xmlns:a16="http://schemas.microsoft.com/office/drawing/2014/main" id="{0C28D0E5-6638-4127-9488-C8F6202F0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94" b="896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31395" y="4187663"/>
              <a:ext cx="1818993" cy="1362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9754067-8B6E-415C-A6CE-29EF711101DF}"/>
                </a:ext>
              </a:extLst>
            </p:cNvPr>
            <p:cNvSpPr txBox="1"/>
            <p:nvPr/>
          </p:nvSpPr>
          <p:spPr>
            <a:xfrm>
              <a:off x="6411204" y="4750502"/>
              <a:ext cx="788079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0" dirty="0">
                  <a:solidFill>
                    <a:prstClr val="white"/>
                  </a:solidFill>
                  <a:latin typeface="Aktiv Grotesk Black" panose="020B0903020202020204" pitchFamily="34" charset="0"/>
                  <a:cs typeface="+mn-cs"/>
                </a:rPr>
                <a:t>4102</a:t>
              </a:r>
            </a:p>
          </p:txBody>
        </p:sp>
      </p:grpSp>
      <p:pic>
        <p:nvPicPr>
          <p:cNvPr id="44" name="Clock Face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72" t="8556" r="22165" b="9111"/>
          <a:stretch/>
        </p:blipFill>
        <p:spPr>
          <a:xfrm>
            <a:off x="8675813" y="857251"/>
            <a:ext cx="1926771" cy="2016578"/>
          </a:xfrm>
          <a:prstGeom prst="rect">
            <a:avLst/>
          </a:prstGeom>
        </p:spPr>
      </p:pic>
      <p:grpSp>
        <p:nvGrpSpPr>
          <p:cNvPr id="45" name="Second Hand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611447" y="1049399"/>
            <a:ext cx="34290" cy="1645877"/>
            <a:chOff x="4495800" y="1523999"/>
            <a:chExt cx="76204" cy="3657601"/>
          </a:xfrm>
        </p:grpSpPr>
        <p:sp>
          <p:nvSpPr>
            <p:cNvPr id="46" name="Pentagon 45"/>
            <p:cNvSpPr/>
            <p:nvPr/>
          </p:nvSpPr>
          <p:spPr>
            <a:xfrm rot="16200000">
              <a:off x="3619503" y="2400300"/>
              <a:ext cx="1828801" cy="7620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b="0">
                <a:solidFill>
                  <a:prstClr val="white"/>
                </a:solidFill>
              </a:endParaRPr>
            </a:p>
          </p:txBody>
        </p:sp>
        <p:sp>
          <p:nvSpPr>
            <p:cNvPr id="47" name="Pentagon 46"/>
            <p:cNvSpPr/>
            <p:nvPr/>
          </p:nvSpPr>
          <p:spPr>
            <a:xfrm rot="5400000">
              <a:off x="3619500" y="4229100"/>
              <a:ext cx="1828800" cy="76200"/>
            </a:xfrm>
            <a:prstGeom prst="homePlate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 b="0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Sweep Hand"/>
          <p:cNvGrpSpPr/>
          <p:nvPr/>
        </p:nvGrpSpPr>
        <p:grpSpPr>
          <a:xfrm flipH="1">
            <a:off x="9580182" y="1211540"/>
            <a:ext cx="96821" cy="1321593"/>
            <a:chOff x="4438650" y="1676400"/>
            <a:chExt cx="256794" cy="350520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8554" y="1676400"/>
              <a:ext cx="246890" cy="186233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0" l="0" r="0">
                          <a14:backgroundMark x1="41975" y1="70540" x2="41975" y2="705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438650" y="3319268"/>
              <a:ext cx="246889" cy="1862332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1800620" y="2101715"/>
            <a:ext cx="6507902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378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5 Tones for dispatch to 9 units – 26 Seconds</a:t>
            </a:r>
          </a:p>
          <a:p>
            <a:pPr marL="342900" indent="-342900" defTabSz="914378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Voice begins only after all tones have sounded</a:t>
            </a:r>
          </a:p>
          <a:p>
            <a:pPr marL="342900" indent="-342900" defTabSz="914378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11 seconds to read unit numbers</a:t>
            </a:r>
          </a:p>
          <a:p>
            <a:pPr marL="342900" indent="-342900" defTabSz="914378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Location announced 42 seconds after alert initiated</a:t>
            </a:r>
          </a:p>
          <a:p>
            <a:pPr marL="342900" indent="-342900" defTabSz="914378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Full alert takes ~67 seconds</a:t>
            </a:r>
          </a:p>
        </p:txBody>
      </p:sp>
      <p:pic>
        <p:nvPicPr>
          <p:cNvPr id="1026" name="Florissant Station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34284" y="1748689"/>
            <a:ext cx="2250281" cy="22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Ambulance 4027"/>
          <p:cNvGrpSpPr/>
          <p:nvPr/>
        </p:nvGrpSpPr>
        <p:grpSpPr>
          <a:xfrm>
            <a:off x="4316910" y="5299930"/>
            <a:ext cx="984328" cy="738246"/>
            <a:chOff x="8496841" y="4223807"/>
            <a:chExt cx="1312437" cy="984328"/>
          </a:xfrm>
        </p:grpSpPr>
        <p:pic>
          <p:nvPicPr>
            <p:cNvPr id="27" name="Picture 6" descr="Image result for ambulance">
              <a:extLst>
                <a:ext uri="{FF2B5EF4-FFF2-40B4-BE49-F238E27FC236}">
                  <a16:creationId xmlns:a16="http://schemas.microsoft.com/office/drawing/2014/main" id="{C9FD25F1-A8A9-4348-89A4-0697EEC8C0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96841" y="4223807"/>
              <a:ext cx="1312437" cy="98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DCBBE6-0D91-4F3D-9CBB-E8C79E29DE66}"/>
                </a:ext>
              </a:extLst>
            </p:cNvPr>
            <p:cNvSpPr txBox="1"/>
            <p:nvPr/>
          </p:nvSpPr>
          <p:spPr>
            <a:xfrm>
              <a:off x="8799304" y="4771212"/>
              <a:ext cx="665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bg1"/>
                  </a:solidFill>
                  <a:latin typeface="Aktiv Grotesk Black" panose="020B0903020202020204" pitchFamily="34" charset="0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cs typeface="+mn-cs"/>
                </a:rPr>
                <a:t>4027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1410950" y="6515100"/>
            <a:ext cx="61809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Page: 2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2305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6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99940000">
                                      <p:cBhvr>
                                        <p:cTn id="8" dur="22667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120000">
                                      <p:cBhvr>
                                        <p:cTn id="10" dur="68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769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3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80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262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4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4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67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Tone alerting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41268" y="2044192"/>
            <a:ext cx="6769332" cy="3440804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from 50+ years ago</a:t>
            </a:r>
          </a:p>
          <a:p>
            <a:pPr marL="342900" indent="-342900"/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of firefighters are volunteers</a:t>
            </a:r>
          </a:p>
          <a:p>
            <a:pPr marL="342900" indent="-342900"/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Volunteers might not be located at the fire station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33F02-A616-4A44-BED0-B20104EC6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59" y="4302198"/>
            <a:ext cx="3192883" cy="2128588"/>
          </a:xfrm>
          <a:prstGeom prst="rect">
            <a:avLst/>
          </a:prstGeom>
        </p:spPr>
      </p:pic>
      <p:pic>
        <p:nvPicPr>
          <p:cNvPr id="6" name="Squad 51 Tone">
            <a:hlinkClick r:id="" action="ppaction://media"/>
            <a:extLst>
              <a:ext uri="{FF2B5EF4-FFF2-40B4-BE49-F238E27FC236}">
                <a16:creationId xmlns:a16="http://schemas.microsoft.com/office/drawing/2014/main" id="{3FE54408-3F0A-E343-AC16-91F69A8235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35280" y="4960092"/>
            <a:ext cx="812800" cy="81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10950" y="6515100"/>
            <a:ext cx="61809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Page: 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0685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27463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Today’s analog pagers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75485" y="1746894"/>
            <a:ext cx="6930622" cy="2818754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Tone &amp; Voice pager</a:t>
            </a:r>
          </a:p>
          <a:p>
            <a:pPr marL="342900" indent="-342900"/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 reliable &amp; durable</a:t>
            </a:r>
          </a:p>
          <a:p>
            <a:pPr marL="342900" indent="-342900"/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have no display – voice only</a:t>
            </a:r>
          </a:p>
          <a:p>
            <a:pPr marL="342900" indent="-342900"/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to on-scene radio traffic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F4C16E-CF5C-A24A-8D69-F1DCCB8EF5E2}"/>
              </a:ext>
            </a:extLst>
          </p:cNvPr>
          <p:cNvGrpSpPr/>
          <p:nvPr/>
        </p:nvGrpSpPr>
        <p:grpSpPr>
          <a:xfrm>
            <a:off x="6490948" y="3290068"/>
            <a:ext cx="3891302" cy="3153562"/>
            <a:chOff x="5252698" y="3097468"/>
            <a:chExt cx="3891302" cy="3153562"/>
          </a:xfrm>
        </p:grpSpPr>
        <p:pic>
          <p:nvPicPr>
            <p:cNvPr id="1026" name="Picture 2" descr="http://www.pwservice.com/images/minitor_side_vi_bi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93" b="94262" l="9426" r="89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698" y="3636417"/>
              <a:ext cx="1743075" cy="261461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us alert pag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00" b="988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235" y="3097468"/>
              <a:ext cx="3019765" cy="3019765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1B4726E-F48A-A440-BDA1-D0134A541B17}"/>
                </a:ext>
              </a:extLst>
            </p:cNvPr>
            <p:cNvSpPr/>
            <p:nvPr/>
          </p:nvSpPr>
          <p:spPr>
            <a:xfrm rot="-1140000">
              <a:off x="6060717" y="5380942"/>
              <a:ext cx="663206" cy="18859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white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58BE92D-3F3B-EF42-A40C-7296250ECC55}"/>
                </a:ext>
              </a:extLst>
            </p:cNvPr>
            <p:cNvSpPr/>
            <p:nvPr/>
          </p:nvSpPr>
          <p:spPr>
            <a:xfrm>
              <a:off x="7316221" y="5456436"/>
              <a:ext cx="734786" cy="32657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9F35B2-DB54-9847-8FA1-1A8CA4BB3F46}"/>
                </a:ext>
              </a:extLst>
            </p:cNvPr>
            <p:cNvSpPr/>
            <p:nvPr/>
          </p:nvSpPr>
          <p:spPr>
            <a:xfrm>
              <a:off x="5678519" y="4486333"/>
              <a:ext cx="220697" cy="9701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390982" y="6542781"/>
            <a:ext cx="61809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Page: 4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795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Coverage designed for the response area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76751" y="1875910"/>
            <a:ext cx="8348187" cy="2545556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level is common</a:t>
            </a:r>
          </a:p>
          <a:p>
            <a:pPr marL="342900" indent="-342900"/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county is a different shape and size</a:t>
            </a:r>
          </a:p>
          <a:p>
            <a:pPr marL="342900" indent="-342900"/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system is separate</a:t>
            </a:r>
          </a:p>
          <a:p>
            <a:pPr marL="0" indent="0">
              <a:buNone/>
            </a:pPr>
            <a:endParaRPr lang="en-US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974294-51A0-447D-8D70-45F31D415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394" y="3638550"/>
            <a:ext cx="6114317" cy="2649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10950" y="6515100"/>
            <a:ext cx="61809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Page: 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262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Government Document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80361" y="3231526"/>
            <a:ext cx="6156961" cy="2545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slide left intentionally blank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0950" y="6515100"/>
            <a:ext cx="61809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Page: 6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769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Television Today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16799" y="1699169"/>
            <a:ext cx="7263766" cy="2545556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DTV standard adopted in 1995</a:t>
            </a:r>
          </a:p>
          <a:p>
            <a:pPr marL="342900" indent="-342900"/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DTV transition completed in 2009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67331-D907-BB47-B671-E659AC882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15" y="4150667"/>
            <a:ext cx="3349067" cy="2269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410950" y="6515100"/>
            <a:ext cx="61809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Page: 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4674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0BFD5B-4F1C-1842-A8D2-98EDB839A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78" y="3898479"/>
            <a:ext cx="4137258" cy="27549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Television Tomorrow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13094" y="1776813"/>
            <a:ext cx="7561396" cy="3511624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ATSC 3.0 “Next Gen TV”</a:t>
            </a:r>
          </a:p>
          <a:p>
            <a:pPr marL="342900" indent="-342900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reception for moving receivers (watch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your limo)</a:t>
            </a:r>
          </a:p>
          <a:p>
            <a:pPr marL="342900" indent="-342900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based</a:t>
            </a:r>
          </a:p>
          <a:p>
            <a:pPr marL="342900" indent="-342900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 adoption</a:t>
            </a:r>
          </a:p>
          <a:p>
            <a:pPr marL="342900" indent="-342900"/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10950" y="6515100"/>
            <a:ext cx="61809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Page: 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342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2012 Public Medi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8825869-9FB3-44A5-A740-17330A4441C7}" vid="{31D32EE7-6258-464C-9CEC-CF2DA2B4DA65}"/>
    </a:ext>
  </a:extLst>
</a:theme>
</file>

<file path=ppt/theme/theme2.xml><?xml version="1.0" encoding="utf-8"?>
<a:theme xmlns:a="http://schemas.openxmlformats.org/drawingml/2006/main" name="WARN 2016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2018 APTS PMS Template 2</Template>
  <TotalTime>397</TotalTime>
  <Words>385</Words>
  <Application>Microsoft Office PowerPoint</Application>
  <PresentationFormat>Widescreen</PresentationFormat>
  <Paragraphs>108</Paragraphs>
  <Slides>13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Aktiv Grotesk Black</vt:lpstr>
      <vt:lpstr>Apple Color Emoji</vt:lpstr>
      <vt:lpstr>Arial</vt:lpstr>
      <vt:lpstr>Arial Black</vt:lpstr>
      <vt:lpstr>Baghdad</vt:lpstr>
      <vt:lpstr>Calibri</vt:lpstr>
      <vt:lpstr>Open Sans Extrabold</vt:lpstr>
      <vt:lpstr>Open Sans Semibold</vt:lpstr>
      <vt:lpstr>PBS Explorer Light</vt:lpstr>
      <vt:lpstr>2012 Public Media</vt:lpstr>
      <vt:lpstr>WARN 2016 Theme</vt:lpstr>
      <vt:lpstr>Red Grasso Director FirstNet NC  Fred Engel Senior Director, Technology UNC-TV</vt:lpstr>
      <vt:lpstr>Saving Lives with Next Gen TV Alerting</vt:lpstr>
      <vt:lpstr>Kitchen Fire dispatch</vt:lpstr>
      <vt:lpstr>Tone alerting</vt:lpstr>
      <vt:lpstr>Today’s analog pagers</vt:lpstr>
      <vt:lpstr>Coverage designed for the response area</vt:lpstr>
      <vt:lpstr>Government Document</vt:lpstr>
      <vt:lpstr>Television Today</vt:lpstr>
      <vt:lpstr>Digital Television Tomorrow</vt:lpstr>
      <vt:lpstr>What is Datacasting</vt:lpstr>
      <vt:lpstr>Next Gen TV Alerting</vt:lpstr>
      <vt:lpstr>Datacast Paging Benefits</vt:lpstr>
      <vt:lpstr>Current Status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Tela Hansom-Pitt</dc:creator>
  <cp:lastModifiedBy>Stacey Karp</cp:lastModifiedBy>
  <cp:revision>54</cp:revision>
  <dcterms:created xsi:type="dcterms:W3CDTF">2018-01-12T20:52:24Z</dcterms:created>
  <dcterms:modified xsi:type="dcterms:W3CDTF">2018-03-07T17:53:10Z</dcterms:modified>
</cp:coreProperties>
</file>