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Default Extension="mp4" ContentType="video/mp4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4008" r:id="rId2"/>
  </p:sldMasterIdLst>
  <p:notesMasterIdLst>
    <p:notesMasterId r:id="rId24"/>
  </p:notesMasterIdLst>
  <p:handoutMasterIdLst>
    <p:handoutMasterId r:id="rId25"/>
  </p:handoutMasterIdLst>
  <p:sldIdLst>
    <p:sldId id="294" r:id="rId3"/>
    <p:sldId id="299" r:id="rId4"/>
    <p:sldId id="300" r:id="rId5"/>
    <p:sldId id="301" r:id="rId6"/>
    <p:sldId id="302" r:id="rId7"/>
    <p:sldId id="303" r:id="rId8"/>
    <p:sldId id="304" r:id="rId9"/>
    <p:sldId id="305" r:id="rId10"/>
    <p:sldId id="306" r:id="rId11"/>
    <p:sldId id="307" r:id="rId12"/>
    <p:sldId id="308" r:id="rId13"/>
    <p:sldId id="309" r:id="rId14"/>
    <p:sldId id="310" r:id="rId15"/>
    <p:sldId id="311" r:id="rId16"/>
    <p:sldId id="312" r:id="rId17"/>
    <p:sldId id="314" r:id="rId18"/>
    <p:sldId id="315" r:id="rId19"/>
    <p:sldId id="317" r:id="rId20"/>
    <p:sldId id="318" r:id="rId21"/>
    <p:sldId id="319" r:id="rId22"/>
    <p:sldId id="320" r:id="rId23"/>
  </p:sldIdLst>
  <p:sldSz cx="12192000" cy="6858000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254" userDrawn="1">
          <p15:clr>
            <a:srgbClr val="A4A3A4"/>
          </p15:clr>
        </p15:guide>
        <p15:guide id="2" pos="92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92858"/>
    <a:srgbClr val="8E1829"/>
    <a:srgbClr val="262A68"/>
    <a:srgbClr val="FFFF99"/>
    <a:srgbClr val="CC0000"/>
    <a:srgbClr val="C00000"/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893" autoAdjust="0"/>
    <p:restoredTop sz="74568" autoAdjust="0"/>
  </p:normalViewPr>
  <p:slideViewPr>
    <p:cSldViewPr>
      <p:cViewPr varScale="1">
        <p:scale>
          <a:sx n="80" d="100"/>
          <a:sy n="80" d="100"/>
        </p:scale>
        <p:origin x="171" y="30"/>
      </p:cViewPr>
      <p:guideLst>
        <p:guide orient="horz" pos="1254"/>
        <p:guide pos="928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122" d="100"/>
          <a:sy n="122" d="100"/>
        </p:scale>
        <p:origin x="4938" y="96"/>
      </p:cViewPr>
      <p:guideLst>
        <p:guide orient="horz" pos="2928"/>
        <p:guide pos="2208"/>
      </p:guideLst>
    </p:cSldViewPr>
  </p:notesViewPr>
  <p:gridSpacing cx="57150" cy="5715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>
                <a:cs typeface="+mn-cs"/>
              </a:defRPr>
            </a:lvl1pPr>
          </a:lstStyle>
          <a:p>
            <a:pPr>
              <a:defRPr/>
            </a:pPr>
            <a:fld id="{7D5A466B-8CBE-4732-9F8E-5092DA52A084}" type="datetimeFigureOut">
              <a:rPr lang="en-US"/>
              <a:pPr>
                <a:defRPr/>
              </a:pPr>
              <a:t>3/7/2018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>
                <a:cs typeface="+mn-cs"/>
              </a:defRPr>
            </a:lvl1pPr>
          </a:lstStyle>
          <a:p>
            <a:pPr>
              <a:defRPr/>
            </a:pPr>
            <a:fld id="{362D42F9-E1A6-4A72-BA67-19228E2EAC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13154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2" tIns="46586" rIns="93172" bIns="46586" numCol="1" anchor="t" anchorCtr="0" compatLnSpc="1">
            <a:prstTxWarp prst="textNoShape">
              <a:avLst/>
            </a:prstTxWarp>
          </a:bodyPr>
          <a:lstStyle>
            <a:lvl1pPr>
              <a:defRPr sz="1200" b="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0338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2" tIns="46586" rIns="93172" bIns="46586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06400" y="696913"/>
            <a:ext cx="61976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1675" y="4416425"/>
            <a:ext cx="5607050" cy="418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2" tIns="46586" rIns="93172" bIns="4658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29675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2" tIns="46586" rIns="93172" bIns="46586" numCol="1" anchor="b" anchorCtr="0" compatLnSpc="1">
            <a:prstTxWarp prst="textNoShape">
              <a:avLst/>
            </a:prstTxWarp>
          </a:bodyPr>
          <a:lstStyle>
            <a:lvl1pPr>
              <a:defRPr sz="1200" b="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0338" y="8829675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2" tIns="46586" rIns="93172" bIns="46586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cs typeface="+mn-cs"/>
              </a:defRPr>
            </a:lvl1pPr>
          </a:lstStyle>
          <a:p>
            <a:pPr>
              <a:defRPr/>
            </a:pPr>
            <a:fld id="{3DEBA876-BFE4-4D8E-994E-44CBE2023F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847545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31800" y="708025"/>
            <a:ext cx="6302375" cy="3544888"/>
          </a:xfrm>
          <a:ln/>
        </p:spPr>
      </p:sp>
      <p:sp>
        <p:nvSpPr>
          <p:cNvPr id="8195" name="Rectangle 3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2222189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EC052D-B413-4C66-8C97-96937EB1267F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0355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EC052D-B413-4C66-8C97-96937EB1267F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15111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EC052D-B413-4C66-8C97-96937EB1267F}" type="slidenum">
              <a:rPr lang="en-US" smtClean="0">
                <a:solidFill>
                  <a:prstClr val="black"/>
                </a:solidFill>
              </a:rPr>
              <a:pPr/>
              <a:t>12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225815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/>
              <a:t>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EC052D-B413-4C66-8C97-96937EB1267F}" type="slidenum">
              <a:rPr lang="en-US" smtClean="0">
                <a:solidFill>
                  <a:prstClr val="black"/>
                </a:solidFill>
              </a:rPr>
              <a:pPr/>
              <a:t>13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994530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EC052D-B413-4C66-8C97-96937EB1267F}" type="slidenum">
              <a:rPr lang="en-US" smtClean="0">
                <a:solidFill>
                  <a:prstClr val="black"/>
                </a:solidFill>
              </a:rPr>
              <a:pPr/>
              <a:t>14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445119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55639">
              <a:defRPr/>
            </a:pPr>
            <a:endParaRPr lang="en-US" dirty="0" smtClean="0"/>
          </a:p>
          <a:p>
            <a:endParaRPr lang="en-US" baseline="0" dirty="0" smtClean="0"/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EC052D-B413-4C66-8C97-96937EB1267F}" type="slidenum">
              <a:rPr lang="en-US" smtClean="0">
                <a:solidFill>
                  <a:prstClr val="black"/>
                </a:solidFill>
              </a:rPr>
              <a:pPr/>
              <a:t>15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097898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EC052D-B413-4C66-8C97-96937EB1267F}" type="slidenum">
              <a:rPr lang="en-US" smtClean="0">
                <a:solidFill>
                  <a:prstClr val="black"/>
                </a:solidFill>
              </a:rPr>
              <a:pPr/>
              <a:t>16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112379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EC052D-B413-4C66-8C97-96937EB1267F}" type="slidenum">
              <a:rPr lang="en-US" smtClean="0">
                <a:solidFill>
                  <a:prstClr val="black"/>
                </a:solidFill>
              </a:rPr>
              <a:pPr/>
              <a:t>17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389433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55639">
              <a:defRPr/>
            </a:pPr>
            <a:endParaRPr lang="en-US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EC052D-B413-4C66-8C97-96937EB1267F}" type="slidenum">
              <a:rPr lang="en-US" smtClean="0">
                <a:solidFill>
                  <a:prstClr val="black"/>
                </a:solidFill>
              </a:rPr>
              <a:pPr/>
              <a:t>18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146917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EC052D-B413-4C66-8C97-96937EB1267F}" type="slidenum">
              <a:rPr lang="en-US" smtClean="0">
                <a:solidFill>
                  <a:prstClr val="black"/>
                </a:solidFill>
              </a:rPr>
              <a:pPr/>
              <a:t>19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92776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EC052D-B413-4C66-8C97-96937EB1267F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071670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EC052D-B413-4C66-8C97-96937EB1267F}" type="slidenum">
              <a:rPr lang="en-US" smtClean="0">
                <a:solidFill>
                  <a:prstClr val="black"/>
                </a:solidFill>
              </a:rPr>
              <a:pPr/>
              <a:t>20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070261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EC052D-B413-4C66-8C97-96937EB1267F}" type="slidenum">
              <a:rPr lang="en-US" smtClean="0">
                <a:solidFill>
                  <a:prstClr val="black"/>
                </a:solidFill>
              </a:rPr>
              <a:pPr/>
              <a:t>21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37058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EC052D-B413-4C66-8C97-96937EB1267F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40636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EC052D-B413-4C66-8C97-96937EB1267F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88420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EC052D-B413-4C66-8C97-96937EB1267F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36327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55639">
              <a:defRPr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EC052D-B413-4C66-8C97-96937EB1267F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55892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EC052D-B413-4C66-8C97-96937EB1267F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62157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EC052D-B413-4C66-8C97-96937EB1267F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49142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EC052D-B413-4C66-8C97-96937EB1267F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99120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emf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emf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emf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emf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emf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emf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emf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emf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emf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emf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emf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emf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17600" y="2514600"/>
            <a:ext cx="9855200" cy="1371600"/>
          </a:xfrm>
        </p:spPr>
        <p:txBody>
          <a:bodyPr/>
          <a:lstStyle>
            <a:lvl1pPr>
              <a:defRPr>
                <a:solidFill>
                  <a:srgbClr val="8E1829"/>
                </a:solidFill>
                <a:latin typeface="Arial Black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rgbClr val="192858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5A964B-7F83-4BFC-BEC6-B0F3B363CD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21F009-FFC6-431C-8455-493D2AADFC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71C883-1317-4718-AA0F-F059978BCC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HD 200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1"/>
          <p:cNvSpPr>
            <a:spLocks noChangeArrowheads="1"/>
          </p:cNvSpPr>
          <p:nvPr/>
        </p:nvSpPr>
        <p:spPr bwMode="auto">
          <a:xfrm>
            <a:off x="0" y="0"/>
            <a:ext cx="11988800" cy="1600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b="0">
              <a:cs typeface="+mn-cs"/>
            </a:endParaRPr>
          </a:p>
        </p:txBody>
      </p:sp>
      <p:sp>
        <p:nvSpPr>
          <p:cNvPr id="5" name="Rectangle 13"/>
          <p:cNvSpPr>
            <a:spLocks noChangeArrowheads="1"/>
          </p:cNvSpPr>
          <p:nvPr/>
        </p:nvSpPr>
        <p:spPr bwMode="auto">
          <a:xfrm>
            <a:off x="1117600" y="0"/>
            <a:ext cx="4876800" cy="16764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b="0">
              <a:cs typeface="+mn-cs"/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609600" y="1600202"/>
            <a:ext cx="10972800" cy="4571999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 sz="3000"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B512FD-1FBF-482F-B57A-8D231855D0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Main 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6044184"/>
            <a:ext cx="3157728" cy="713232"/>
          </a:xfrm>
          <a:prstGeom prst="rect">
            <a:avLst/>
          </a:prstGeom>
          <a:solidFill>
            <a:schemeClr val="tx1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2400" b="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008750" y="6044184"/>
            <a:ext cx="9183260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2400" b="0">
              <a:solidFill>
                <a:prstClr val="white"/>
              </a:solidFill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3157737" y="236540"/>
            <a:ext cx="8258796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b="0">
              <a:solidFill>
                <a:srgbClr val="D4D4D6"/>
              </a:solidFill>
              <a:latin typeface="Arial"/>
              <a:cs typeface="+mn-cs"/>
            </a:endParaRPr>
          </a:p>
        </p:txBody>
      </p:sp>
      <p:pic>
        <p:nvPicPr>
          <p:cNvPr id="13" name="Picture 12" descr="Skyline_blue.jpg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34286"/>
            <a:ext cx="12192000" cy="3009900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ctrTitle" hasCustomPrompt="1"/>
          </p:nvPr>
        </p:nvSpPr>
        <p:spPr>
          <a:xfrm>
            <a:off x="3145539" y="788091"/>
            <a:ext cx="8270988" cy="1828800"/>
          </a:xfrm>
        </p:spPr>
        <p:txBody>
          <a:bodyPr anchor="b"/>
          <a:lstStyle>
            <a:lvl1pPr>
              <a:defRPr cap="all" baseline="0">
                <a:latin typeface="Arial"/>
                <a:cs typeface="Arial"/>
              </a:defRPr>
            </a:lvl1pPr>
          </a:lstStyle>
          <a:p>
            <a:r>
              <a:rPr kumimoji="0" lang="en-US" dirty="0" smtClean="0"/>
              <a:t>BOARD OF TRUSTEES MEETING</a:t>
            </a:r>
            <a:endParaRPr kumimoji="0"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3008740" y="3"/>
            <a:ext cx="0" cy="3034284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11" descr="MWI_button_color2.ai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9936" y="5988040"/>
            <a:ext cx="914400" cy="9144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 descr="WNET_Corporate_CMYK.eps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61" y="6221519"/>
            <a:ext cx="2573681" cy="387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8596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Next Meeting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6044184"/>
            <a:ext cx="3157728" cy="713232"/>
          </a:xfrm>
          <a:prstGeom prst="rect">
            <a:avLst/>
          </a:prstGeom>
          <a:solidFill>
            <a:schemeClr val="tx1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2400" b="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008750" y="6044184"/>
            <a:ext cx="9183260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2400" b="0">
              <a:solidFill>
                <a:prstClr val="white"/>
              </a:solidFill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3157737" y="2245420"/>
            <a:ext cx="8258796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b="0">
              <a:solidFill>
                <a:srgbClr val="D4D4D6"/>
              </a:solidFill>
              <a:latin typeface="Arial"/>
              <a:cs typeface="+mn-cs"/>
            </a:endParaRPr>
          </a:p>
        </p:txBody>
      </p:sp>
      <p:pic>
        <p:nvPicPr>
          <p:cNvPr id="13" name="Picture 12" descr="Skyline_blu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34286"/>
            <a:ext cx="12192000" cy="3009900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ctrTitle" hasCustomPrompt="1"/>
          </p:nvPr>
        </p:nvSpPr>
        <p:spPr>
          <a:xfrm>
            <a:off x="3145539" y="319219"/>
            <a:ext cx="8270988" cy="1828800"/>
          </a:xfrm>
        </p:spPr>
        <p:txBody>
          <a:bodyPr anchor="b"/>
          <a:lstStyle>
            <a:lvl1pPr>
              <a:defRPr sz="4800" cap="all" baseline="0">
                <a:latin typeface="Arial"/>
                <a:cs typeface="Arial"/>
              </a:defRPr>
            </a:lvl1pPr>
          </a:lstStyle>
          <a:p>
            <a:r>
              <a:rPr kumimoji="0" lang="en-US" dirty="0" smtClean="0"/>
              <a:t>Next meeting</a:t>
            </a:r>
            <a:endParaRPr kumimoji="0"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3008740" y="3"/>
            <a:ext cx="0" cy="3034284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9" name="Picture 18" descr="MWI_button_color2.ai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9936" y="5988040"/>
            <a:ext cx="914400" cy="9144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Picture 19" descr="WNET_Corporate_CMYK.eps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61" y="6221519"/>
            <a:ext cx="2573681" cy="387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34544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Header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6044184"/>
            <a:ext cx="3157728" cy="713232"/>
          </a:xfrm>
          <a:prstGeom prst="rect">
            <a:avLst/>
          </a:prstGeom>
          <a:solidFill>
            <a:schemeClr val="bg1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2400" b="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022153" y="6044184"/>
            <a:ext cx="9169857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2400" b="0">
              <a:solidFill>
                <a:prstClr val="white"/>
              </a:solidFill>
            </a:endParaRPr>
          </a:p>
        </p:txBody>
      </p:sp>
      <p:pic>
        <p:nvPicPr>
          <p:cNvPr id="13" name="Picture 12" descr="Skyline_blue.jpg"/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41772"/>
          <a:stretch/>
        </p:blipFill>
        <p:spPr>
          <a:xfrm>
            <a:off x="0" y="3034284"/>
            <a:ext cx="12192000" cy="4267200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ctrTitle" hasCustomPrompt="1"/>
          </p:nvPr>
        </p:nvSpPr>
        <p:spPr>
          <a:xfrm>
            <a:off x="3719568" y="788091"/>
            <a:ext cx="7100767" cy="1828800"/>
          </a:xfrm>
          <a:noFill/>
          <a:ln>
            <a:noFill/>
          </a:ln>
        </p:spPr>
        <p:txBody>
          <a:bodyPr anchor="b">
            <a:normAutofit/>
          </a:bodyPr>
          <a:lstStyle>
            <a:lvl1pPr>
              <a:defRPr sz="5867" cap="all" baseline="0">
                <a:latin typeface="Arial"/>
                <a:cs typeface="Arial"/>
              </a:defRPr>
            </a:lvl1pPr>
          </a:lstStyle>
          <a:p>
            <a:r>
              <a:rPr kumimoji="0" lang="en-US" dirty="0" smtClean="0"/>
              <a:t>Section head 1</a:t>
            </a:r>
            <a:endParaRPr kumimoji="0" lang="en-US" dirty="0"/>
          </a:p>
        </p:txBody>
      </p:sp>
      <p:sp>
        <p:nvSpPr>
          <p:cNvPr id="12" name="Rectangle 11"/>
          <p:cNvSpPr/>
          <p:nvPr/>
        </p:nvSpPr>
        <p:spPr>
          <a:xfrm>
            <a:off x="0" y="6757416"/>
            <a:ext cx="12192000" cy="100584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2400" b="0">
              <a:solidFill>
                <a:prstClr val="white"/>
              </a:solidFill>
            </a:endParaRPr>
          </a:p>
        </p:txBody>
      </p:sp>
      <p:cxnSp>
        <p:nvCxnSpPr>
          <p:cNvPr id="27" name="Straight Connector 26"/>
          <p:cNvCxnSpPr/>
          <p:nvPr/>
        </p:nvCxnSpPr>
        <p:spPr>
          <a:xfrm>
            <a:off x="3022143" y="3"/>
            <a:ext cx="12192" cy="3034284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9" name="Picture 18" descr="MWI_button_color2.ai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9936" y="5988040"/>
            <a:ext cx="914400" cy="9144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Picture 19" descr="WNET_Corporate_CMYK.eps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61" y="6221519"/>
            <a:ext cx="2573681" cy="387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72258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Header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6044184"/>
            <a:ext cx="3157728" cy="713232"/>
          </a:xfrm>
          <a:prstGeom prst="rect">
            <a:avLst/>
          </a:prstGeom>
          <a:solidFill>
            <a:schemeClr val="bg1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2400" b="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022153" y="6044184"/>
            <a:ext cx="9169857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2400" b="0">
              <a:solidFill>
                <a:prstClr val="white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 hasCustomPrompt="1"/>
          </p:nvPr>
        </p:nvSpPr>
        <p:spPr>
          <a:xfrm>
            <a:off x="3719568" y="788091"/>
            <a:ext cx="7100767" cy="1828800"/>
          </a:xfrm>
          <a:noFill/>
          <a:ln>
            <a:noFill/>
          </a:ln>
        </p:spPr>
        <p:txBody>
          <a:bodyPr anchor="b">
            <a:normAutofit/>
          </a:bodyPr>
          <a:lstStyle>
            <a:lvl1pPr>
              <a:defRPr sz="5867" cap="all" baseline="0">
                <a:latin typeface="Arial"/>
                <a:cs typeface="Arial"/>
              </a:defRPr>
            </a:lvl1pPr>
          </a:lstStyle>
          <a:p>
            <a:r>
              <a:rPr kumimoji="0" lang="en-US" dirty="0" smtClean="0"/>
              <a:t>Section head 2</a:t>
            </a:r>
            <a:endParaRPr kumimoji="0" lang="en-US" dirty="0"/>
          </a:p>
        </p:txBody>
      </p:sp>
      <p:sp>
        <p:nvSpPr>
          <p:cNvPr id="12" name="Rectangle 11"/>
          <p:cNvSpPr/>
          <p:nvPr/>
        </p:nvSpPr>
        <p:spPr>
          <a:xfrm>
            <a:off x="0" y="6757416"/>
            <a:ext cx="12192000" cy="100584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2400" b="0">
              <a:solidFill>
                <a:prstClr val="white"/>
              </a:solidFill>
            </a:endParaRPr>
          </a:p>
        </p:txBody>
      </p:sp>
      <p:cxnSp>
        <p:nvCxnSpPr>
          <p:cNvPr id="27" name="Straight Connector 26"/>
          <p:cNvCxnSpPr/>
          <p:nvPr/>
        </p:nvCxnSpPr>
        <p:spPr>
          <a:xfrm>
            <a:off x="3022143" y="3"/>
            <a:ext cx="12192" cy="3034284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MWI_button_color2.ai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9936" y="5988040"/>
            <a:ext cx="914400" cy="9144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 descr="Skyline_brightgol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34286"/>
            <a:ext cx="12192000" cy="3009900"/>
          </a:xfrm>
          <a:prstGeom prst="rect">
            <a:avLst/>
          </a:prstGeom>
        </p:spPr>
      </p:pic>
      <p:pic>
        <p:nvPicPr>
          <p:cNvPr id="17" name="Picture 16" descr="WNET_Corporate_CMYK.eps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61" y="6221519"/>
            <a:ext cx="2573681" cy="387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7061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Header3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genda-orange.jpg"/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2" t="8948" r="152" b="38743"/>
          <a:stretch/>
        </p:blipFill>
        <p:spPr>
          <a:xfrm>
            <a:off x="-8467" y="3034286"/>
            <a:ext cx="12192000" cy="382371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44184"/>
            <a:ext cx="3157728" cy="713232"/>
          </a:xfrm>
          <a:prstGeom prst="rect">
            <a:avLst/>
          </a:prstGeom>
          <a:solidFill>
            <a:schemeClr val="bg1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2400" b="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022153" y="6044184"/>
            <a:ext cx="9169857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2400" b="0">
              <a:solidFill>
                <a:prstClr val="white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 hasCustomPrompt="1"/>
          </p:nvPr>
        </p:nvSpPr>
        <p:spPr>
          <a:xfrm>
            <a:off x="3229303" y="788091"/>
            <a:ext cx="7591024" cy="1828800"/>
          </a:xfrm>
          <a:noFill/>
          <a:ln>
            <a:noFill/>
          </a:ln>
        </p:spPr>
        <p:txBody>
          <a:bodyPr anchor="b">
            <a:normAutofit/>
          </a:bodyPr>
          <a:lstStyle>
            <a:lvl1pPr>
              <a:defRPr sz="5867" cap="all" baseline="0">
                <a:latin typeface="Arial"/>
                <a:cs typeface="Arial"/>
              </a:defRPr>
            </a:lvl1pPr>
          </a:lstStyle>
          <a:p>
            <a:r>
              <a:rPr kumimoji="0" lang="en-US" dirty="0" smtClean="0"/>
              <a:t>Section head 3</a:t>
            </a:r>
            <a:endParaRPr kumimoji="0" lang="en-US" dirty="0"/>
          </a:p>
        </p:txBody>
      </p:sp>
      <p:sp>
        <p:nvSpPr>
          <p:cNvPr id="12" name="Rectangle 11"/>
          <p:cNvSpPr/>
          <p:nvPr/>
        </p:nvSpPr>
        <p:spPr>
          <a:xfrm>
            <a:off x="0" y="6757416"/>
            <a:ext cx="12192000" cy="100584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2400" b="0">
              <a:solidFill>
                <a:prstClr val="white"/>
              </a:solidFill>
            </a:endParaRPr>
          </a:p>
        </p:txBody>
      </p:sp>
      <p:cxnSp>
        <p:nvCxnSpPr>
          <p:cNvPr id="27" name="Straight Connector 26"/>
          <p:cNvCxnSpPr/>
          <p:nvPr/>
        </p:nvCxnSpPr>
        <p:spPr>
          <a:xfrm>
            <a:off x="3022143" y="3"/>
            <a:ext cx="12192" cy="3034284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Picture 12" descr="MWI_button_color2.ai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9936" y="5988040"/>
            <a:ext cx="914400" cy="9144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4" descr="WNET_Corporate_CMYK.eps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61" y="6221519"/>
            <a:ext cx="2573681" cy="387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8406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SectionHeader4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6044184"/>
            <a:ext cx="3157728" cy="713232"/>
          </a:xfrm>
          <a:prstGeom prst="rect">
            <a:avLst/>
          </a:prstGeom>
          <a:solidFill>
            <a:schemeClr val="bg1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2400" b="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022153" y="6044184"/>
            <a:ext cx="9169857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2400" b="0">
              <a:solidFill>
                <a:prstClr val="white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 hasCustomPrompt="1"/>
          </p:nvPr>
        </p:nvSpPr>
        <p:spPr>
          <a:xfrm>
            <a:off x="3229303" y="788091"/>
            <a:ext cx="7591024" cy="1828800"/>
          </a:xfrm>
          <a:noFill/>
          <a:ln>
            <a:noFill/>
          </a:ln>
        </p:spPr>
        <p:txBody>
          <a:bodyPr anchor="b">
            <a:normAutofit/>
          </a:bodyPr>
          <a:lstStyle>
            <a:lvl1pPr>
              <a:defRPr sz="5867" cap="all" baseline="0">
                <a:latin typeface="Arial"/>
                <a:cs typeface="Arial"/>
              </a:defRPr>
            </a:lvl1pPr>
          </a:lstStyle>
          <a:p>
            <a:r>
              <a:rPr kumimoji="0" lang="en-US" dirty="0" smtClean="0"/>
              <a:t>Section head 4</a:t>
            </a:r>
            <a:endParaRPr kumimoji="0" lang="en-US" dirty="0"/>
          </a:p>
        </p:txBody>
      </p:sp>
      <p:sp>
        <p:nvSpPr>
          <p:cNvPr id="12" name="Rectangle 11"/>
          <p:cNvSpPr/>
          <p:nvPr/>
        </p:nvSpPr>
        <p:spPr>
          <a:xfrm>
            <a:off x="0" y="6757416"/>
            <a:ext cx="12192000" cy="100584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2400" b="0">
              <a:solidFill>
                <a:prstClr val="white"/>
              </a:solidFill>
            </a:endParaRPr>
          </a:p>
        </p:txBody>
      </p:sp>
      <p:cxnSp>
        <p:nvCxnSpPr>
          <p:cNvPr id="27" name="Straight Connector 26"/>
          <p:cNvCxnSpPr/>
          <p:nvPr/>
        </p:nvCxnSpPr>
        <p:spPr>
          <a:xfrm>
            <a:off x="3022143" y="3"/>
            <a:ext cx="12192" cy="3034284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Pins_blue.jpg"/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71" r="25507" b="-10943"/>
          <a:stretch/>
        </p:blipFill>
        <p:spPr>
          <a:xfrm>
            <a:off x="10" y="0"/>
            <a:ext cx="3022143" cy="6705600"/>
          </a:xfrm>
          <a:prstGeom prst="rect">
            <a:avLst/>
          </a:prstGeom>
        </p:spPr>
      </p:pic>
      <p:pic>
        <p:nvPicPr>
          <p:cNvPr id="13" name="Picture 12" descr="MWI_button_color2.ai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9936" y="5988040"/>
            <a:ext cx="914400" cy="9144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4" descr="WNET_Corporate_CMYK.eps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61" y="6221519"/>
            <a:ext cx="2573681" cy="387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9847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192858"/>
                </a:solidFill>
              </a:defRPr>
            </a:lvl1pPr>
            <a:lvl2pPr>
              <a:defRPr>
                <a:solidFill>
                  <a:srgbClr val="192858"/>
                </a:solidFill>
              </a:defRPr>
            </a:lvl2pPr>
            <a:lvl3pPr>
              <a:defRPr>
                <a:solidFill>
                  <a:srgbClr val="192858"/>
                </a:solidFill>
              </a:defRPr>
            </a:lvl3pPr>
            <a:lvl4pPr>
              <a:defRPr>
                <a:solidFill>
                  <a:srgbClr val="192858"/>
                </a:solidFill>
              </a:defRPr>
            </a:lvl4pPr>
            <a:lvl5pPr>
              <a:defRPr>
                <a:solidFill>
                  <a:srgbClr val="192858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DA0F72-B2A4-465F-972D-4A888F69AB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SectionHeader5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6044184"/>
            <a:ext cx="3157728" cy="713232"/>
          </a:xfrm>
          <a:prstGeom prst="rect">
            <a:avLst/>
          </a:prstGeom>
          <a:solidFill>
            <a:schemeClr val="bg1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2400" b="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022153" y="6044184"/>
            <a:ext cx="9169857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2400" b="0">
              <a:solidFill>
                <a:prstClr val="white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 hasCustomPrompt="1"/>
          </p:nvPr>
        </p:nvSpPr>
        <p:spPr>
          <a:xfrm>
            <a:off x="3229303" y="788091"/>
            <a:ext cx="7591024" cy="1828800"/>
          </a:xfrm>
          <a:noFill/>
          <a:ln>
            <a:noFill/>
          </a:ln>
        </p:spPr>
        <p:txBody>
          <a:bodyPr anchor="b">
            <a:normAutofit/>
          </a:bodyPr>
          <a:lstStyle>
            <a:lvl1pPr>
              <a:defRPr sz="5867" cap="all" baseline="0">
                <a:latin typeface="Arial"/>
                <a:cs typeface="Arial"/>
              </a:defRPr>
            </a:lvl1pPr>
          </a:lstStyle>
          <a:p>
            <a:r>
              <a:rPr kumimoji="0" lang="en-US" dirty="0" smtClean="0"/>
              <a:t>Section head 5</a:t>
            </a:r>
            <a:endParaRPr kumimoji="0" lang="en-US" dirty="0"/>
          </a:p>
        </p:txBody>
      </p:sp>
      <p:sp>
        <p:nvSpPr>
          <p:cNvPr id="12" name="Rectangle 11"/>
          <p:cNvSpPr/>
          <p:nvPr/>
        </p:nvSpPr>
        <p:spPr>
          <a:xfrm>
            <a:off x="0" y="6757416"/>
            <a:ext cx="12192000" cy="100584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2400" b="0">
              <a:solidFill>
                <a:prstClr val="white"/>
              </a:solidFill>
            </a:endParaRPr>
          </a:p>
        </p:txBody>
      </p:sp>
      <p:cxnSp>
        <p:nvCxnSpPr>
          <p:cNvPr id="27" name="Straight Connector 26"/>
          <p:cNvCxnSpPr/>
          <p:nvPr/>
        </p:nvCxnSpPr>
        <p:spPr>
          <a:xfrm>
            <a:off x="3022143" y="3"/>
            <a:ext cx="12192" cy="3034284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CheckWriting2_blue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07" r="37401"/>
          <a:stretch/>
        </p:blipFill>
        <p:spPr>
          <a:xfrm>
            <a:off x="0" y="0"/>
            <a:ext cx="3022144" cy="6044184"/>
          </a:xfrm>
          <a:prstGeom prst="rect">
            <a:avLst/>
          </a:prstGeom>
        </p:spPr>
      </p:pic>
      <p:pic>
        <p:nvPicPr>
          <p:cNvPr id="13" name="Picture 12" descr="MWI_button_color2.ai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9936" y="5988040"/>
            <a:ext cx="914400" cy="9144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4" descr="WNET_Corporate_CMYK.eps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61" y="6221519"/>
            <a:ext cx="2573681" cy="387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6383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SectionHeader6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heckWriting_gold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615" b="15591"/>
          <a:stretch/>
        </p:blipFill>
        <p:spPr>
          <a:xfrm>
            <a:off x="0" y="3034286"/>
            <a:ext cx="12192000" cy="30099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44184"/>
            <a:ext cx="3157728" cy="713232"/>
          </a:xfrm>
          <a:prstGeom prst="rect">
            <a:avLst/>
          </a:prstGeom>
          <a:solidFill>
            <a:schemeClr val="bg1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2400" b="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022153" y="6044184"/>
            <a:ext cx="9169857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2400" b="0">
              <a:solidFill>
                <a:prstClr val="white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 hasCustomPrompt="1"/>
          </p:nvPr>
        </p:nvSpPr>
        <p:spPr>
          <a:xfrm>
            <a:off x="3229303" y="788091"/>
            <a:ext cx="7591024" cy="1828800"/>
          </a:xfrm>
          <a:noFill/>
          <a:ln>
            <a:noFill/>
          </a:ln>
        </p:spPr>
        <p:txBody>
          <a:bodyPr anchor="b">
            <a:normAutofit/>
          </a:bodyPr>
          <a:lstStyle>
            <a:lvl1pPr>
              <a:defRPr sz="5867" cap="all" baseline="0">
                <a:latin typeface="Arial"/>
                <a:cs typeface="Arial"/>
              </a:defRPr>
            </a:lvl1pPr>
          </a:lstStyle>
          <a:p>
            <a:r>
              <a:rPr kumimoji="0" lang="en-US" dirty="0" smtClean="0"/>
              <a:t>Section head 6</a:t>
            </a:r>
            <a:endParaRPr kumimoji="0" lang="en-US" dirty="0"/>
          </a:p>
        </p:txBody>
      </p:sp>
      <p:sp>
        <p:nvSpPr>
          <p:cNvPr id="12" name="Rectangle 11"/>
          <p:cNvSpPr/>
          <p:nvPr/>
        </p:nvSpPr>
        <p:spPr>
          <a:xfrm>
            <a:off x="0" y="6757416"/>
            <a:ext cx="12192000" cy="100584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2400" b="0">
              <a:solidFill>
                <a:prstClr val="white"/>
              </a:solidFill>
            </a:endParaRPr>
          </a:p>
        </p:txBody>
      </p:sp>
      <p:cxnSp>
        <p:nvCxnSpPr>
          <p:cNvPr id="27" name="Straight Connector 26"/>
          <p:cNvCxnSpPr/>
          <p:nvPr/>
        </p:nvCxnSpPr>
        <p:spPr>
          <a:xfrm>
            <a:off x="3022143" y="3"/>
            <a:ext cx="12192" cy="3034284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Picture 12" descr="MWI_button_color2.ai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9936" y="5988040"/>
            <a:ext cx="914400" cy="9144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4" descr="WNET_Corporate_CMYK.eps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61" y="6221519"/>
            <a:ext cx="2573681" cy="387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5919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SectionHeader7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6044184"/>
            <a:ext cx="3157728" cy="713232"/>
          </a:xfrm>
          <a:prstGeom prst="rect">
            <a:avLst/>
          </a:prstGeom>
          <a:solidFill>
            <a:schemeClr val="bg1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2400" b="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022153" y="6044184"/>
            <a:ext cx="9169857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2400" b="0">
              <a:solidFill>
                <a:prstClr val="white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 hasCustomPrompt="1"/>
          </p:nvPr>
        </p:nvSpPr>
        <p:spPr>
          <a:xfrm>
            <a:off x="3229303" y="788091"/>
            <a:ext cx="7591024" cy="1828800"/>
          </a:xfrm>
          <a:noFill/>
          <a:ln>
            <a:noFill/>
          </a:ln>
        </p:spPr>
        <p:txBody>
          <a:bodyPr anchor="b">
            <a:normAutofit/>
          </a:bodyPr>
          <a:lstStyle>
            <a:lvl1pPr>
              <a:defRPr sz="5867" cap="all" baseline="0">
                <a:latin typeface="Arial"/>
                <a:cs typeface="Arial"/>
              </a:defRPr>
            </a:lvl1pPr>
          </a:lstStyle>
          <a:p>
            <a:r>
              <a:rPr kumimoji="0" lang="en-US" dirty="0" smtClean="0"/>
              <a:t>Section head 7</a:t>
            </a:r>
            <a:endParaRPr kumimoji="0" lang="en-US" dirty="0"/>
          </a:p>
        </p:txBody>
      </p:sp>
      <p:sp>
        <p:nvSpPr>
          <p:cNvPr id="12" name="Rectangle 11"/>
          <p:cNvSpPr/>
          <p:nvPr/>
        </p:nvSpPr>
        <p:spPr>
          <a:xfrm>
            <a:off x="0" y="6757416"/>
            <a:ext cx="12192000" cy="100584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2400" b="0">
              <a:solidFill>
                <a:prstClr val="white"/>
              </a:solidFill>
            </a:endParaRPr>
          </a:p>
        </p:txBody>
      </p:sp>
      <p:cxnSp>
        <p:nvCxnSpPr>
          <p:cNvPr id="27" name="Straight Connector 26"/>
          <p:cNvCxnSpPr/>
          <p:nvPr/>
        </p:nvCxnSpPr>
        <p:spPr>
          <a:xfrm>
            <a:off x="3022143" y="3"/>
            <a:ext cx="12192" cy="3034284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Skyline_blue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84" t="-202" r="35772" b="202"/>
          <a:stretch/>
        </p:blipFill>
        <p:spPr>
          <a:xfrm>
            <a:off x="10" y="0"/>
            <a:ext cx="3022143" cy="6044184"/>
          </a:xfrm>
          <a:prstGeom prst="rect">
            <a:avLst/>
          </a:prstGeom>
        </p:spPr>
      </p:pic>
      <p:pic>
        <p:nvPicPr>
          <p:cNvPr id="13" name="Picture 12" descr="MWI_button_color2.ai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9936" y="5988040"/>
            <a:ext cx="914400" cy="9144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4" descr="WNET_Corporate_CMYK.eps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61" y="6221519"/>
            <a:ext cx="2573681" cy="387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2865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_SectionHeader7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6044184"/>
            <a:ext cx="3157728" cy="713232"/>
          </a:xfrm>
          <a:prstGeom prst="rect">
            <a:avLst/>
          </a:prstGeom>
          <a:solidFill>
            <a:schemeClr val="bg1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2400" b="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022153" y="6044184"/>
            <a:ext cx="9169857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2400" b="0">
              <a:solidFill>
                <a:prstClr val="white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 hasCustomPrompt="1"/>
          </p:nvPr>
        </p:nvSpPr>
        <p:spPr>
          <a:xfrm>
            <a:off x="3229303" y="788091"/>
            <a:ext cx="7591024" cy="1828800"/>
          </a:xfrm>
          <a:noFill/>
          <a:ln>
            <a:noFill/>
          </a:ln>
        </p:spPr>
        <p:txBody>
          <a:bodyPr anchor="b">
            <a:normAutofit/>
          </a:bodyPr>
          <a:lstStyle>
            <a:lvl1pPr>
              <a:defRPr sz="5867" cap="all" baseline="0">
                <a:latin typeface="Arial"/>
                <a:cs typeface="Arial"/>
              </a:defRPr>
            </a:lvl1pPr>
          </a:lstStyle>
          <a:p>
            <a:r>
              <a:rPr kumimoji="0" lang="en-US" dirty="0" smtClean="0"/>
              <a:t>Section head 8</a:t>
            </a:r>
            <a:endParaRPr kumimoji="0" lang="en-US" dirty="0"/>
          </a:p>
        </p:txBody>
      </p:sp>
      <p:sp>
        <p:nvSpPr>
          <p:cNvPr id="12" name="Rectangle 11"/>
          <p:cNvSpPr/>
          <p:nvPr/>
        </p:nvSpPr>
        <p:spPr>
          <a:xfrm>
            <a:off x="0" y="6757416"/>
            <a:ext cx="12192000" cy="100584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2400" b="0">
              <a:solidFill>
                <a:prstClr val="white"/>
              </a:solidFill>
            </a:endParaRPr>
          </a:p>
        </p:txBody>
      </p:sp>
      <p:cxnSp>
        <p:nvCxnSpPr>
          <p:cNvPr id="27" name="Straight Connector 26"/>
          <p:cNvCxnSpPr/>
          <p:nvPr/>
        </p:nvCxnSpPr>
        <p:spPr>
          <a:xfrm>
            <a:off x="3022143" y="3"/>
            <a:ext cx="12192" cy="3034284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Skyline_brightgold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92" r="35830"/>
          <a:stretch/>
        </p:blipFill>
        <p:spPr>
          <a:xfrm>
            <a:off x="10" y="5"/>
            <a:ext cx="3034335" cy="6052167"/>
          </a:xfrm>
          <a:prstGeom prst="rect">
            <a:avLst/>
          </a:prstGeom>
        </p:spPr>
      </p:pic>
      <p:pic>
        <p:nvPicPr>
          <p:cNvPr id="13" name="Picture 12" descr="MWI_button_color2.ai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9936" y="5988040"/>
            <a:ext cx="914400" cy="9144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4" descr="WNET_Corporate_CMYK.eps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61" y="6221519"/>
            <a:ext cx="2573681" cy="387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51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n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281003" y="207732"/>
            <a:ext cx="10871200" cy="618111"/>
          </a:xfrm>
        </p:spPr>
        <p:txBody>
          <a:bodyPr>
            <a:noAutofit/>
          </a:bodyPr>
          <a:lstStyle>
            <a:lvl1pPr>
              <a:defRPr sz="3200" baseline="0"/>
            </a:lvl1pPr>
          </a:lstStyle>
          <a:p>
            <a:r>
              <a:rPr kumimoji="0" lang="en-US" dirty="0" smtClean="0"/>
              <a:t>LONG ISLAND SCREENING ROOM</a:t>
            </a:r>
            <a:endParaRPr kumimoji="0"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6044184"/>
            <a:ext cx="3157728" cy="713232"/>
          </a:xfrm>
          <a:prstGeom prst="rect">
            <a:avLst/>
          </a:prstGeom>
          <a:solidFill>
            <a:schemeClr val="bg1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2400" b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050403" y="6044184"/>
            <a:ext cx="9141597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2400" b="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6757416"/>
            <a:ext cx="12192000" cy="100584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2400" b="0">
              <a:solidFill>
                <a:prstClr val="white"/>
              </a:solidFill>
            </a:endParaRPr>
          </a:p>
        </p:txBody>
      </p:sp>
      <p:cxnSp>
        <p:nvCxnSpPr>
          <p:cNvPr id="19" name="Straight Connector 18"/>
          <p:cNvCxnSpPr/>
          <p:nvPr/>
        </p:nvCxnSpPr>
        <p:spPr>
          <a:xfrm>
            <a:off x="3050403" y="3"/>
            <a:ext cx="0" cy="902268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Content Placeholder 3"/>
          <p:cNvSpPr>
            <a:spLocks noGrp="1"/>
          </p:cNvSpPr>
          <p:nvPr>
            <p:ph sz="quarter" idx="10" hasCustomPrompt="1"/>
          </p:nvPr>
        </p:nvSpPr>
        <p:spPr>
          <a:xfrm>
            <a:off x="0" y="1276877"/>
            <a:ext cx="12192000" cy="4766739"/>
          </a:xfrm>
        </p:spPr>
        <p:txBody>
          <a:bodyPr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 dirty="0" smtClean="0"/>
              <a:t>Insert HD format image before video </a:t>
            </a:r>
            <a:br>
              <a:rPr lang="en-US" dirty="0" smtClean="0"/>
            </a:br>
            <a:r>
              <a:rPr lang="en-US" dirty="0" smtClean="0"/>
              <a:t>(ok to cover up gray-yellow bar at top)</a:t>
            </a:r>
            <a:endParaRPr lang="en-US" dirty="0"/>
          </a:p>
        </p:txBody>
      </p:sp>
      <p:pic>
        <p:nvPicPr>
          <p:cNvPr id="10" name="Picture 9" descr="MWI_button_color2.ai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9936" y="5988040"/>
            <a:ext cx="914400" cy="9144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 descr="WNET_Corporate_CMYK.eps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61" y="6221519"/>
            <a:ext cx="2573681" cy="387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03072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_SectionHeader_NJTV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09" b="16395"/>
          <a:stretch/>
        </p:blipFill>
        <p:spPr>
          <a:xfrm>
            <a:off x="10" y="2431535"/>
            <a:ext cx="12191999" cy="3612655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44184"/>
            <a:ext cx="3157728" cy="713232"/>
          </a:xfrm>
          <a:prstGeom prst="rect">
            <a:avLst/>
          </a:prstGeom>
          <a:solidFill>
            <a:schemeClr val="bg1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2400" b="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022153" y="6044184"/>
            <a:ext cx="9169857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2400" b="0">
              <a:solidFill>
                <a:prstClr val="white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 hasCustomPrompt="1"/>
          </p:nvPr>
        </p:nvSpPr>
        <p:spPr>
          <a:xfrm>
            <a:off x="3229311" y="788093"/>
            <a:ext cx="8312364" cy="1493035"/>
          </a:xfrm>
          <a:noFill/>
          <a:ln>
            <a:noFill/>
          </a:ln>
        </p:spPr>
        <p:txBody>
          <a:bodyPr anchor="b">
            <a:normAutofit/>
          </a:bodyPr>
          <a:lstStyle>
            <a:lvl1pPr>
              <a:defRPr sz="5867" cap="all" baseline="0">
                <a:latin typeface="Arial"/>
                <a:cs typeface="Arial"/>
              </a:defRPr>
            </a:lvl1pPr>
          </a:lstStyle>
          <a:p>
            <a:r>
              <a:rPr kumimoji="0" lang="en-US" dirty="0" smtClean="0"/>
              <a:t>Section head NJTV</a:t>
            </a:r>
            <a:endParaRPr kumimoji="0" lang="en-US" dirty="0"/>
          </a:p>
        </p:txBody>
      </p:sp>
      <p:sp>
        <p:nvSpPr>
          <p:cNvPr id="12" name="Rectangle 11"/>
          <p:cNvSpPr/>
          <p:nvPr/>
        </p:nvSpPr>
        <p:spPr>
          <a:xfrm>
            <a:off x="0" y="6757416"/>
            <a:ext cx="12192000" cy="100584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2400" b="0">
              <a:solidFill>
                <a:prstClr val="white"/>
              </a:solidFill>
            </a:endParaRPr>
          </a:p>
        </p:txBody>
      </p:sp>
      <p:cxnSp>
        <p:nvCxnSpPr>
          <p:cNvPr id="27" name="Straight Connector 26"/>
          <p:cNvCxnSpPr/>
          <p:nvPr/>
        </p:nvCxnSpPr>
        <p:spPr>
          <a:xfrm>
            <a:off x="3022143" y="1"/>
            <a:ext cx="0" cy="2431531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Picture 12" descr="MWI_button_color2.ai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9936" y="5988040"/>
            <a:ext cx="914400" cy="9144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4" descr="WNET_Corporate_CMYK.eps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61" y="6221519"/>
            <a:ext cx="2573681" cy="387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54098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edia Placeholder 4"/>
          <p:cNvSpPr>
            <a:spLocks noGrp="1"/>
          </p:cNvSpPr>
          <p:nvPr>
            <p:ph type="media" sz="quarter" idx="10"/>
          </p:nvPr>
        </p:nvSpPr>
        <p:spPr>
          <a:xfrm>
            <a:off x="0" y="910320"/>
            <a:ext cx="12192000" cy="5133864"/>
          </a:xfrm>
        </p:spPr>
        <p:txBody>
          <a:bodyPr/>
          <a:lstStyle/>
          <a:p>
            <a:r>
              <a:rPr lang="en-US" smtClean="0"/>
              <a:t>Click icon to add media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87418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Video-dark background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edia Placeholder 4"/>
          <p:cNvSpPr>
            <a:spLocks noGrp="1"/>
          </p:cNvSpPr>
          <p:nvPr>
            <p:ph type="media" sz="quarter" idx="10"/>
          </p:nvPr>
        </p:nvSpPr>
        <p:spPr>
          <a:xfrm>
            <a:off x="0" y="910320"/>
            <a:ext cx="12192000" cy="5133864"/>
          </a:xfrm>
        </p:spPr>
        <p:txBody>
          <a:bodyPr/>
          <a:lstStyle/>
          <a:p>
            <a:r>
              <a:rPr lang="en-US" smtClean="0"/>
              <a:t>Click icon to add media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91632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Photos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0" lang="en-US" dirty="0" smtClean="0"/>
              <a:t>UPCOMING SERIES</a:t>
            </a:r>
            <a:endParaRPr kumimoji="0" lang="en-US" dirty="0"/>
          </a:p>
        </p:txBody>
      </p:sp>
      <p:sp>
        <p:nvSpPr>
          <p:cNvPr id="11" name="Content Placeholder 9"/>
          <p:cNvSpPr>
            <a:spLocks noGrp="1"/>
          </p:cNvSpPr>
          <p:nvPr>
            <p:ph sz="quarter" idx="11" hasCustomPrompt="1"/>
          </p:nvPr>
        </p:nvSpPr>
        <p:spPr>
          <a:xfrm>
            <a:off x="6297083" y="1512891"/>
            <a:ext cx="5386917" cy="5143500"/>
          </a:xfrm>
        </p:spPr>
        <p:txBody>
          <a:bodyPr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 dirty="0" smtClean="0"/>
              <a:t>Insert vertical image</a:t>
            </a: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0" hasCustomPrompt="1"/>
          </p:nvPr>
        </p:nvSpPr>
        <p:spPr>
          <a:xfrm>
            <a:off x="812800" y="1512891"/>
            <a:ext cx="5386917" cy="5143500"/>
          </a:xfrm>
        </p:spPr>
        <p:txBody>
          <a:bodyPr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 dirty="0" smtClean="0"/>
              <a:t>Insert vertical image</a:t>
            </a:r>
            <a:endParaRPr lang="en-US" dirty="0"/>
          </a:p>
        </p:txBody>
      </p:sp>
      <p:sp>
        <p:nvSpPr>
          <p:cNvPr id="12" name="Text Placeholder 13"/>
          <p:cNvSpPr>
            <a:spLocks noGrp="1"/>
          </p:cNvSpPr>
          <p:nvPr>
            <p:ph type="body" sz="quarter" idx="13" hasCustomPrompt="1"/>
          </p:nvPr>
        </p:nvSpPr>
        <p:spPr>
          <a:xfrm>
            <a:off x="4899531" y="6178307"/>
            <a:ext cx="4610011" cy="292100"/>
          </a:xfrm>
        </p:spPr>
        <p:txBody>
          <a:bodyPr>
            <a:noAutofit/>
          </a:bodyPr>
          <a:lstStyle>
            <a:lvl1pPr marL="0" indent="0">
              <a:buNone/>
              <a:defRPr sz="1600" baseline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 smtClean="0"/>
              <a:t>PREMIERES-ARIAL CAPS 12PT COOL GRAY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552538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wo Photos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0" lang="en-US" dirty="0" smtClean="0"/>
              <a:t>UPCOMING SERIES</a:t>
            </a:r>
            <a:endParaRPr kumimoji="0" lang="en-US" dirty="0"/>
          </a:p>
        </p:txBody>
      </p:sp>
      <p:sp>
        <p:nvSpPr>
          <p:cNvPr id="11" name="Content Placeholder 9"/>
          <p:cNvSpPr>
            <a:spLocks noGrp="1"/>
          </p:cNvSpPr>
          <p:nvPr>
            <p:ph sz="quarter" idx="11" hasCustomPrompt="1"/>
          </p:nvPr>
        </p:nvSpPr>
        <p:spPr>
          <a:xfrm>
            <a:off x="6297083" y="1512891"/>
            <a:ext cx="5386917" cy="5143500"/>
          </a:xfrm>
        </p:spPr>
        <p:txBody>
          <a:bodyPr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 dirty="0" smtClean="0"/>
              <a:t>Insert vertical image</a:t>
            </a:r>
            <a:endParaRPr lang="en-US" dirty="0"/>
          </a:p>
        </p:txBody>
      </p:sp>
      <p:sp>
        <p:nvSpPr>
          <p:cNvPr id="12" name="Text Placeholder 13"/>
          <p:cNvSpPr>
            <a:spLocks noGrp="1"/>
          </p:cNvSpPr>
          <p:nvPr>
            <p:ph type="body" sz="quarter" idx="13" hasCustomPrompt="1"/>
          </p:nvPr>
        </p:nvSpPr>
        <p:spPr>
          <a:xfrm>
            <a:off x="4899531" y="6178307"/>
            <a:ext cx="4610011" cy="292100"/>
          </a:xfrm>
        </p:spPr>
        <p:txBody>
          <a:bodyPr>
            <a:noAutofit/>
          </a:bodyPr>
          <a:lstStyle>
            <a:lvl1pPr marL="0" indent="0">
              <a:buNone/>
              <a:defRPr sz="1600" baseline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 smtClean="0"/>
              <a:t>PREMIERES-ARIAL CAPS 12PT COOL GRAY</a:t>
            </a:r>
            <a:endParaRPr lang="en-US" dirty="0"/>
          </a:p>
        </p:txBody>
      </p:sp>
      <p:sp>
        <p:nvSpPr>
          <p:cNvPr id="7" name="Content Placeholder 9"/>
          <p:cNvSpPr>
            <a:spLocks noGrp="1"/>
          </p:cNvSpPr>
          <p:nvPr>
            <p:ph sz="quarter" idx="14" hasCustomPrompt="1"/>
          </p:nvPr>
        </p:nvSpPr>
        <p:spPr>
          <a:xfrm>
            <a:off x="812800" y="1512891"/>
            <a:ext cx="5386917" cy="5143500"/>
          </a:xfrm>
        </p:spPr>
        <p:txBody>
          <a:bodyPr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 dirty="0" smtClean="0"/>
              <a:t>Insert vertical image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13575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>
                <a:solidFill>
                  <a:srgbClr val="8E1829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2D9F64-127A-40F2-A84B-7AFA4198EA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hree Photos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0" lang="en-US" dirty="0" smtClean="0"/>
              <a:t>UPCOMING SERIES</a:t>
            </a:r>
            <a:endParaRPr kumimoji="0"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0" hasCustomPrompt="1"/>
          </p:nvPr>
        </p:nvSpPr>
        <p:spPr>
          <a:xfrm>
            <a:off x="812810" y="1741488"/>
            <a:ext cx="5044017" cy="2255837"/>
          </a:xfrm>
        </p:spPr>
        <p:txBody>
          <a:bodyPr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 dirty="0" smtClean="0"/>
              <a:t>INSERT PHOTO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1" hasCustomPrompt="1"/>
          </p:nvPr>
        </p:nvSpPr>
        <p:spPr>
          <a:xfrm>
            <a:off x="7187587" y="1741491"/>
            <a:ext cx="4496420" cy="4774740"/>
          </a:xfrm>
        </p:spPr>
        <p:txBody>
          <a:bodyPr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 dirty="0" smtClean="0"/>
              <a:t>INSERT PHOTO</a:t>
            </a:r>
            <a:endParaRPr lang="en-US" dirty="0"/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2" hasCustomPrompt="1"/>
          </p:nvPr>
        </p:nvSpPr>
        <p:spPr>
          <a:xfrm>
            <a:off x="812810" y="4160044"/>
            <a:ext cx="5044017" cy="2356184"/>
          </a:xfrm>
        </p:spPr>
        <p:txBody>
          <a:bodyPr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 dirty="0" smtClean="0"/>
              <a:t>INSERT PHOTO</a:t>
            </a:r>
            <a:endParaRPr lang="en-US" dirty="0"/>
          </a:p>
        </p:txBody>
      </p:sp>
      <p:sp>
        <p:nvSpPr>
          <p:cNvPr id="18" name="Text Placeholder 13"/>
          <p:cNvSpPr>
            <a:spLocks noGrp="1"/>
          </p:cNvSpPr>
          <p:nvPr>
            <p:ph type="body" sz="quarter" idx="13" hasCustomPrompt="1"/>
          </p:nvPr>
        </p:nvSpPr>
        <p:spPr>
          <a:xfrm>
            <a:off x="7129509" y="621551"/>
            <a:ext cx="4610011" cy="292100"/>
          </a:xfrm>
        </p:spPr>
        <p:txBody>
          <a:bodyPr>
            <a:noAutofit/>
          </a:bodyPr>
          <a:lstStyle>
            <a:lvl1pPr marL="0" indent="0">
              <a:buNone/>
              <a:defRPr sz="1600" baseline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 smtClean="0"/>
              <a:t>PREMIERES-ARIAL CAPS 12PT COOL GRAY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176750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Four Photos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0" lang="en-US" dirty="0" smtClean="0"/>
              <a:t>UPCOMING SERIES</a:t>
            </a:r>
            <a:endParaRPr kumimoji="0"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0" hasCustomPrompt="1"/>
          </p:nvPr>
        </p:nvSpPr>
        <p:spPr>
          <a:xfrm>
            <a:off x="812810" y="1741488"/>
            <a:ext cx="5044017" cy="2255837"/>
          </a:xfrm>
        </p:spPr>
        <p:txBody>
          <a:bodyPr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 dirty="0" smtClean="0"/>
              <a:t>INSERT PHOTO</a:t>
            </a:r>
            <a:endParaRPr lang="en-US" dirty="0"/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2" hasCustomPrompt="1"/>
          </p:nvPr>
        </p:nvSpPr>
        <p:spPr>
          <a:xfrm>
            <a:off x="812810" y="4160044"/>
            <a:ext cx="5044017" cy="2356184"/>
          </a:xfrm>
        </p:spPr>
        <p:txBody>
          <a:bodyPr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 dirty="0" smtClean="0"/>
              <a:t>INSERT PHOTO</a:t>
            </a:r>
            <a:endParaRPr lang="en-US" dirty="0"/>
          </a:p>
        </p:txBody>
      </p:sp>
      <p:sp>
        <p:nvSpPr>
          <p:cNvPr id="18" name="Text Placeholder 13"/>
          <p:cNvSpPr>
            <a:spLocks noGrp="1"/>
          </p:cNvSpPr>
          <p:nvPr>
            <p:ph type="body" sz="quarter" idx="13" hasCustomPrompt="1"/>
          </p:nvPr>
        </p:nvSpPr>
        <p:spPr>
          <a:xfrm>
            <a:off x="7141324" y="623055"/>
            <a:ext cx="4563745" cy="292100"/>
          </a:xfrm>
        </p:spPr>
        <p:txBody>
          <a:bodyPr>
            <a:noAutofit/>
          </a:bodyPr>
          <a:lstStyle>
            <a:lvl1pPr marL="0" indent="0">
              <a:buNone/>
              <a:defRPr sz="1600" baseline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 smtClean="0"/>
              <a:t>PREMIERES-ARIAL CAPS 12PT COOL GRAY</a:t>
            </a:r>
            <a:endParaRPr lang="en-US" dirty="0"/>
          </a:p>
        </p:txBody>
      </p:sp>
      <p:sp>
        <p:nvSpPr>
          <p:cNvPr id="8" name="Content Placeholder 10"/>
          <p:cNvSpPr>
            <a:spLocks noGrp="1"/>
          </p:cNvSpPr>
          <p:nvPr>
            <p:ph sz="quarter" idx="14" hasCustomPrompt="1"/>
          </p:nvPr>
        </p:nvSpPr>
        <p:spPr>
          <a:xfrm>
            <a:off x="6639993" y="1741488"/>
            <a:ext cx="5044017" cy="2255837"/>
          </a:xfrm>
        </p:spPr>
        <p:txBody>
          <a:bodyPr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 dirty="0" smtClean="0"/>
              <a:t>INSERT PHOTO</a:t>
            </a:r>
            <a:endParaRPr lang="en-US" dirty="0"/>
          </a:p>
        </p:txBody>
      </p:sp>
      <p:sp>
        <p:nvSpPr>
          <p:cNvPr id="9" name="Content Placeholder 14"/>
          <p:cNvSpPr>
            <a:spLocks noGrp="1"/>
          </p:cNvSpPr>
          <p:nvPr>
            <p:ph sz="quarter" idx="15" hasCustomPrompt="1"/>
          </p:nvPr>
        </p:nvSpPr>
        <p:spPr>
          <a:xfrm>
            <a:off x="6639993" y="4160044"/>
            <a:ext cx="5044017" cy="2356184"/>
          </a:xfrm>
        </p:spPr>
        <p:txBody>
          <a:bodyPr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 dirty="0" smtClean="0"/>
              <a:t>INSERT PHOTO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45151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ne vertical phot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Vertical Title 8"/>
          <p:cNvSpPr>
            <a:spLocks noGrp="1"/>
          </p:cNvSpPr>
          <p:nvPr>
            <p:ph type="title" hasCustomPrompt="1"/>
          </p:nvPr>
        </p:nvSpPr>
        <p:spPr>
          <a:xfrm>
            <a:off x="801004" y="1748360"/>
            <a:ext cx="3797753" cy="2838677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5274733" y="0"/>
            <a:ext cx="6273800" cy="6858000"/>
          </a:xfrm>
        </p:spPr>
        <p:txBody>
          <a:bodyPr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 dirty="0" smtClean="0"/>
              <a:t>Insert vertical image</a:t>
            </a:r>
            <a:endParaRPr lang="en-US" dirty="0"/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3" hasCustomPrompt="1"/>
          </p:nvPr>
        </p:nvSpPr>
        <p:spPr>
          <a:xfrm>
            <a:off x="906793" y="5449363"/>
            <a:ext cx="4610011" cy="292100"/>
          </a:xfrm>
        </p:spPr>
        <p:txBody>
          <a:bodyPr>
            <a:noAutofit/>
          </a:bodyPr>
          <a:lstStyle>
            <a:lvl1pPr marL="0" indent="0">
              <a:buNone/>
              <a:defRPr sz="1600" baseline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 smtClean="0"/>
              <a:t>PREMIERES-ARIAL CAPS 12PT COOL GRAY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542711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har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903736"/>
            <a:ext cx="1828800" cy="990600"/>
          </a:xfrm>
          <a:prstGeom prst="rect">
            <a:avLst/>
          </a:prstGeom>
          <a:solidFill>
            <a:schemeClr val="accent1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2400" b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828800" y="903736"/>
            <a:ext cx="10363200" cy="9906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2400" b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828800" y="903736"/>
            <a:ext cx="10160000" cy="990600"/>
          </a:xfrm>
        </p:spPr>
        <p:txBody>
          <a:bodyPr>
            <a:normAutofit/>
          </a:bodyPr>
          <a:lstStyle>
            <a:lvl1pPr algn="l">
              <a:buNone/>
              <a:defRPr sz="3200" b="0" cap="none" baseline="0">
                <a:solidFill>
                  <a:srgbClr val="FFFFFF"/>
                </a:solidFill>
              </a:defRPr>
            </a:lvl1pPr>
          </a:lstStyle>
          <a:p>
            <a:r>
              <a:rPr kumimoji="0" lang="en-US" dirty="0" smtClean="0"/>
              <a:t>CHART OR GRAPH SLIDE</a:t>
            </a:r>
            <a:endParaRPr kumimoji="0" lang="en-US" dirty="0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>
          <a:xfrm>
            <a:off x="8128000" y="5551936"/>
            <a:ext cx="3556000" cy="365125"/>
          </a:xfrm>
          <a:prstGeom prst="rect">
            <a:avLst/>
          </a:prstGeom>
        </p:spPr>
        <p:txBody>
          <a:bodyPr/>
          <a:lstStyle>
            <a:lvl1pPr>
              <a:defRPr sz="1333" b="0"/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3EE2BADA-4BFC-4FE3-9895-9723286FCF1F}" type="datetimeFigureOut">
              <a:rPr lang="en-US" smtClean="0">
                <a:solidFill>
                  <a:prstClr val="black"/>
                </a:solidFill>
                <a:latin typeface="Arial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3/7/2018</a:t>
            </a:fld>
            <a:endParaRPr lang="en-US">
              <a:solidFill>
                <a:prstClr val="black"/>
              </a:solidFill>
              <a:latin typeface="Arial"/>
              <a:cs typeface="+mn-cs"/>
            </a:endParaRPr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1727210" y="5551744"/>
            <a:ext cx="6313711" cy="365125"/>
          </a:xfrm>
          <a:prstGeom prst="rect">
            <a:avLst/>
          </a:prstGeom>
        </p:spPr>
        <p:txBody>
          <a:bodyPr/>
          <a:lstStyle>
            <a:lvl1pPr>
              <a:defRPr sz="1333">
                <a:latin typeface="Arial"/>
                <a:cs typeface="Arial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b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775334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 Lis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11200" y="273054"/>
            <a:ext cx="10871200" cy="869951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 hasCustomPrompt="1"/>
          </p:nvPr>
        </p:nvSpPr>
        <p:spPr>
          <a:xfrm>
            <a:off x="812800" y="2438400"/>
            <a:ext cx="5181600" cy="35814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</a:lstStyle>
          <a:p>
            <a:pPr lvl="0" eaLnBrk="1" latinLnBrk="0" hangingPunct="1"/>
            <a:r>
              <a:rPr lang="en-US" dirty="0" smtClean="0"/>
              <a:t>Click to edit Master         </a:t>
            </a:r>
            <a:br>
              <a:rPr lang="en-US" dirty="0" smtClean="0"/>
            </a:br>
            <a:r>
              <a:rPr lang="en-US" dirty="0" smtClean="0"/>
              <a:t>  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 hasCustomPrompt="1"/>
          </p:nvPr>
        </p:nvSpPr>
        <p:spPr>
          <a:xfrm>
            <a:off x="6400800" y="2438400"/>
            <a:ext cx="5181600" cy="35814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</a:lstStyle>
          <a:p>
            <a:pPr lvl="0" eaLnBrk="1" latinLnBrk="0" hangingPunct="1"/>
            <a:r>
              <a:rPr lang="en-US" dirty="0" smtClean="0"/>
              <a:t>Click to edit Master </a:t>
            </a:r>
            <a:br>
              <a:rPr lang="en-US" dirty="0" smtClean="0"/>
            </a:br>
            <a:r>
              <a:rPr lang="en-US" dirty="0" smtClean="0"/>
              <a:t>  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"/>
          </p:nvPr>
        </p:nvSpPr>
        <p:spPr>
          <a:xfrm>
            <a:off x="812800" y="1752600"/>
            <a:ext cx="5181600" cy="640080"/>
          </a:xfrm>
          <a:solidFill>
            <a:schemeClr val="tx2"/>
          </a:solidFill>
        </p:spPr>
        <p:txBody>
          <a:bodyPr rtlCol="0" anchor="ctr"/>
          <a:lstStyle>
            <a:lvl1pPr marL="0" indent="0">
              <a:buFontTx/>
              <a:buNone/>
              <a:defRPr sz="2667" b="1">
                <a:solidFill>
                  <a:schemeClr val="bg1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3"/>
          </p:nvPr>
        </p:nvSpPr>
        <p:spPr>
          <a:xfrm>
            <a:off x="6400800" y="1752600"/>
            <a:ext cx="5181600" cy="640080"/>
          </a:xfrm>
          <a:solidFill>
            <a:schemeClr val="tx2"/>
          </a:solidFill>
        </p:spPr>
        <p:txBody>
          <a:bodyPr rtlCol="0" anchor="ctr"/>
          <a:lstStyle>
            <a:lvl1pPr marL="0" indent="0">
              <a:buFontTx/>
              <a:buNone/>
              <a:defRPr sz="2667" b="1">
                <a:solidFill>
                  <a:schemeClr val="bg1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9" name="Rectangle 18"/>
          <p:cNvSpPr/>
          <p:nvPr/>
        </p:nvSpPr>
        <p:spPr>
          <a:xfrm>
            <a:off x="0" y="6757416"/>
            <a:ext cx="12192000" cy="10058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2400" b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200582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ne paragraph with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12800" y="273054"/>
            <a:ext cx="10769600" cy="869951"/>
          </a:xfrm>
        </p:spPr>
        <p:txBody>
          <a:bodyPr anchor="ctr">
            <a:normAutofit/>
          </a:bodyPr>
          <a:lstStyle>
            <a:lvl1pPr algn="l">
              <a:buNone/>
              <a:defRPr sz="3200" b="0"/>
            </a:lvl1pPr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812800" y="1752600"/>
            <a:ext cx="2133600" cy="4419600"/>
          </a:xfrm>
          <a:solidFill>
            <a:schemeClr val="tx2"/>
          </a:solidFill>
          <a:ln w="50800" cap="sq" cmpd="dbl" algn="ctr">
            <a:noFill/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333"/>
              </a:spcAft>
              <a:buNone/>
              <a:defRPr sz="2400">
                <a:latin typeface="Arial"/>
                <a:cs typeface="Arial"/>
              </a:defRPr>
            </a:lvl1pPr>
            <a:lvl2pPr>
              <a:buNone/>
              <a:defRPr sz="1600"/>
            </a:lvl2pPr>
            <a:lvl3pPr>
              <a:buNone/>
              <a:defRPr sz="1333"/>
            </a:lvl3pPr>
            <a:lvl4pPr>
              <a:buNone/>
              <a:defRPr sz="1200"/>
            </a:lvl4pPr>
            <a:lvl5pPr>
              <a:buNone/>
              <a:defRPr sz="12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 hasCustomPrompt="1"/>
          </p:nvPr>
        </p:nvSpPr>
        <p:spPr>
          <a:xfrm>
            <a:off x="3149600" y="1752600"/>
            <a:ext cx="8534400" cy="4419600"/>
          </a:xfrm>
        </p:spPr>
        <p:txBody>
          <a:bodyPr/>
          <a:lstStyle>
            <a:lvl1pPr marL="0" marR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B843"/>
              </a:buClr>
              <a:buSzPct val="100000"/>
              <a:buFontTx/>
              <a:buNone/>
              <a:tabLst/>
              <a:defRPr baseline="0"/>
            </a:lvl1pPr>
            <a:lvl2pPr marL="0" indent="0">
              <a:buFontTx/>
              <a:buNone/>
              <a:defRPr/>
            </a:lvl2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B843"/>
              </a:buClr>
              <a:buSzPct val="100000"/>
              <a:buFontTx/>
              <a:buNone/>
              <a:tabLst/>
              <a:defRPr/>
            </a:pPr>
            <a:r>
              <a:rPr lang="en-US" dirty="0" smtClean="0"/>
              <a:t>A longer paragraph goes here. Arial 29 </a:t>
            </a:r>
            <a:r>
              <a:rPr lang="en-US" dirty="0" err="1" smtClean="0"/>
              <a:t>pt</a:t>
            </a:r>
            <a:r>
              <a:rPr lang="en-US" dirty="0" smtClean="0"/>
              <a:t> black, upper and lower case.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B843"/>
              </a:buClr>
              <a:buSzPct val="100000"/>
              <a:buFontTx/>
              <a:buNone/>
              <a:tabLst/>
              <a:defRPr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1184965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_Quot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6044184"/>
            <a:ext cx="3157728" cy="713232"/>
          </a:xfrm>
          <a:prstGeom prst="rect">
            <a:avLst/>
          </a:prstGeom>
          <a:solidFill>
            <a:schemeClr val="tx1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2400" b="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008750" y="6044184"/>
            <a:ext cx="9183260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2400" b="0">
              <a:solidFill>
                <a:prstClr val="white"/>
              </a:solidFill>
            </a:endParaRPr>
          </a:p>
        </p:txBody>
      </p:sp>
      <p:sp>
        <p:nvSpPr>
          <p:cNvPr id="12" name="Content Placeholder 8"/>
          <p:cNvSpPr>
            <a:spLocks noGrp="1"/>
          </p:cNvSpPr>
          <p:nvPr>
            <p:ph sz="quarter" idx="1" hasCustomPrompt="1"/>
          </p:nvPr>
        </p:nvSpPr>
        <p:spPr>
          <a:xfrm>
            <a:off x="3149600" y="1301531"/>
            <a:ext cx="8534400" cy="4419600"/>
          </a:xfrm>
        </p:spPr>
        <p:txBody>
          <a:bodyPr/>
          <a:lstStyle>
            <a:lvl1pPr marL="0" indent="0" eaLnBrk="1" latinLnBrk="0" hangingPunct="1">
              <a:buFontTx/>
              <a:buNone/>
              <a:defRPr baseline="0"/>
            </a:lvl1pPr>
            <a:lvl2pPr marL="0" indent="0">
              <a:buFontTx/>
              <a:buNone/>
              <a:defRPr/>
            </a:lvl2pPr>
          </a:lstStyle>
          <a:p>
            <a:pPr lvl="0" eaLnBrk="1" latinLnBrk="0" hangingPunct="1"/>
            <a:r>
              <a:rPr lang="en-US" dirty="0" smtClean="0"/>
              <a:t>“Enter quote here, Arial 29 </a:t>
            </a:r>
            <a:r>
              <a:rPr lang="en-US" dirty="0" err="1" smtClean="0"/>
              <a:t>pt</a:t>
            </a:r>
            <a:r>
              <a:rPr lang="en-US" dirty="0" smtClean="0"/>
              <a:t> white, upper and lower case.“</a:t>
            </a:r>
          </a:p>
          <a:p>
            <a:pPr lvl="0" eaLnBrk="1" latinLnBrk="0" hangingPunct="1"/>
            <a:r>
              <a:rPr lang="en-US" dirty="0" smtClean="0"/>
              <a:t>                       — Name Here</a:t>
            </a:r>
          </a:p>
        </p:txBody>
      </p:sp>
      <p:pic>
        <p:nvPicPr>
          <p:cNvPr id="15" name="Picture 14" descr="Skyline_blue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84" t="-202" r="35772" b="202"/>
          <a:stretch/>
        </p:blipFill>
        <p:spPr>
          <a:xfrm>
            <a:off x="10" y="0"/>
            <a:ext cx="3022143" cy="6044184"/>
          </a:xfrm>
          <a:prstGeom prst="rect">
            <a:avLst/>
          </a:prstGeom>
        </p:spPr>
      </p:pic>
      <p:cxnSp>
        <p:nvCxnSpPr>
          <p:cNvPr id="18" name="Straight Connector 17"/>
          <p:cNvCxnSpPr/>
          <p:nvPr/>
        </p:nvCxnSpPr>
        <p:spPr>
          <a:xfrm>
            <a:off x="3008740" y="0"/>
            <a:ext cx="0" cy="1734885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MWI_button_color2.ai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9936" y="5988040"/>
            <a:ext cx="914400" cy="9144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 descr="WNET_Corporate_CMYK.eps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61" y="6221519"/>
            <a:ext cx="2573681" cy="387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65816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ener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sz="3200"/>
            </a:lvl1pPr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4" name="Rectangle 3"/>
          <p:cNvSpPr/>
          <p:nvPr/>
        </p:nvSpPr>
        <p:spPr>
          <a:xfrm>
            <a:off x="0" y="6044184"/>
            <a:ext cx="3157728" cy="713232"/>
          </a:xfrm>
          <a:prstGeom prst="rect">
            <a:avLst/>
          </a:prstGeom>
          <a:solidFill>
            <a:schemeClr val="bg1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2400" b="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008750" y="6044184"/>
            <a:ext cx="9183260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2400" b="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6757416"/>
            <a:ext cx="12192000" cy="100584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2400" b="0">
              <a:solidFill>
                <a:prstClr val="white"/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 flipV="1">
            <a:off x="0" y="6037244"/>
            <a:ext cx="12192000" cy="13368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Text Placeholder 15"/>
          <p:cNvSpPr>
            <a:spLocks noGrp="1"/>
          </p:cNvSpPr>
          <p:nvPr>
            <p:ph type="body" sz="quarter" idx="11"/>
          </p:nvPr>
        </p:nvSpPr>
        <p:spPr>
          <a:xfrm>
            <a:off x="812800" y="1651005"/>
            <a:ext cx="10871200" cy="40608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10" name="Picture 9" descr="MWI_button_color2.ai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9936" y="5988040"/>
            <a:ext cx="914400" cy="9144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 descr="WNET_Corporate_CMYK.eps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61" y="6221519"/>
            <a:ext cx="2573681" cy="387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3605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eneric with strategic fla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sz="3200"/>
            </a:lvl1pPr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4" name="Rectangle 3"/>
          <p:cNvSpPr/>
          <p:nvPr/>
        </p:nvSpPr>
        <p:spPr>
          <a:xfrm>
            <a:off x="0" y="6044184"/>
            <a:ext cx="3157728" cy="713232"/>
          </a:xfrm>
          <a:prstGeom prst="rect">
            <a:avLst/>
          </a:prstGeom>
          <a:solidFill>
            <a:schemeClr val="bg1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2400" b="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008750" y="6044184"/>
            <a:ext cx="9183260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2400" b="0">
              <a:solidFill>
                <a:prstClr val="white"/>
              </a:solidFill>
            </a:endParaRPr>
          </a:p>
        </p:txBody>
      </p:sp>
      <p:sp>
        <p:nvSpPr>
          <p:cNvPr id="9" name="Pentagon 8"/>
          <p:cNvSpPr/>
          <p:nvPr/>
        </p:nvSpPr>
        <p:spPr>
          <a:xfrm>
            <a:off x="6421601" y="6336021"/>
            <a:ext cx="4663519" cy="208187"/>
          </a:xfrm>
          <a:prstGeom prst="homePlate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2400" b="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6757416"/>
            <a:ext cx="12192000" cy="100584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2400" b="0">
              <a:solidFill>
                <a:prstClr val="white"/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 flipV="1">
            <a:off x="0" y="6037244"/>
            <a:ext cx="12192000" cy="13368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6421601" y="6238453"/>
            <a:ext cx="4663393" cy="372548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smtClean="0"/>
              <a:t>ENTER STRATEGIC CATEGORY HERE</a:t>
            </a:r>
            <a:endParaRPr lang="en-US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1"/>
          </p:nvPr>
        </p:nvSpPr>
        <p:spPr>
          <a:xfrm>
            <a:off x="812800" y="1651005"/>
            <a:ext cx="10871200" cy="40608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12" name="Picture 11" descr="MWI_button_color2.ai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9936" y="5988040"/>
            <a:ext cx="914400" cy="9144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4" descr="WNET_Corporate_CMYK.eps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61" y="6221519"/>
            <a:ext cx="2573681" cy="387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7988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AA3C7A-24E7-4CB6-A58F-97EA0F8366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68CC54-FCB8-41FB-A3DE-0998425B42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1CE945-6AE5-40B2-8188-092267C3B5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06D185-06CC-4960-A57F-E0F17110E5D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E39C83-D2D8-4FEF-A714-DD16E43EC7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25F816-0CCB-4CDA-B64A-856F9E7D16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18" Type="http://schemas.openxmlformats.org/officeDocument/2006/relationships/slideLayout" Target="../slideLayouts/slideLayout31.xml"/><Relationship Id="rId26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21" Type="http://schemas.openxmlformats.org/officeDocument/2006/relationships/slideLayout" Target="../slideLayouts/slideLayout34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30.xml"/><Relationship Id="rId25" Type="http://schemas.openxmlformats.org/officeDocument/2006/relationships/slideLayout" Target="../slideLayouts/slideLayout38.xml"/><Relationship Id="rId2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29.xml"/><Relationship Id="rId20" Type="http://schemas.openxmlformats.org/officeDocument/2006/relationships/slideLayout" Target="../slideLayouts/slideLayout33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24" Type="http://schemas.openxmlformats.org/officeDocument/2006/relationships/slideLayout" Target="../slideLayouts/slideLayout37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23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23.xml"/><Relationship Id="rId19" Type="http://schemas.openxmlformats.org/officeDocument/2006/relationships/slideLayout" Target="../slideLayouts/slideLayout32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Relationship Id="rId22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 userDrawn="1"/>
        </p:nvSpPr>
        <p:spPr>
          <a:xfrm>
            <a:off x="-14513" y="6434172"/>
            <a:ext cx="12206513" cy="423828"/>
          </a:xfrm>
          <a:prstGeom prst="rect">
            <a:avLst/>
          </a:prstGeom>
          <a:solidFill>
            <a:srgbClr val="192858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77" y="5180777"/>
            <a:ext cx="12195440" cy="1583771"/>
          </a:xfrm>
          <a:prstGeom prst="rect">
            <a:avLst/>
          </a:prstGeom>
        </p:spPr>
      </p:pic>
      <p:sp>
        <p:nvSpPr>
          <p:cNvPr id="102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cs typeface="+mn-cs"/>
              </a:defRPr>
            </a:lvl1pPr>
          </a:lstStyle>
          <a:p>
            <a:pPr>
              <a:defRPr/>
            </a:pPr>
            <a:fld id="{81BCE1E8-3969-4ED8-8DCA-72ECF13F75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12192000" cy="257695"/>
          </a:xfrm>
          <a:prstGeom prst="rect">
            <a:avLst/>
          </a:prstGeom>
          <a:solidFill>
            <a:srgbClr val="1928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 userDrawn="1"/>
        </p:nvSpPr>
        <p:spPr>
          <a:xfrm>
            <a:off x="10472056" y="6552198"/>
            <a:ext cx="20465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0" i="1" dirty="0" smtClean="0">
                <a:solidFill>
                  <a:schemeClr val="bg1"/>
                </a:solidFill>
              </a:rPr>
              <a:t>#</a:t>
            </a:r>
            <a:r>
              <a:rPr lang="en-US" sz="1600" b="0" i="1" dirty="0" err="1" smtClean="0">
                <a:solidFill>
                  <a:schemeClr val="bg1"/>
                </a:solidFill>
              </a:rPr>
              <a:t>aptsthesummit</a:t>
            </a:r>
            <a:endParaRPr lang="en-US" sz="1600" b="0" i="1" dirty="0" smtClean="0">
              <a:solidFill>
                <a:schemeClr val="bg1"/>
              </a:solidFill>
            </a:endParaRPr>
          </a:p>
        </p:txBody>
      </p:sp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 smtClean="0"/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04" y="6483350"/>
            <a:ext cx="841915" cy="354633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95" r:id="rId1"/>
    <p:sldLayoutId id="2147483996" r:id="rId2"/>
    <p:sldLayoutId id="2147483997" r:id="rId3"/>
    <p:sldLayoutId id="2147483998" r:id="rId4"/>
    <p:sldLayoutId id="2147483999" r:id="rId5"/>
    <p:sldLayoutId id="2147484000" r:id="rId6"/>
    <p:sldLayoutId id="2147484001" r:id="rId7"/>
    <p:sldLayoutId id="2147484002" r:id="rId8"/>
    <p:sldLayoutId id="2147484003" r:id="rId9"/>
    <p:sldLayoutId id="2147484004" r:id="rId10"/>
    <p:sldLayoutId id="2147484005" r:id="rId11"/>
    <p:sldLayoutId id="2147484007" r:id="rId12"/>
    <p:sldLayoutId id="2147484006" r:id="rId13"/>
  </p:sldLayoutIdLst>
  <p:timing>
    <p:tnLst>
      <p:par>
        <p:cTn id="1" dur="indefinite" restart="never" nodeType="tmRoot"/>
      </p:par>
    </p:tnLst>
  </p:timing>
  <p:txStyles>
    <p:titleStyle>
      <a:lvl1pPr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8E1829"/>
          </a:solidFill>
          <a:latin typeface="Arial Black" pitchFamily="34" charset="0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C00000"/>
          </a:solidFill>
          <a:latin typeface="Arial Black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C00000"/>
          </a:solidFill>
          <a:latin typeface="Arial Black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C00000"/>
          </a:solidFill>
          <a:latin typeface="Arial Black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C00000"/>
          </a:solidFill>
          <a:latin typeface="Arial Black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accent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accent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accent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accent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800">
          <a:solidFill>
            <a:srgbClr val="192858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400">
          <a:solidFill>
            <a:srgbClr val="192858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rgbClr val="192858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rgbClr val="192858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192858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812800" y="228600"/>
            <a:ext cx="10871200" cy="990600"/>
          </a:xfrm>
          <a:prstGeom prst="rect">
            <a:avLst/>
          </a:prstGeom>
        </p:spPr>
        <p:txBody>
          <a:bodyPr vert="horz" anchor="ctr">
            <a:noAutofit/>
          </a:bodyPr>
          <a:lstStyle/>
          <a:p>
            <a:r>
              <a:rPr kumimoji="0" lang="en-US" dirty="0" smtClean="0"/>
              <a:t>HEADERS ARE ARIAL 36 or 44 PT ALL CAPS – COOL GRAY</a:t>
            </a:r>
            <a:endParaRPr kumimoji="0"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816864" y="1600200"/>
            <a:ext cx="108712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dirty="0" smtClean="0"/>
              <a:t>Click to edit Master text styles</a:t>
            </a:r>
          </a:p>
          <a:p>
            <a:pPr marL="0" marR="0" lvl="0" indent="-426709" algn="l" defTabSz="1219170" rtl="0" eaLnBrk="1" fontAlgn="auto" latinLnBrk="0" hangingPunct="1">
              <a:lnSpc>
                <a:spcPct val="100000"/>
              </a:lnSpc>
              <a:spcBef>
                <a:spcPts val="933"/>
              </a:spcBef>
              <a:spcAft>
                <a:spcPts val="0"/>
              </a:spcAft>
              <a:buClr>
                <a:srgbClr val="FFB843"/>
              </a:buClr>
              <a:buSzPct val="100000"/>
              <a:buFont typeface="Wingdings" charset="2"/>
              <a:buChar char="§"/>
              <a:tabLst/>
              <a:defRPr/>
            </a:pPr>
            <a:r>
              <a:rPr kumimoji="0" lang="en-US" dirty="0" smtClean="0"/>
              <a:t>Click to edit Master text styles</a:t>
            </a:r>
            <a:br>
              <a:rPr kumimoji="0" lang="en-US" dirty="0" smtClean="0"/>
            </a:br>
            <a:endParaRPr kumimoji="0"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1280160"/>
            <a:ext cx="787400" cy="228600"/>
          </a:xfrm>
          <a:prstGeom prst="rect">
            <a:avLst/>
          </a:prstGeom>
          <a:solidFill>
            <a:schemeClr val="accent1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2400" b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87400" y="1280160"/>
            <a:ext cx="11404600" cy="2286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2400" b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40381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9" r:id="rId1"/>
    <p:sldLayoutId id="2147484010" r:id="rId2"/>
    <p:sldLayoutId id="2147484011" r:id="rId3"/>
    <p:sldLayoutId id="2147484012" r:id="rId4"/>
    <p:sldLayoutId id="2147484013" r:id="rId5"/>
    <p:sldLayoutId id="2147484014" r:id="rId6"/>
    <p:sldLayoutId id="2147484015" r:id="rId7"/>
    <p:sldLayoutId id="2147484016" r:id="rId8"/>
    <p:sldLayoutId id="2147484017" r:id="rId9"/>
    <p:sldLayoutId id="2147484018" r:id="rId10"/>
    <p:sldLayoutId id="2147484019" r:id="rId11"/>
    <p:sldLayoutId id="2147484020" r:id="rId12"/>
    <p:sldLayoutId id="2147484021" r:id="rId13"/>
    <p:sldLayoutId id="2147484022" r:id="rId14"/>
    <p:sldLayoutId id="2147484023" r:id="rId15"/>
    <p:sldLayoutId id="2147484024" r:id="rId16"/>
    <p:sldLayoutId id="2147484025" r:id="rId17"/>
    <p:sldLayoutId id="2147484026" r:id="rId18"/>
    <p:sldLayoutId id="2147484027" r:id="rId19"/>
    <p:sldLayoutId id="2147484028" r:id="rId20"/>
    <p:sldLayoutId id="2147484029" r:id="rId21"/>
    <p:sldLayoutId id="2147484030" r:id="rId22"/>
    <p:sldLayoutId id="2147484031" r:id="rId23"/>
    <p:sldLayoutId id="2147484032" r:id="rId24"/>
    <p:sldLayoutId id="2147484033" r:id="rId25"/>
  </p:sldLayoutIdLst>
  <p:txStyles>
    <p:titleStyle>
      <a:lvl1pPr algn="l" rtl="0" eaLnBrk="1" latinLnBrk="0" hangingPunct="1">
        <a:lnSpc>
          <a:spcPct val="80000"/>
        </a:lnSpc>
        <a:spcBef>
          <a:spcPct val="0"/>
        </a:spcBef>
        <a:buNone/>
        <a:defRPr kumimoji="0" sz="4800" kern="1200" baseline="0">
          <a:solidFill>
            <a:schemeClr val="tx2"/>
          </a:solidFill>
          <a:latin typeface="Arial"/>
          <a:ea typeface="+mj-ea"/>
          <a:cs typeface="Arial"/>
        </a:defRPr>
      </a:lvl1pPr>
    </p:titleStyle>
    <p:bodyStyle>
      <a:lvl1pPr marL="0" marR="0" indent="-426709" algn="l" defTabSz="1219170" rtl="0" eaLnBrk="1" fontAlgn="auto" latinLnBrk="0" hangingPunct="1">
        <a:lnSpc>
          <a:spcPct val="100000"/>
        </a:lnSpc>
        <a:spcBef>
          <a:spcPts val="0"/>
        </a:spcBef>
        <a:spcAft>
          <a:spcPts val="0"/>
        </a:spcAft>
        <a:buClr>
          <a:srgbClr val="FFB843"/>
        </a:buClr>
        <a:buSzPct val="100000"/>
        <a:buFont typeface="Wingdings" charset="2"/>
        <a:buChar char="§"/>
        <a:tabLst/>
        <a:defRPr kumimoji="0" sz="3867" kern="1200">
          <a:solidFill>
            <a:schemeClr val="tx1"/>
          </a:solidFill>
          <a:latin typeface="Arial"/>
          <a:ea typeface="+mn-ea"/>
          <a:cs typeface="Arial"/>
        </a:defRPr>
      </a:lvl1pPr>
      <a:lvl2pPr marL="0" indent="-365751" algn="l" rtl="0" eaLnBrk="1" latinLnBrk="0" hangingPunct="1">
        <a:spcBef>
          <a:spcPts val="733"/>
        </a:spcBef>
        <a:buClr>
          <a:srgbClr val="FFB843"/>
        </a:buClr>
        <a:buSzPct val="100000"/>
        <a:buFont typeface="Wingdings" charset="2"/>
        <a:buChar char="§"/>
        <a:defRPr kumimoji="0" sz="3467" kern="1200">
          <a:solidFill>
            <a:schemeClr val="tx1"/>
          </a:solidFill>
          <a:latin typeface="Arial"/>
          <a:ea typeface="+mn-ea"/>
          <a:cs typeface="Arial"/>
        </a:defRPr>
      </a:lvl2pPr>
      <a:lvl3pPr marL="0" indent="-304792" algn="l" rtl="0" eaLnBrk="1" latinLnBrk="0" hangingPunct="1">
        <a:spcBef>
          <a:spcPts val="667"/>
        </a:spcBef>
        <a:buClr>
          <a:srgbClr val="FFB843"/>
        </a:buClr>
        <a:buSzPct val="100000"/>
        <a:buFont typeface="Wingdings" charset="2"/>
        <a:buChar char="§"/>
        <a:defRPr kumimoji="0" sz="3067" kern="1200">
          <a:solidFill>
            <a:schemeClr val="tx1"/>
          </a:solidFill>
          <a:latin typeface="Arial"/>
          <a:ea typeface="+mn-ea"/>
          <a:cs typeface="Arial"/>
        </a:defRPr>
      </a:lvl3pPr>
      <a:lvl4pPr marL="0" indent="-304792" algn="l" rtl="0" eaLnBrk="1" latinLnBrk="0" hangingPunct="1">
        <a:spcBef>
          <a:spcPts val="533"/>
        </a:spcBef>
        <a:buClr>
          <a:srgbClr val="FFB843"/>
        </a:buClr>
        <a:buSzPct val="100000"/>
        <a:buFont typeface="Wingdings" charset="2"/>
        <a:buChar char="§"/>
        <a:defRPr kumimoji="0" sz="2667" kern="1200">
          <a:solidFill>
            <a:schemeClr val="tx1"/>
          </a:solidFill>
          <a:latin typeface="Arial"/>
          <a:ea typeface="+mn-ea"/>
          <a:cs typeface="Arial"/>
        </a:defRPr>
      </a:lvl4pPr>
      <a:lvl5pPr marL="0" indent="-304792" algn="l" rtl="0" eaLnBrk="1" latinLnBrk="0" hangingPunct="1">
        <a:spcBef>
          <a:spcPts val="533"/>
        </a:spcBef>
        <a:buClr>
          <a:srgbClr val="FFB843"/>
        </a:buClr>
        <a:buSzPct val="100000"/>
        <a:buFont typeface="Wingdings" charset="2"/>
        <a:buChar char="§"/>
        <a:defRPr kumimoji="0" sz="2667" kern="1200">
          <a:solidFill>
            <a:schemeClr val="tx1"/>
          </a:solidFill>
          <a:latin typeface="Arial"/>
          <a:ea typeface="+mn-ea"/>
          <a:cs typeface="Arial"/>
        </a:defRPr>
      </a:lvl5pPr>
      <a:lvl6pPr marL="2804090" indent="-304792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2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3169841" indent="-304792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24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535592" indent="-304792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24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901342" indent="-304792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2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wavelengthpublicmedia.org/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7" Type="http://schemas.openxmlformats.org/officeDocument/2006/relationships/image" Target="../media/image31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0.jpg"/><Relationship Id="rId5" Type="http://schemas.openxmlformats.org/officeDocument/2006/relationships/image" Target="../media/image22.png"/><Relationship Id="rId4" Type="http://schemas.openxmlformats.org/officeDocument/2006/relationships/image" Target="../media/image29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38.jpe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46.jpg"/><Relationship Id="rId4" Type="http://schemas.openxmlformats.org/officeDocument/2006/relationships/image" Target="../media/image45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115568" y="2514600"/>
            <a:ext cx="10170694" cy="1828800"/>
          </a:xfrm>
        </p:spPr>
        <p:txBody>
          <a:bodyPr/>
          <a:lstStyle/>
          <a:p>
            <a:r>
              <a:rPr lang="en-US" dirty="0" smtClean="0">
                <a:solidFill>
                  <a:srgbClr val="262A68"/>
                </a:solidFill>
              </a:rPr>
              <a:t>Neal Shapiro</a:t>
            </a:r>
            <a:br>
              <a:rPr lang="en-US" dirty="0" smtClean="0">
                <a:solidFill>
                  <a:srgbClr val="262A68"/>
                </a:solidFill>
              </a:rPr>
            </a:br>
            <a:r>
              <a:rPr lang="en-US" sz="2000" i="1" dirty="0"/>
              <a:t>President and </a:t>
            </a:r>
            <a:r>
              <a:rPr lang="en-US" sz="2000" i="1" dirty="0" smtClean="0"/>
              <a:t>CEO</a:t>
            </a:r>
            <a:br>
              <a:rPr lang="en-US" sz="2000" i="1" dirty="0" smtClean="0"/>
            </a:br>
            <a:r>
              <a:rPr lang="en-US" sz="2000" i="1" dirty="0" smtClean="0"/>
              <a:t>WNET</a:t>
            </a:r>
            <a:endParaRPr lang="en-US" sz="2000" i="1" dirty="0"/>
          </a:p>
        </p:txBody>
      </p:sp>
    </p:spTree>
    <p:extLst>
      <p:ext uri="{BB962C8B-B14F-4D97-AF65-F5344CB8AC3E}">
        <p14:creationId xmlns:p14="http://schemas.microsoft.com/office/powerpoint/2010/main" val="3428730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 dirty="0" smtClean="0"/>
              <a:t>American Graduate Stories of Champions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9680" y="1633982"/>
            <a:ext cx="6823920" cy="4072339"/>
          </a:xfrm>
        </p:spPr>
      </p:pic>
    </p:spTree>
    <p:extLst>
      <p:ext uri="{BB962C8B-B14F-4D97-AF65-F5344CB8AC3E}">
        <p14:creationId xmlns:p14="http://schemas.microsoft.com/office/powerpoint/2010/main" val="1100037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40924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5572895"/>
            <a:ext cx="121920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35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115 Unique Stations • 14 Non-Station Entities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35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300+ Individual Users • 275+ Pieces of Content </a:t>
            </a:r>
            <a:endParaRPr lang="en-US" sz="35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0166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"/>
          </p:nvPr>
        </p:nvSpPr>
        <p:spPr>
          <a:xfrm>
            <a:off x="3149599" y="952500"/>
            <a:ext cx="8848811" cy="4929685"/>
          </a:xfrm>
        </p:spPr>
        <p:txBody>
          <a:bodyPr>
            <a:normAutofit/>
          </a:bodyPr>
          <a:lstStyle/>
          <a:p>
            <a:r>
              <a:rPr lang="en-US" sz="5000" dirty="0"/>
              <a:t>“Wavelength is a dream come true for local stations and their needs.” </a:t>
            </a:r>
            <a:endParaRPr lang="en-US" sz="5000" dirty="0" smtClean="0"/>
          </a:p>
          <a:p>
            <a:endParaRPr lang="en-US" sz="2800" dirty="0" smtClean="0"/>
          </a:p>
          <a:p>
            <a:endParaRPr lang="en-US" sz="2800" dirty="0" smtClean="0"/>
          </a:p>
          <a:p>
            <a:pPr marL="742950" indent="-742950"/>
            <a:endParaRPr lang="en-US" dirty="0">
              <a:hlinkClick r:id="rId3"/>
            </a:endParaRPr>
          </a:p>
          <a:p>
            <a:pPr marL="742950" indent="-742950" algn="ctr"/>
            <a:r>
              <a:rPr lang="en-US" dirty="0" smtClean="0"/>
              <a:t>www.WavelengthPublicMedia.org</a:t>
            </a:r>
            <a:endParaRPr lang="en-US" sz="4000" dirty="0"/>
          </a:p>
          <a:p>
            <a:pPr marL="742950" indent="-742950">
              <a:buFont typeface="+mj-lt"/>
              <a:buAutoNum type="arabicPeriod"/>
              <a:tabLst>
                <a:tab pos="736600" algn="l"/>
              </a:tabLst>
            </a:pPr>
            <a:endParaRPr lang="en-US" dirty="0"/>
          </a:p>
          <a:p>
            <a:endParaRPr lang="en-US" dirty="0"/>
          </a:p>
          <a:p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401277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29303" y="788090"/>
            <a:ext cx="7591024" cy="3052389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dirty="0" smtClean="0"/>
              <a:t>We focus on Issues that truly matter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1522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Multi-Platform Initiatives </a:t>
            </a:r>
            <a:endParaRPr lang="en-US" dirty="0"/>
          </a:p>
        </p:txBody>
      </p:sp>
      <p:pic>
        <p:nvPicPr>
          <p:cNvPr id="4" name="Content Placeholder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9973" y="2002634"/>
            <a:ext cx="6062027" cy="340988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Content Placeholder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02633"/>
            <a:ext cx="6062028" cy="340989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227846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7353" y="-104483"/>
            <a:ext cx="4816779" cy="1406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3733" y="3399605"/>
            <a:ext cx="4636465" cy="2638159"/>
          </a:xfrm>
          <a:prstGeom prst="rect">
            <a:avLst/>
          </a:prstGeom>
        </p:spPr>
      </p:pic>
      <p:pic>
        <p:nvPicPr>
          <p:cNvPr id="4" name="Content Placeholder 3"/>
          <p:cNvPicPr>
            <a:picLocks noGrp="1" noChangeAspect="1"/>
          </p:cNvPicPr>
          <p:nvPr>
            <p:ph sz="quarter" idx="10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422" y="1339142"/>
            <a:ext cx="3361139" cy="2347972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422" y="3724239"/>
            <a:ext cx="5145778" cy="23135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9961" y="1805239"/>
            <a:ext cx="4894661" cy="303135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3145" y="1339142"/>
            <a:ext cx="3614784" cy="2347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590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5285" y="3789616"/>
            <a:ext cx="3850197" cy="2295191"/>
          </a:xfrm>
          <a:prstGeom prst="rect">
            <a:avLst/>
          </a:prstGeom>
        </p:spPr>
      </p:pic>
      <p:pic>
        <p:nvPicPr>
          <p:cNvPr id="5" name="Content Placeholder 4"/>
          <p:cNvPicPr>
            <a:picLocks noGrp="1" noChangeAspect="1"/>
          </p:cNvPicPr>
          <p:nvPr>
            <p:ph sz="quarter" idx="10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360" y="1498232"/>
            <a:ext cx="3908120" cy="2325962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7353" y="-104483"/>
            <a:ext cx="4816779" cy="14065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2105" y="1498231"/>
            <a:ext cx="4169548" cy="23222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4719" y="3820438"/>
            <a:ext cx="3788229" cy="2264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392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81003" y="207732"/>
            <a:ext cx="10871200" cy="1069145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2900" dirty="0"/>
              <a:t>Peril </a:t>
            </a:r>
            <a:r>
              <a:rPr lang="en-US" sz="2900" dirty="0" smtClean="0"/>
              <a:t>and </a:t>
            </a:r>
            <a:r>
              <a:rPr lang="en-US" sz="2900" dirty="0"/>
              <a:t>Promise: The Challenge of Climate Change</a:t>
            </a:r>
            <a:br>
              <a:rPr lang="en-US" sz="2900" dirty="0"/>
            </a:br>
            <a:endParaRPr lang="en-US" sz="29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27" y="2080434"/>
            <a:ext cx="5722993" cy="3220847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1276878"/>
            <a:ext cx="6248400" cy="26883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3690858"/>
            <a:ext cx="6248400" cy="2348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958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Local Station Reach &amp; Impact – Station Grants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123797" y="1642413"/>
            <a:ext cx="8995556" cy="4301221"/>
          </a:xfrm>
        </p:spPr>
        <p:txBody>
          <a:bodyPr>
            <a:normAutofit/>
          </a:bodyPr>
          <a:lstStyle/>
          <a:p>
            <a:r>
              <a:rPr lang="en-US" dirty="0" smtClean="0"/>
              <a:t>Chasing the Dream </a:t>
            </a:r>
            <a:r>
              <a:rPr lang="en-US" sz="3000" dirty="0" smtClean="0"/>
              <a:t>(est. 2015)</a:t>
            </a:r>
          </a:p>
          <a:p>
            <a:pPr marL="1033463" lvl="1" indent="-365125"/>
            <a:r>
              <a:rPr lang="en-US" dirty="0" smtClean="0"/>
              <a:t>269 Reports; Reach: 12 MM+ Viewers</a:t>
            </a:r>
          </a:p>
          <a:p>
            <a:pPr marL="1033463" lvl="1" indent="-365125"/>
            <a:r>
              <a:rPr lang="en-US" dirty="0" smtClean="0"/>
              <a:t>20 Station Grants</a:t>
            </a:r>
          </a:p>
          <a:p>
            <a:pPr marL="1033463" lvl="1" indent="-365125"/>
            <a:r>
              <a:rPr lang="en-US" dirty="0" smtClean="0"/>
              <a:t>Total Social Media Engagements: 29K+</a:t>
            </a:r>
          </a:p>
          <a:p>
            <a:pPr marL="1033463" lvl="1" indent="-365125"/>
            <a:r>
              <a:rPr lang="en-US" dirty="0" smtClean="0"/>
              <a:t>Total Social Video Views: 1.7 MM+</a:t>
            </a:r>
          </a:p>
          <a:p>
            <a:endParaRPr lang="en-US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4877" y="1598729"/>
            <a:ext cx="3221566" cy="161078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9052" y="3399116"/>
            <a:ext cx="1013216" cy="16495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6121" y="5238235"/>
            <a:ext cx="1510834" cy="75541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8065" y="5238235"/>
            <a:ext cx="3133839" cy="74820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530" y="5273878"/>
            <a:ext cx="1268520" cy="63426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7356" y="5245449"/>
            <a:ext cx="1496406" cy="74820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8895" y="5238235"/>
            <a:ext cx="1522650" cy="76132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1212" y="5245449"/>
            <a:ext cx="1065132" cy="79884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798" y="5238237"/>
            <a:ext cx="1450988" cy="705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370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29303" y="788091"/>
            <a:ext cx="7988824" cy="1828800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en-US" dirty="0" smtClean="0"/>
              <a:t>Sparking dialogue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7778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45538" y="788091"/>
            <a:ext cx="8773559" cy="1828800"/>
          </a:xfrm>
        </p:spPr>
        <p:txBody>
          <a:bodyPr/>
          <a:lstStyle/>
          <a:p>
            <a:pPr algn="ctr"/>
            <a:r>
              <a:rPr lang="en-US" b="1" dirty="0" smtClean="0"/>
              <a:t>APTS Summit 2018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sz="4400" dirty="0" smtClean="0"/>
              <a:t>the power of public media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231294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81003" y="207733"/>
            <a:ext cx="10871200" cy="904376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2500" i="1" dirty="0" smtClean="0"/>
              <a:t>The Talk: Race in America </a:t>
            </a:r>
            <a:r>
              <a:rPr lang="en-US" sz="2500" dirty="0" smtClean="0"/>
              <a:t>&amp; </a:t>
            </a:r>
            <a:br>
              <a:rPr lang="en-US" sz="2500" dirty="0" smtClean="0"/>
            </a:br>
            <a:r>
              <a:rPr lang="en-US" sz="2500" i="1" dirty="0" smtClean="0"/>
              <a:t>America in Black &amp; Blue: A PBS </a:t>
            </a:r>
            <a:r>
              <a:rPr lang="en-US" sz="2500" i="1" dirty="0" err="1" smtClean="0"/>
              <a:t>NewsHour</a:t>
            </a:r>
            <a:r>
              <a:rPr lang="en-US" sz="2500" i="1" dirty="0" smtClean="0"/>
              <a:t> Weekend Special</a:t>
            </a:r>
            <a:endParaRPr lang="en-US" sz="2500" i="1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5916" y="2083593"/>
            <a:ext cx="6226084" cy="3514725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79" y="2083593"/>
            <a:ext cx="5905500" cy="35147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83593"/>
            <a:ext cx="2197290" cy="1307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65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0547" y="536688"/>
            <a:ext cx="6687909" cy="2357424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0547" y="3207230"/>
            <a:ext cx="6687909" cy="2647951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87242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19568" y="788091"/>
            <a:ext cx="7649017" cy="1828800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en-US" dirty="0" smtClean="0"/>
              <a:t>Building community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6165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Bridging National Issues to Local Communities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Content Sharing </a:t>
            </a:r>
          </a:p>
          <a:p>
            <a:r>
              <a:rPr lang="en-US" dirty="0" smtClean="0"/>
              <a:t>Focusing on Issues That Truly Matter</a:t>
            </a:r>
          </a:p>
          <a:p>
            <a:r>
              <a:rPr lang="en-US" dirty="0" smtClean="0"/>
              <a:t>Tackling Complex National Issues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1886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Content Sharing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798" y="1262976"/>
            <a:ext cx="10784115" cy="4784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687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81003" y="207732"/>
            <a:ext cx="10871200" cy="841819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 smtClean="0"/>
              <a:t>Legacies of War</a:t>
            </a:r>
            <a:r>
              <a:rPr lang="en-US" dirty="0"/>
              <a:t> </a:t>
            </a:r>
            <a:r>
              <a:rPr lang="en-US" dirty="0" smtClean="0"/>
              <a:t>&amp; </a:t>
            </a:r>
            <a:br>
              <a:rPr lang="en-US" dirty="0" smtClean="0"/>
            </a:br>
            <a:r>
              <a:rPr lang="en-US" dirty="0" smtClean="0"/>
              <a:t>Veterans Content Sharing Initiative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1618" y="1289998"/>
            <a:ext cx="5842234" cy="4767263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87" y="2485191"/>
            <a:ext cx="6893988" cy="3058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379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ETTING HERE_PROMO_H264_UPLOAD">
            <a:hlinkClick r:id="" action="ppaction://media"/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397"/>
            <a:ext cx="12192000" cy="6858398"/>
          </a:xfrm>
        </p:spPr>
      </p:pic>
    </p:spTree>
    <p:extLst>
      <p:ext uri="{BB962C8B-B14F-4D97-AF65-F5344CB8AC3E}">
        <p14:creationId xmlns:p14="http://schemas.microsoft.com/office/powerpoint/2010/main" val="4263964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LoW_Vietnam_Promo30">
            <a:hlinkClick r:id="" action="ppaction://media"/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397"/>
            <a:ext cx="12192000" cy="6858397"/>
          </a:xfrm>
        </p:spPr>
      </p:pic>
    </p:spTree>
    <p:extLst>
      <p:ext uri="{BB962C8B-B14F-4D97-AF65-F5344CB8AC3E}">
        <p14:creationId xmlns:p14="http://schemas.microsoft.com/office/powerpoint/2010/main" val="575988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"/>
          </p:nvPr>
        </p:nvSpPr>
        <p:spPr>
          <a:xfrm>
            <a:off x="3149600" y="122830"/>
            <a:ext cx="8534400" cy="5759355"/>
          </a:xfrm>
        </p:spPr>
        <p:txBody>
          <a:bodyPr>
            <a:normAutofit/>
          </a:bodyPr>
          <a:lstStyle/>
          <a:p>
            <a:r>
              <a:rPr lang="en-US" sz="4000" dirty="0" smtClean="0"/>
              <a:t>“Thank you so much for providing us with these two outstanding documentaries. And big, fat additional thank </a:t>
            </a:r>
            <a:r>
              <a:rPr lang="en-US" sz="4000" dirty="0" err="1" smtClean="0"/>
              <a:t>you’s</a:t>
            </a:r>
            <a:r>
              <a:rPr lang="en-US" sz="4000" dirty="0" smtClean="0"/>
              <a:t> for providing clean versions that can be customized for local markets.”</a:t>
            </a:r>
          </a:p>
          <a:p>
            <a:endParaRPr lang="en-US" sz="3300" dirty="0" smtClean="0"/>
          </a:p>
          <a:p>
            <a:pPr algn="r"/>
            <a:r>
              <a:rPr lang="en-US" sz="3500" dirty="0"/>
              <a:t>–</a:t>
            </a:r>
            <a:r>
              <a:rPr lang="en-US" sz="3500" dirty="0" smtClean="0"/>
              <a:t> WGCU, Southwest Florida</a:t>
            </a:r>
          </a:p>
          <a:p>
            <a:endParaRPr lang="en-US" dirty="0"/>
          </a:p>
          <a:p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1177844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2012 Public Media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sentation1" id="{08825869-9FB3-44A5-A740-17330A4441C7}" vid="{31D32EE7-6258-464C-9CEC-CF2DA2B4DA65}"/>
    </a:ext>
  </a:extLst>
</a:theme>
</file>

<file path=ppt/theme/theme2.xml><?xml version="1.0" encoding="utf-8"?>
<a:theme xmlns:a="http://schemas.openxmlformats.org/drawingml/2006/main" name="Presentation_16x9">
  <a:themeElements>
    <a:clrScheme name="WNET_Corp5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76AFCC"/>
      </a:accent2>
      <a:accent3>
        <a:srgbClr val="E67C90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2018 APTS PMS Template 2</Template>
  <TotalTime>356</TotalTime>
  <Words>196</Words>
  <Application>Microsoft Office PowerPoint</Application>
  <PresentationFormat>Widescreen</PresentationFormat>
  <Paragraphs>54</Paragraphs>
  <Slides>21</Slides>
  <Notes>21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Arial</vt:lpstr>
      <vt:lpstr>Arial Black</vt:lpstr>
      <vt:lpstr>Times New Roman</vt:lpstr>
      <vt:lpstr>Wingdings</vt:lpstr>
      <vt:lpstr>2012 Public Media</vt:lpstr>
      <vt:lpstr>Presentation_16x9</vt:lpstr>
      <vt:lpstr>Neal Shapiro President and CEO WNET</vt:lpstr>
      <vt:lpstr>APTS Summit 2018   the power of public media</vt:lpstr>
      <vt:lpstr>Building community</vt:lpstr>
      <vt:lpstr>Bridging National Issues to Local Communities</vt:lpstr>
      <vt:lpstr>Content Sharing</vt:lpstr>
      <vt:lpstr>Legacies of War &amp;  Veterans Content Sharing Initiative</vt:lpstr>
      <vt:lpstr>PowerPoint Presentation</vt:lpstr>
      <vt:lpstr>PowerPoint Presentation</vt:lpstr>
      <vt:lpstr>PowerPoint Presentation</vt:lpstr>
      <vt:lpstr>American Graduate Stories of Champions</vt:lpstr>
      <vt:lpstr>PowerPoint Presentation</vt:lpstr>
      <vt:lpstr>PowerPoint Presentation</vt:lpstr>
      <vt:lpstr>We focus on Issues that truly matter</vt:lpstr>
      <vt:lpstr>Multi-Platform Initiatives </vt:lpstr>
      <vt:lpstr>PowerPoint Presentation</vt:lpstr>
      <vt:lpstr>PowerPoint Presentation</vt:lpstr>
      <vt:lpstr>Peril and Promise: The Challenge of Climate Change </vt:lpstr>
      <vt:lpstr>Local Station Reach &amp; Impact – Station Grants</vt:lpstr>
      <vt:lpstr>Sparking dialogue</vt:lpstr>
      <vt:lpstr>The Talk: Race in America &amp;  America in Black &amp; Blue: A PBS NewsHour Weekend Special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Tela Hansom-Pitt</dc:creator>
  <cp:lastModifiedBy>Stacey Karp</cp:lastModifiedBy>
  <cp:revision>52</cp:revision>
  <dcterms:created xsi:type="dcterms:W3CDTF">2018-01-12T20:52:24Z</dcterms:created>
  <dcterms:modified xsi:type="dcterms:W3CDTF">2018-03-07T16:22:47Z</dcterms:modified>
</cp:coreProperties>
</file>