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309" r:id="rId3"/>
    <p:sldId id="310" r:id="rId4"/>
    <p:sldId id="291" r:id="rId5"/>
    <p:sldId id="292" r:id="rId6"/>
    <p:sldId id="299" r:id="rId7"/>
    <p:sldId id="293" r:id="rId8"/>
    <p:sldId id="294" r:id="rId9"/>
    <p:sldId id="295" r:id="rId10"/>
    <p:sldId id="311" r:id="rId11"/>
    <p:sldId id="296" r:id="rId12"/>
    <p:sldId id="300" r:id="rId13"/>
    <p:sldId id="312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4" userDrawn="1">
          <p15:clr>
            <a:srgbClr val="A4A3A4"/>
          </p15:clr>
        </p15:guide>
        <p15:guide id="2" pos="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829"/>
    <a:srgbClr val="192858"/>
    <a:srgbClr val="262A68"/>
    <a:srgbClr val="FFFF99"/>
    <a:srgbClr val="CC0000"/>
    <a:srgbClr val="C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88" d="100"/>
          <a:sy n="88" d="100"/>
        </p:scale>
        <p:origin x="39" y="423"/>
      </p:cViewPr>
      <p:guideLst>
        <p:guide orient="horz" pos="1254"/>
        <p:guide pos="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96"/>
      </p:cViewPr>
      <p:guideLst>
        <p:guide orient="horz" pos="2928"/>
        <p:guide pos="2208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7D5A466B-8CBE-4732-9F8E-5092DA52A084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62D42F9-E1A6-4A72-BA67-19228E2EA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3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3DEBA876-BFE4-4D8E-994E-44CBE202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7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10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3863" y="708025"/>
            <a:ext cx="6291262" cy="3540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6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D26C-51EB-4DBC-82AB-CC4147FEE7C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5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514600"/>
            <a:ext cx="9855200" cy="1371600"/>
          </a:xfrm>
        </p:spPr>
        <p:txBody>
          <a:bodyPr/>
          <a:lstStyle>
            <a:lvl1pPr>
              <a:defRPr>
                <a:solidFill>
                  <a:srgbClr val="8E1829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9285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64B-7F83-4BFC-BEC6-B0F3B363C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F009-FFC6-431C-8455-493D2AADF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883-1317-4718-AA0F-F059978B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D 2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1988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117600" y="0"/>
            <a:ext cx="4876800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719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2FD-1FBF-482F-B57A-8D231855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2858"/>
                </a:solidFill>
              </a:defRPr>
            </a:lvl1pPr>
            <a:lvl2pPr>
              <a:defRPr>
                <a:solidFill>
                  <a:srgbClr val="192858"/>
                </a:solidFill>
              </a:defRPr>
            </a:lvl2pPr>
            <a:lvl3pPr>
              <a:defRPr>
                <a:solidFill>
                  <a:srgbClr val="192858"/>
                </a:solidFill>
              </a:defRPr>
            </a:lvl3pPr>
            <a:lvl4pPr>
              <a:defRPr>
                <a:solidFill>
                  <a:srgbClr val="192858"/>
                </a:solidFill>
              </a:defRPr>
            </a:lvl4pPr>
            <a:lvl5pPr>
              <a:defRPr>
                <a:solidFill>
                  <a:srgbClr val="19285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A0F72-B2A4-465F-972D-4A888F69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E182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9F64-127A-40F2-A84B-7AFA4198E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3C7A-24E7-4CB6-A58F-97EA0F836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CC54-FCB8-41FB-A3DE-0998425B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E945-6AE5-40B2-8188-092267C3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185-06CC-4960-A57F-E0F17110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39C83-D2D8-4FEF-A714-DD16E43E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F816-0CCB-4CDA-B64A-856F9E7D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4513" y="6434172"/>
            <a:ext cx="12206513" cy="423828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7" y="5180777"/>
            <a:ext cx="12195440" cy="1583771"/>
          </a:xfrm>
          <a:prstGeom prst="rect">
            <a:avLst/>
          </a:prstGeom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81BCE1E8-3969-4ED8-8DCA-72ECF13F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7695"/>
          </a:xfrm>
          <a:prstGeom prst="rect">
            <a:avLst/>
          </a:prstGeom>
          <a:solidFill>
            <a:srgbClr val="192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72056" y="6552198"/>
            <a:ext cx="204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dirty="0" smtClean="0">
                <a:solidFill>
                  <a:schemeClr val="bg1"/>
                </a:solidFill>
              </a:rPr>
              <a:t>#</a:t>
            </a:r>
            <a:r>
              <a:rPr lang="en-US" sz="1600" b="0" i="1" dirty="0" err="1" smtClean="0">
                <a:solidFill>
                  <a:schemeClr val="bg1"/>
                </a:solidFill>
              </a:rPr>
              <a:t>aptsthesummit</a:t>
            </a:r>
            <a:endParaRPr lang="en-US" sz="1600" b="0" i="1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" y="6483350"/>
            <a:ext cx="841915" cy="354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7" r:id="rId12"/>
    <p:sldLayoutId id="2147484006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8E1829"/>
          </a:solidFill>
          <a:latin typeface="Arial Blac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9285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19285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19285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9285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9285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ts.org/grantcen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ts.org/content/grant-center-sign-for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collebrusco@apts.org" TargetMode="External"/><Relationship Id="rId4" Type="http://schemas.openxmlformats.org/officeDocument/2006/relationships/hyperlink" Target="mailto:mwhite@apt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568" y="2514600"/>
            <a:ext cx="10170694" cy="1828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262A68"/>
                </a:solidFill>
              </a:rPr>
              <a:t>Meegan</a:t>
            </a:r>
            <a:r>
              <a:rPr lang="en-US" dirty="0" smtClean="0">
                <a:solidFill>
                  <a:srgbClr val="262A68"/>
                </a:solidFill>
              </a:rPr>
              <a:t> White</a:t>
            </a:r>
            <a:br>
              <a:rPr lang="en-US" dirty="0" smtClean="0">
                <a:solidFill>
                  <a:srgbClr val="262A68"/>
                </a:solidFill>
              </a:rPr>
            </a:br>
            <a:r>
              <a:rPr lang="en-US" sz="2000" i="1" dirty="0" smtClean="0"/>
              <a:t>Project Director, Grant Center for Public Media</a:t>
            </a:r>
            <a:br>
              <a:rPr lang="en-US" sz="2000" i="1" dirty="0" smtClean="0"/>
            </a:br>
            <a:r>
              <a:rPr lang="en-US" sz="2000" i="1" dirty="0" smtClean="0"/>
              <a:t>America’s Public Television Stations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59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our next webinar!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Education Innovation Planning Grants</a:t>
            </a:r>
          </a:p>
          <a:p>
            <a:pPr marL="0" indent="0" algn="ctr">
              <a:buNone/>
            </a:pPr>
            <a:r>
              <a:rPr lang="en-US" sz="2400" dirty="0" smtClean="0"/>
              <a:t>$500,000 in station planning grants from CPB</a:t>
            </a:r>
          </a:p>
          <a:p>
            <a:pPr marL="0" indent="0" algn="ctr">
              <a:buNone/>
            </a:pPr>
            <a:r>
              <a:rPr lang="en-US" sz="2400" dirty="0" smtClean="0"/>
              <a:t>$10,000 grants available to 50 stations</a:t>
            </a:r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8E1829"/>
                </a:solidFill>
              </a:rPr>
              <a:t>Thursday, March 15, 2018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8E1829"/>
                </a:solidFill>
              </a:rPr>
              <a:t>1:00 P.M. – 2:00 P.M. EST</a:t>
            </a:r>
            <a:br>
              <a:rPr lang="en-US" b="1" dirty="0" smtClean="0">
                <a:solidFill>
                  <a:srgbClr val="8E1829"/>
                </a:solidFill>
              </a:rPr>
            </a:br>
            <a:endParaRPr lang="en-US" sz="1000" dirty="0" smtClean="0"/>
          </a:p>
          <a:p>
            <a:pPr marL="0" indent="0" algn="ctr">
              <a:buNone/>
            </a:pPr>
            <a:r>
              <a:rPr lang="en-US" sz="2400" dirty="0" smtClean="0"/>
              <a:t>This webinar is open to all stations.</a:t>
            </a:r>
          </a:p>
          <a:p>
            <a:pPr marL="0" indent="0" algn="ctr">
              <a:buNone/>
            </a:pPr>
            <a:r>
              <a:rPr lang="en-US" sz="2400" dirty="0" smtClean="0"/>
              <a:t>Register at </a:t>
            </a:r>
            <a:r>
              <a:rPr lang="en-US" sz="2400" dirty="0" smtClean="0">
                <a:hlinkClick r:id="rId2"/>
              </a:rPr>
              <a:t>www.apts.org/grantcenter</a:t>
            </a:r>
            <a:r>
              <a:rPr lang="en-US" sz="2400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7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dirty="0" smtClean="0"/>
              <a:t>Grant </a:t>
            </a:r>
            <a:r>
              <a:rPr lang="en-US" dirty="0"/>
              <a:t>Center resources help stations </a:t>
            </a:r>
            <a:r>
              <a:rPr lang="en-US" dirty="0" smtClean="0"/>
              <a:t>get their share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Connect </a:t>
            </a:r>
            <a:r>
              <a:rPr lang="en-US" dirty="0">
                <a:solidFill>
                  <a:srgbClr val="8E1829"/>
                </a:solidFill>
              </a:rPr>
              <a:t>directly with funders via </a:t>
            </a:r>
            <a:r>
              <a:rPr lang="en-US" dirty="0" smtClean="0">
                <a:solidFill>
                  <a:srgbClr val="8E1829"/>
                </a:solidFill>
              </a:rPr>
              <a:t>webinars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Enhanced </a:t>
            </a:r>
            <a:r>
              <a:rPr lang="en-US" dirty="0">
                <a:solidFill>
                  <a:srgbClr val="8E1829"/>
                </a:solidFill>
              </a:rPr>
              <a:t>searching of grant </a:t>
            </a:r>
            <a:r>
              <a:rPr lang="en-US" dirty="0" smtClean="0">
                <a:solidFill>
                  <a:srgbClr val="8E1829"/>
                </a:solidFill>
              </a:rPr>
              <a:t>database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Funding </a:t>
            </a:r>
            <a:r>
              <a:rPr lang="en-US" dirty="0">
                <a:solidFill>
                  <a:srgbClr val="8E1829"/>
                </a:solidFill>
              </a:rPr>
              <a:t>guides in priority </a:t>
            </a:r>
            <a:r>
              <a:rPr lang="en-US" dirty="0" smtClean="0">
                <a:solidFill>
                  <a:srgbClr val="8E1829"/>
                </a:solidFill>
              </a:rPr>
              <a:t>areas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Professional </a:t>
            </a:r>
            <a:r>
              <a:rPr lang="en-US" dirty="0">
                <a:solidFill>
                  <a:srgbClr val="8E1829"/>
                </a:solidFill>
              </a:rPr>
              <a:t>development for your </a:t>
            </a:r>
            <a:r>
              <a:rPr lang="en-US" dirty="0" smtClean="0">
                <a:solidFill>
                  <a:srgbClr val="8E1829"/>
                </a:solidFill>
              </a:rPr>
              <a:t>grant writers</a:t>
            </a:r>
            <a:endParaRPr lang="en-US" dirty="0">
              <a:solidFill>
                <a:srgbClr val="8E1829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One-on-one consultations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Custom </a:t>
            </a:r>
            <a:r>
              <a:rPr lang="en-US" dirty="0">
                <a:solidFill>
                  <a:srgbClr val="8E1829"/>
                </a:solidFill>
              </a:rPr>
              <a:t>research for your project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0001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dirty="0"/>
              <a:t>Federal funding remains steady, with some priorities shifting</a:t>
            </a:r>
          </a:p>
          <a:p>
            <a:r>
              <a:rPr lang="en-US" dirty="0"/>
              <a:t>NSF, NEH, NEA remain top funders to PTV (not counting Ready To Learn)</a:t>
            </a:r>
          </a:p>
          <a:p>
            <a:r>
              <a:rPr lang="en-US" dirty="0"/>
              <a:t>Foundations are giving </a:t>
            </a:r>
            <a:r>
              <a:rPr lang="en-US" b="1" dirty="0">
                <a:solidFill>
                  <a:srgbClr val="8E1829"/>
                </a:solidFill>
              </a:rPr>
              <a:t>over $1 billion annually to media </a:t>
            </a:r>
            <a:r>
              <a:rPr lang="en-US" dirty="0"/>
              <a:t>(and trending up)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25332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597457"/>
          </a:xfrm>
        </p:spPr>
        <p:txBody>
          <a:bodyPr/>
          <a:lstStyle/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b="1" dirty="0" smtClean="0"/>
              <a:t>$</a:t>
            </a:r>
            <a:r>
              <a:rPr lang="en-US" b="1" dirty="0"/>
              <a:t>2,900 per year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https://apts.org/content/grant-center-sign-form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</a:t>
            </a:r>
            <a:r>
              <a:rPr lang="en-US" dirty="0" smtClean="0"/>
              <a:t>up today</a:t>
            </a:r>
            <a:r>
              <a:rPr lang="en-US" dirty="0"/>
              <a:t>!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51542"/>
              </p:ext>
            </p:extLst>
          </p:nvPr>
        </p:nvGraphicFramePr>
        <p:xfrm>
          <a:off x="438150" y="3657600"/>
          <a:ext cx="113157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262A68"/>
                          </a:solidFill>
                          <a:latin typeface="Arial Black" panose="020B0A04020102020204" pitchFamily="34" charset="0"/>
                        </a:rPr>
                        <a:t>Meegan White</a:t>
                      </a:r>
                    </a:p>
                    <a:p>
                      <a:pPr algn="ctr"/>
                      <a:r>
                        <a:rPr lang="en-US" sz="2000" i="1" dirty="0" smtClean="0">
                          <a:solidFill>
                            <a:srgbClr val="8E1829"/>
                          </a:solidFill>
                          <a:hlinkClick r:id="rId4"/>
                        </a:rPr>
                        <a:t>mwhite@apts.org</a:t>
                      </a:r>
                      <a:endParaRPr lang="en-US" sz="2000" i="1" dirty="0" smtClean="0">
                        <a:solidFill>
                          <a:srgbClr val="8E1829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8E1829"/>
                          </a:solidFill>
                        </a:rPr>
                        <a:t>202-654-4214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1" kern="1200" dirty="0" smtClean="0">
                          <a:solidFill>
                            <a:srgbClr val="262A68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Anthony </a:t>
                      </a:r>
                      <a:r>
                        <a:rPr lang="en-US" sz="3600" b="1" kern="1200" dirty="0" err="1" smtClean="0">
                          <a:solidFill>
                            <a:srgbClr val="262A68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Collebrusco</a:t>
                      </a:r>
                      <a:endParaRPr lang="en-US" sz="3600" b="1" kern="1200" dirty="0" smtClean="0">
                        <a:solidFill>
                          <a:srgbClr val="262A68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1" kern="1200" dirty="0" smtClean="0">
                          <a:solidFill>
                            <a:srgbClr val="8E1829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acollebrusco@apts.org</a:t>
                      </a:r>
                      <a:endParaRPr lang="en-US" sz="2000" b="1" i="1" kern="1200" dirty="0" smtClean="0">
                        <a:solidFill>
                          <a:srgbClr val="8E18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8E1829"/>
                          </a:solidFill>
                        </a:rPr>
                        <a:t>202-654-4207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The Grant Center for Public Media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 p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artnership between: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300" y="3429000"/>
            <a:ext cx="4254791" cy="111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200400"/>
            <a:ext cx="2286000" cy="15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1087100" cy="4525963"/>
          </a:xfrm>
        </p:spPr>
        <p:txBody>
          <a:bodyPr/>
          <a:lstStyle/>
          <a:p>
            <a:r>
              <a:rPr lang="en-US" dirty="0" smtClean="0"/>
              <a:t>Updated research </a:t>
            </a:r>
            <a:r>
              <a:rPr lang="en-US" dirty="0"/>
              <a:t>from Media Impact Funders </a:t>
            </a:r>
            <a:r>
              <a:rPr lang="en-US" dirty="0" smtClean="0"/>
              <a:t>finds an average of over </a:t>
            </a:r>
            <a:r>
              <a:rPr lang="en-US" b="1" dirty="0" smtClean="0"/>
              <a:t>$1 billion per year in media grants </a:t>
            </a:r>
            <a:r>
              <a:rPr lang="en-US" dirty="0"/>
              <a:t>between 2009 </a:t>
            </a:r>
            <a:r>
              <a:rPr lang="en-US" dirty="0" smtClean="0"/>
              <a:t>and 2015</a:t>
            </a:r>
            <a:endParaRPr lang="en-US" dirty="0"/>
          </a:p>
          <a:p>
            <a:pPr lvl="1"/>
            <a:r>
              <a:rPr lang="en-US" dirty="0"/>
              <a:t>Total giving increased each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dirty="0" smtClean="0"/>
              <a:t>Most recent data:</a:t>
            </a:r>
            <a:endParaRPr lang="en-US" dirty="0"/>
          </a:p>
          <a:p>
            <a:pPr lvl="1"/>
            <a:r>
              <a:rPr lang="en-US" b="1" dirty="0"/>
              <a:t>$1.2 billion </a:t>
            </a:r>
            <a:r>
              <a:rPr lang="en-US" dirty="0"/>
              <a:t>in funding for over 22,000 grants in </a:t>
            </a:r>
            <a:r>
              <a:rPr lang="en-US" dirty="0" smtClean="0"/>
              <a:t>2014</a:t>
            </a:r>
            <a:endParaRPr lang="en-US" dirty="0"/>
          </a:p>
          <a:p>
            <a:pPr lvl="1"/>
            <a:r>
              <a:rPr lang="en-US" b="1" dirty="0"/>
              <a:t>$1.3 billion </a:t>
            </a:r>
            <a:r>
              <a:rPr lang="en-US" dirty="0"/>
              <a:t>in funding for over 33,000 grants in </a:t>
            </a:r>
            <a:r>
              <a:rPr lang="en-US" dirty="0" smtClean="0"/>
              <a:t>2015</a:t>
            </a:r>
            <a:endParaRPr lang="en-US" dirty="0"/>
          </a:p>
          <a:p>
            <a:pPr lvl="1"/>
            <a:r>
              <a:rPr lang="en-US" dirty="0"/>
              <a:t>Trends indicate an increase in annual funding for </a:t>
            </a:r>
            <a:r>
              <a:rPr lang="en-US" dirty="0" smtClean="0"/>
              <a:t>2016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Giving to Media</a:t>
            </a:r>
          </a:p>
        </p:txBody>
      </p:sp>
    </p:spTree>
    <p:extLst>
      <p:ext uri="{BB962C8B-B14F-4D97-AF65-F5344CB8AC3E}">
        <p14:creationId xmlns:p14="http://schemas.microsoft.com/office/powerpoint/2010/main" val="228699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320"/>
            <a:ext cx="10972800" cy="1143000"/>
          </a:xfrm>
        </p:spPr>
        <p:txBody>
          <a:bodyPr/>
          <a:lstStyle/>
          <a:p>
            <a:r>
              <a:rPr lang="en-US" dirty="0"/>
              <a:t>Federal Funding $ to Public Media in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69996"/>
              </p:ext>
            </p:extLst>
          </p:nvPr>
        </p:nvGraphicFramePr>
        <p:xfrm>
          <a:off x="1638299" y="1714500"/>
          <a:ext cx="8915400" cy="31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anose="020B0A04020102020204" pitchFamily="34" charset="0"/>
                        </a:rPr>
                        <a:t>Federal Grants to 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Public </a:t>
                      </a: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Media, 2017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18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Federal Agency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Total Dollars (# of grants)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Education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$27,700,000 (2)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Science Foundation (NSF)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$21,550,044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(23)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Endowment for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Arts (NEA)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$2,495,000 (63)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Endowment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the Humanities (NEH)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$2,112,569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(14)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$2,000,000 (1)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Museum and Library Services (IMLS)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$372,074 (2)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Archives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Records Administration (NARA)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$303,655 (2)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Grand Total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$56,533,342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4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4525963"/>
          </a:xfrm>
        </p:spPr>
        <p:txBody>
          <a:bodyPr/>
          <a:lstStyle/>
          <a:p>
            <a:r>
              <a:rPr lang="en-US" dirty="0"/>
              <a:t>Searchable database of hundreds of grants tailored to public media</a:t>
            </a:r>
          </a:p>
          <a:p>
            <a:r>
              <a:rPr lang="en-US" dirty="0"/>
              <a:t>Timely alerts about new and upcoming grants</a:t>
            </a:r>
          </a:p>
          <a:p>
            <a:r>
              <a:rPr lang="en-US" dirty="0"/>
              <a:t>Webinars that raise your grant writing skills and connect you with funders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dirty="0" smtClean="0"/>
              <a:t>Private </a:t>
            </a:r>
            <a:r>
              <a:rPr lang="en-US" dirty="0"/>
              <a:t>consultations and expert advice</a:t>
            </a:r>
          </a:p>
          <a:p>
            <a:r>
              <a:rPr lang="en-US" dirty="0"/>
              <a:t>Custom prospect research</a:t>
            </a:r>
          </a:p>
          <a:p>
            <a:r>
              <a:rPr lang="en-US" dirty="0"/>
              <a:t>Grant writing </a:t>
            </a:r>
            <a:r>
              <a:rPr lang="en-US" dirty="0" smtClean="0"/>
              <a:t>service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8E1829"/>
                </a:solidFill>
              </a:rPr>
              <a:t>…and </a:t>
            </a:r>
            <a:r>
              <a:rPr lang="en-US" i="1" dirty="0">
                <a:solidFill>
                  <a:srgbClr val="8E1829"/>
                </a:solidFill>
              </a:rPr>
              <a:t>more!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our Newest Funding Guides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Production Funding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Journalism Funding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Emergency </a:t>
            </a:r>
            <a:r>
              <a:rPr lang="en-US" dirty="0">
                <a:solidFill>
                  <a:srgbClr val="8E1829"/>
                </a:solidFill>
              </a:rPr>
              <a:t>Preparedness Funding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Custom Prospect Research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Tailored </a:t>
            </a:r>
            <a:r>
              <a:rPr lang="en-US" dirty="0">
                <a:solidFill>
                  <a:srgbClr val="8E1829"/>
                </a:solidFill>
              </a:rPr>
              <a:t>to your station’s </a:t>
            </a:r>
            <a:r>
              <a:rPr lang="en-US" dirty="0" smtClean="0">
                <a:solidFill>
                  <a:srgbClr val="8E1829"/>
                </a:solidFill>
              </a:rPr>
              <a:t>needs</a:t>
            </a:r>
          </a:p>
          <a:p>
            <a:pPr lvl="1">
              <a:buFontTx/>
              <a:buChar char="-"/>
            </a:pPr>
            <a:endParaRPr lang="en-US" sz="2200" dirty="0">
              <a:solidFill>
                <a:srgbClr val="8E182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us help you find grants!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CAB2B47-2DE9-4284-BC50-16E8D270B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94933"/>
              </p:ext>
            </p:extLst>
          </p:nvPr>
        </p:nvGraphicFramePr>
        <p:xfrm>
          <a:off x="6923344" y="2628900"/>
          <a:ext cx="1320443" cy="170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3" imgW="5829165" imgH="7543680" progId="AcroExch.Document.DC">
                  <p:embed/>
                </p:oleObj>
              </mc:Choice>
              <mc:Fallback>
                <p:oleObj name="Acrobat Document" r:id="rId3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3344" y="2628900"/>
                        <a:ext cx="1320443" cy="170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91C4A8-DBF2-481B-8944-B2808F198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94" y="2628900"/>
            <a:ext cx="1319539" cy="1709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B90B0-606E-4B00-B9A7-8259654DE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340" y="2628900"/>
            <a:ext cx="1317953" cy="17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Website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Smarter searching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Save your prospects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See related content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Grant </a:t>
            </a:r>
            <a:r>
              <a:rPr lang="en-US" dirty="0">
                <a:solidFill>
                  <a:srgbClr val="8E1829"/>
                </a:solidFill>
              </a:rPr>
              <a:t>deadline </a:t>
            </a:r>
            <a:r>
              <a:rPr lang="en-US" dirty="0" smtClean="0">
                <a:solidFill>
                  <a:srgbClr val="8E1829"/>
                </a:solidFill>
              </a:rPr>
              <a:t>calendar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8E1829"/>
                </a:solidFill>
              </a:rPr>
              <a:t>Twitter </a:t>
            </a:r>
            <a:r>
              <a:rPr lang="en-US" dirty="0">
                <a:solidFill>
                  <a:srgbClr val="8E1829"/>
                </a:solidFill>
              </a:rPr>
              <a:t>feed embedded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Professional Development Webinar Series – Measuring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One-on-One Consultations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E4AC13-80E2-4EE9-BD07-667A52DE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847" y="637562"/>
            <a:ext cx="3556353" cy="4799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5F46A-EF19-42AE-A8CA-4F446D07A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637561"/>
            <a:ext cx="3556353" cy="47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Public Medi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8825869-9FB3-44A5-A740-17330A4441C7}" vid="{31D32EE7-6258-464C-9CEC-CF2DA2B4DA6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APTS PMS Template 2</Template>
  <TotalTime>429</TotalTime>
  <Words>430</Words>
  <Application>Microsoft Office PowerPoint</Application>
  <PresentationFormat>Widescreen</PresentationFormat>
  <Paragraphs>89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Wingdings</vt:lpstr>
      <vt:lpstr>2012 Public Media</vt:lpstr>
      <vt:lpstr>Acrobat Document</vt:lpstr>
      <vt:lpstr>Meegan White Project Director, Grant Center for Public Media America’s Public Television Stations</vt:lpstr>
      <vt:lpstr>The Grant Center for Public Media </vt:lpstr>
      <vt:lpstr>Foundation Giving to Media</vt:lpstr>
      <vt:lpstr>Federal Funding $ to Public Media in 2017</vt:lpstr>
      <vt:lpstr>What we offer</vt:lpstr>
      <vt:lpstr>What we offer</vt:lpstr>
      <vt:lpstr>Let us help you find grants!</vt:lpstr>
      <vt:lpstr>What’s new this year?</vt:lpstr>
      <vt:lpstr>PowerPoint Presentation</vt:lpstr>
      <vt:lpstr>Join our next webinar!</vt:lpstr>
      <vt:lpstr>Highlights</vt:lpstr>
      <vt:lpstr>Highlights</vt:lpstr>
      <vt:lpstr>Sign up today!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 Hansom-Pitt</dc:creator>
  <cp:lastModifiedBy>Stacey Karp</cp:lastModifiedBy>
  <cp:revision>48</cp:revision>
  <dcterms:created xsi:type="dcterms:W3CDTF">2018-01-12T20:52:24Z</dcterms:created>
  <dcterms:modified xsi:type="dcterms:W3CDTF">2018-03-07T18:57:04Z</dcterms:modified>
</cp:coreProperties>
</file>