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042" r:id="rId2"/>
  </p:sldMasterIdLst>
  <p:notesMasterIdLst>
    <p:notesMasterId r:id="rId11"/>
  </p:notesMasterIdLst>
  <p:handoutMasterIdLst>
    <p:handoutMasterId r:id="rId12"/>
  </p:handoutMasterIdLst>
  <p:sldIdLst>
    <p:sldId id="295" r:id="rId3"/>
    <p:sldId id="354" r:id="rId4"/>
    <p:sldId id="355" r:id="rId5"/>
    <p:sldId id="356" r:id="rId6"/>
    <p:sldId id="357" r:id="rId7"/>
    <p:sldId id="358" r:id="rId8"/>
    <p:sldId id="359" r:id="rId9"/>
    <p:sldId id="360" r:id="rId10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54" userDrawn="1">
          <p15:clr>
            <a:srgbClr val="A4A3A4"/>
          </p15:clr>
        </p15:guide>
        <p15:guide id="2" pos="9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858"/>
    <a:srgbClr val="8E1829"/>
    <a:srgbClr val="262A68"/>
    <a:srgbClr val="FFFF99"/>
    <a:srgbClr val="CC0000"/>
    <a:srgbClr val="C000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93" autoAdjust="0"/>
    <p:restoredTop sz="74568" autoAdjust="0"/>
  </p:normalViewPr>
  <p:slideViewPr>
    <p:cSldViewPr>
      <p:cViewPr varScale="1">
        <p:scale>
          <a:sx n="80" d="100"/>
          <a:sy n="80" d="100"/>
        </p:scale>
        <p:origin x="171" y="39"/>
      </p:cViewPr>
      <p:guideLst>
        <p:guide orient="horz" pos="1254"/>
        <p:guide pos="92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22" d="100"/>
          <a:sy n="122" d="100"/>
        </p:scale>
        <p:origin x="4938" y="96"/>
      </p:cViewPr>
      <p:guideLst>
        <p:guide orient="horz" pos="2928"/>
        <p:guide pos="2208"/>
      </p:guideLst>
    </p:cSldViewPr>
  </p:notesViewPr>
  <p:gridSpacing cx="57150" cy="5715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defRPr>
            </a:pPr>
            <a:endParaRPr lang="en-US" sz="1400" b="0" dirty="0">
              <a:solidFill>
                <a:schemeClr val="tx1"/>
              </a:solidFill>
              <a:latin typeface="+mn-lt"/>
              <a:ea typeface="Calibri" charset="0"/>
              <a:cs typeface="Calibri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effectLst/>
              <a:latin typeface="Calibri" charset="0"/>
              <a:ea typeface="Calibri" charset="0"/>
              <a:cs typeface="Calibri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5721691328217597"/>
          <c:y val="0.266845504723982"/>
          <c:w val="0.64278308671782303"/>
          <c:h val="0.648130028211025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Poor</c:v>
                </c:pt>
                <c:pt idx="1">
                  <c:v>Low-income</c:v>
                </c:pt>
                <c:pt idx="2">
                  <c:v>High-income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0.44</c:v>
                </c:pt>
                <c:pt idx="1">
                  <c:v>0.52</c:v>
                </c:pt>
                <c:pt idx="2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65-48DA-9B0D-230A1A35AB8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1948343984"/>
        <c:axId val="-1948345616"/>
      </c:barChart>
      <c:catAx>
        <c:axId val="-19483439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948345616"/>
        <c:crosses val="autoZero"/>
        <c:auto val="1"/>
        <c:lblAlgn val="ctr"/>
        <c:lblOffset val="100"/>
        <c:noMultiLvlLbl val="0"/>
      </c:catAx>
      <c:valAx>
        <c:axId val="-1948345616"/>
        <c:scaling>
          <c:orientation val="minMax"/>
        </c:scaling>
        <c:delete val="1"/>
        <c:axPos val="b"/>
        <c:numFmt formatCode="0%" sourceLinked="0"/>
        <c:majorTickMark val="none"/>
        <c:minorTickMark val="none"/>
        <c:tickLblPos val="nextTo"/>
        <c:crossAx val="-1948343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rgbClr val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864742108931901"/>
          <c:y val="0.32878307379670502"/>
          <c:w val="0.62333948450919796"/>
          <c:h val="0.58619245913830198"/>
        </c:manualLayout>
      </c:layout>
      <c:barChart>
        <c:barDir val="bar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1783454192"/>
        <c:axId val="-1783455824"/>
      </c:barChart>
      <c:catAx>
        <c:axId val="-17834541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783455824"/>
        <c:crossesAt val="0"/>
        <c:auto val="1"/>
        <c:lblAlgn val="ctr"/>
        <c:lblOffset val="100"/>
        <c:noMultiLvlLbl val="0"/>
      </c:catAx>
      <c:valAx>
        <c:axId val="-1783455824"/>
        <c:scaling>
          <c:orientation val="minMax"/>
          <c:min val="160"/>
        </c:scaling>
        <c:delete val="1"/>
        <c:axPos val="b"/>
        <c:numFmt formatCode="0" sourceLinked="0"/>
        <c:majorTickMark val="none"/>
        <c:minorTickMark val="none"/>
        <c:tickLblPos val="nextTo"/>
        <c:crossAx val="-1783454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rgbClr val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464258780955099"/>
          <c:y val="0.30941051864512897"/>
          <c:w val="0.52058681836239795"/>
          <c:h val="0.60556545387551297"/>
        </c:manualLayout>
      </c:layout>
      <c:barChart>
        <c:barDir val="bar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1783449296"/>
        <c:axId val="-1783453648"/>
      </c:barChart>
      <c:catAx>
        <c:axId val="-17834492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783453648"/>
        <c:crossesAt val="0"/>
        <c:auto val="1"/>
        <c:lblAlgn val="ctr"/>
        <c:lblOffset val="100"/>
        <c:noMultiLvlLbl val="0"/>
      </c:catAx>
      <c:valAx>
        <c:axId val="-1783453648"/>
        <c:scaling>
          <c:orientation val="minMax"/>
          <c:max val="200"/>
          <c:min val="100"/>
        </c:scaling>
        <c:delete val="1"/>
        <c:axPos val="b"/>
        <c:numFmt formatCode="0" sourceLinked="0"/>
        <c:majorTickMark val="none"/>
        <c:minorTickMark val="none"/>
        <c:tickLblPos val="nextTo"/>
        <c:crossAx val="-178344929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0000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defRPr>
            </a:pPr>
            <a:endParaRPr lang="en-US" sz="1400" b="0" dirty="0">
              <a:solidFill>
                <a:schemeClr val="tx1"/>
              </a:solidFill>
              <a:latin typeface="+mn-lt"/>
              <a:ea typeface="Calibri" charset="0"/>
              <a:cs typeface="Calibri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51505694473244101"/>
          <c:y val="0"/>
          <c:w val="0.48494305526755899"/>
          <c:h val="0.648130028211025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206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4DA-47DD-BFE0-40AF0026D2F3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140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4DA-47DD-BFE0-40AF0026D2F3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167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4DA-47DD-BFE0-40AF0026D2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Poor</c:v>
                </c:pt>
                <c:pt idx="1">
                  <c:v>Low-income</c:v>
                </c:pt>
                <c:pt idx="2">
                  <c:v>High-income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</c:v>
                </c:pt>
                <c:pt idx="1">
                  <c:v>140</c:v>
                </c:pt>
                <c:pt idx="2">
                  <c:v>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4DA-47DD-BFE0-40AF0026D2F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1783452560"/>
        <c:axId val="-1783452016"/>
      </c:barChart>
      <c:catAx>
        <c:axId val="-17834525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783452016"/>
        <c:crosses val="autoZero"/>
        <c:auto val="1"/>
        <c:lblAlgn val="ctr"/>
        <c:lblOffset val="100"/>
        <c:noMultiLvlLbl val="0"/>
      </c:catAx>
      <c:valAx>
        <c:axId val="-1783452016"/>
        <c:scaling>
          <c:orientation val="minMax"/>
        </c:scaling>
        <c:delete val="1"/>
        <c:axPos val="b"/>
        <c:numFmt formatCode="0%" sourceLinked="0"/>
        <c:majorTickMark val="none"/>
        <c:minorTickMark val="none"/>
        <c:tickLblPos val="nextTo"/>
        <c:crossAx val="-1783452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defRPr>
            </a:pPr>
            <a:endParaRPr lang="en-US" sz="1400" b="0" dirty="0">
              <a:solidFill>
                <a:schemeClr val="tx1"/>
              </a:solidFill>
              <a:latin typeface="+mn-lt"/>
              <a:ea typeface="Calibri" charset="0"/>
              <a:cs typeface="Calibri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1983374793869301"/>
          <c:y val="0.266845504723982"/>
          <c:w val="0.60124623633617502"/>
          <c:h val="0.648130028211025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206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007-46FC-BA11-18EC2E8F3728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208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007-46FC-BA11-18EC2E8F3728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232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007-46FC-BA11-18EC2E8F37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Poor</c:v>
                </c:pt>
                <c:pt idx="1">
                  <c:v>Low-income</c:v>
                </c:pt>
                <c:pt idx="2">
                  <c:v>High-income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206</c:v>
                </c:pt>
                <c:pt idx="1">
                  <c:v>208</c:v>
                </c:pt>
                <c:pt idx="2">
                  <c:v>232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007-46FC-BA11-18EC2E8F372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1783450928"/>
        <c:axId val="-1782187696"/>
      </c:barChart>
      <c:catAx>
        <c:axId val="-1783450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782187696"/>
        <c:crosses val="autoZero"/>
        <c:auto val="1"/>
        <c:lblAlgn val="ctr"/>
        <c:lblOffset val="100"/>
        <c:noMultiLvlLbl val="0"/>
      </c:catAx>
      <c:valAx>
        <c:axId val="-1782187696"/>
        <c:scaling>
          <c:orientation val="minMax"/>
        </c:scaling>
        <c:delete val="1"/>
        <c:axPos val="b"/>
        <c:numFmt formatCode="0%" sourceLinked="0"/>
        <c:majorTickMark val="none"/>
        <c:minorTickMark val="none"/>
        <c:tickLblPos val="nextTo"/>
        <c:crossAx val="-178345092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defRPr>
            </a:pPr>
            <a:endParaRPr lang="en-US" sz="1400" b="0" dirty="0">
              <a:solidFill>
                <a:schemeClr val="tx1"/>
              </a:solidFill>
              <a:latin typeface="+mn-lt"/>
              <a:ea typeface="Calibri" charset="0"/>
              <a:cs typeface="Calibri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1983374793869301"/>
          <c:y val="0.266845504723982"/>
          <c:w val="0.60124623633617502"/>
          <c:h val="0.648130028211025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206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CAE-40BF-8258-D00F3DE54E07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208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CAE-40BF-8258-D00F3DE54E07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232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CAE-40BF-8258-D00F3DE54E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Poor</c:v>
                </c:pt>
                <c:pt idx="1">
                  <c:v>Low-income</c:v>
                </c:pt>
                <c:pt idx="2">
                  <c:v>High-income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206</c:v>
                </c:pt>
                <c:pt idx="1">
                  <c:v>208</c:v>
                </c:pt>
                <c:pt idx="2">
                  <c:v>232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AE-40BF-8258-D00F3DE54E0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1782184976"/>
        <c:axId val="-1782197488"/>
      </c:barChart>
      <c:catAx>
        <c:axId val="-17821849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782197488"/>
        <c:crosses val="autoZero"/>
        <c:auto val="1"/>
        <c:lblAlgn val="ctr"/>
        <c:lblOffset val="100"/>
        <c:noMultiLvlLbl val="0"/>
      </c:catAx>
      <c:valAx>
        <c:axId val="-1782197488"/>
        <c:scaling>
          <c:orientation val="minMax"/>
        </c:scaling>
        <c:delete val="1"/>
        <c:axPos val="b"/>
        <c:numFmt formatCode="0%" sourceLinked="0"/>
        <c:majorTickMark val="none"/>
        <c:minorTickMark val="none"/>
        <c:tickLblPos val="nextTo"/>
        <c:crossAx val="-1782184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fld id="{7D5A466B-8CBE-4732-9F8E-5092DA52A084}" type="datetimeFigureOut">
              <a:rPr lang="en-US"/>
              <a:pPr>
                <a:defRPr/>
              </a:pPr>
              <a:t>3/7/2018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fld id="{362D42F9-E1A6-4A72-BA67-19228E2EAC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315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fld id="{3DEBA876-BFE4-4D8E-994E-44CBE2023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754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1800" y="708025"/>
            <a:ext cx="6302375" cy="3544888"/>
          </a:xfrm>
          <a:ln/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38323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906A5-6F28-BF41-9346-48E14CDAF95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023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906A5-6F28-BF41-9346-48E14CDAF95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87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906A5-6F28-BF41-9346-48E14CDAF95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642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906A5-6F28-BF41-9346-48E14CDAF95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70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906A5-6F28-BF41-9346-48E14CDAF95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91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D50D8-EE76-B847-8A4F-810E9ECE192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024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97AA1-22A3-BF46-A0EE-350BBC7A07E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72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7600" y="2514600"/>
            <a:ext cx="9855200" cy="1371600"/>
          </a:xfrm>
        </p:spPr>
        <p:txBody>
          <a:bodyPr/>
          <a:lstStyle>
            <a:lvl1pPr>
              <a:defRPr>
                <a:solidFill>
                  <a:srgbClr val="8E1829"/>
                </a:solidFill>
                <a:latin typeface="Arial Blac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92858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A964B-7F83-4BFC-BEC6-B0F3B363C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1F009-FFC6-431C-8455-493D2AADF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1C883-1317-4718-AA0F-F059978BC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D 20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11988800" cy="1600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1117600" y="0"/>
            <a:ext cx="4876800" cy="1676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7199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512FD-1FBF-482F-B57A-8D231855D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256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08919"/>
            <a:ext cx="10363200" cy="75424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887959"/>
            <a:ext cx="10363200" cy="578781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FFFFFF"/>
                </a:solidFill>
                <a:latin typeface="Avenir Next" charset="0"/>
                <a:ea typeface="Avenir Next" charset="0"/>
                <a:cs typeface="Avenir Next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Right Triangle 8"/>
          <p:cNvSpPr/>
          <p:nvPr userDrawn="1"/>
        </p:nvSpPr>
        <p:spPr>
          <a:xfrm rot="16200000">
            <a:off x="8464281" y="3105153"/>
            <a:ext cx="3694945" cy="3795031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" y="5062273"/>
            <a:ext cx="12228084" cy="1128748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</a:endParaRPr>
          </a:p>
        </p:txBody>
      </p:sp>
      <p:pic>
        <p:nvPicPr>
          <p:cNvPr id="8" name="Picture 9" descr="wgbh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960" y="5221541"/>
            <a:ext cx="2271184" cy="83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 userDrawn="1"/>
        </p:nvCxnSpPr>
        <p:spPr>
          <a:xfrm>
            <a:off x="1060545" y="2887959"/>
            <a:ext cx="9390963" cy="0"/>
          </a:xfrm>
          <a:prstGeom prst="line">
            <a:avLst/>
          </a:prstGeom>
          <a:ln w="12700" cap="flat">
            <a:solidFill>
              <a:schemeClr val="accent6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115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2920083"/>
            <a:ext cx="12228576" cy="1133856"/>
          </a:xfrm>
          <a:prstGeom prst="rect">
            <a:avLst/>
          </a:prstGeom>
          <a:solidFill>
            <a:schemeClr val="accent6"/>
          </a:solidFill>
          <a:ln w="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0083"/>
            <a:ext cx="10972800" cy="113385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80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, Multi-Level Bullet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228576" cy="1133856"/>
          </a:xfrm>
          <a:prstGeom prst="rect">
            <a:avLst/>
          </a:prstGeom>
          <a:solidFill>
            <a:schemeClr val="accent6"/>
          </a:solidFill>
          <a:ln w="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099"/>
            <a:ext cx="10972800" cy="111134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ight Triangle 9"/>
          <p:cNvSpPr/>
          <p:nvPr userDrawn="1"/>
        </p:nvSpPr>
        <p:spPr>
          <a:xfrm rot="16200000">
            <a:off x="11582400" y="478864"/>
            <a:ext cx="646176" cy="654993"/>
          </a:xfrm>
          <a:prstGeom prst="rtTriangl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0500"/>
            <a:ext cx="10972800" cy="5231411"/>
          </a:xfrm>
        </p:spPr>
        <p:txBody>
          <a:bodyPr>
            <a:normAutofit/>
          </a:bodyPr>
          <a:lstStyle>
            <a:lvl1pPr marL="457189" indent="-457189">
              <a:buClr>
                <a:schemeClr val="accent6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1064657" indent="-455073">
              <a:buClr>
                <a:schemeClr val="accent6"/>
              </a:buClr>
              <a:defRPr sz="3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674242" indent="-455073">
              <a:buClr>
                <a:schemeClr val="accent6"/>
              </a:buClr>
              <a:defRPr sz="3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2283827" indent="-455073">
              <a:buClr>
                <a:schemeClr val="accent6"/>
              </a:buClr>
              <a:defRPr sz="3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893412" indent="-455073">
              <a:buClr>
                <a:schemeClr val="accent6"/>
              </a:buClr>
              <a:defRPr sz="3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253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One-Level Bullet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228576" cy="1133856"/>
          </a:xfrm>
          <a:prstGeom prst="rect">
            <a:avLst/>
          </a:prstGeom>
          <a:solidFill>
            <a:schemeClr val="accent6"/>
          </a:solidFill>
          <a:ln w="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8099"/>
            <a:ext cx="10972800" cy="111134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ight Triangle 7"/>
          <p:cNvSpPr/>
          <p:nvPr userDrawn="1"/>
        </p:nvSpPr>
        <p:spPr>
          <a:xfrm rot="16200000">
            <a:off x="11582400" y="478864"/>
            <a:ext cx="646176" cy="654993"/>
          </a:xfrm>
          <a:prstGeom prst="rtTriangl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9388185" y="764323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b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410500"/>
            <a:ext cx="10972800" cy="5213213"/>
          </a:xfrm>
        </p:spPr>
        <p:txBody>
          <a:bodyPr>
            <a:normAutofit/>
          </a:bodyPr>
          <a:lstStyle>
            <a:lvl1pPr marL="457189" indent="-457189">
              <a:buClr>
                <a:schemeClr val="accent6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1064657" indent="-455073">
              <a:buClr>
                <a:schemeClr val="accent6"/>
              </a:buClr>
              <a:buFont typeface="Arial" panose="020B0604020202020204" pitchFamily="34" charset="0"/>
              <a:buChar char="–"/>
              <a:defRPr sz="3200"/>
            </a:lvl2pPr>
            <a:lvl3pPr marL="1674242" indent="-455073">
              <a:buClr>
                <a:schemeClr val="accent6"/>
              </a:buClr>
              <a:defRPr sz="3200"/>
            </a:lvl3pPr>
            <a:lvl4pPr marL="2283827" indent="-455073">
              <a:buClr>
                <a:schemeClr val="accent6"/>
              </a:buClr>
              <a:defRPr sz="3200"/>
            </a:lvl4pPr>
            <a:lvl5pPr marL="2893412" indent="-455073">
              <a:buClr>
                <a:schemeClr val="accent6"/>
              </a:buClr>
              <a:defRPr sz="3200"/>
            </a:lvl5pPr>
          </a:lstStyle>
          <a:p>
            <a:pPr lvl="0"/>
            <a:r>
              <a:rPr lang="en-US" dirty="0" err="1" smtClean="0"/>
              <a:t>Avenir</a:t>
            </a:r>
            <a:endParaRPr lang="en-US" dirty="0"/>
          </a:p>
          <a:p>
            <a:pPr lvl="4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349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228576" cy="1133856"/>
          </a:xfrm>
          <a:prstGeom prst="rect">
            <a:avLst/>
          </a:prstGeom>
          <a:solidFill>
            <a:schemeClr val="accent6"/>
          </a:solidFill>
          <a:ln w="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8099"/>
            <a:ext cx="10972800" cy="111134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ight Triangle 7"/>
          <p:cNvSpPr/>
          <p:nvPr userDrawn="1"/>
        </p:nvSpPr>
        <p:spPr>
          <a:xfrm rot="16200000">
            <a:off x="11582400" y="478864"/>
            <a:ext cx="646176" cy="654993"/>
          </a:xfrm>
          <a:prstGeom prst="rtTriangl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9388185" y="764323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b="0" dirty="0"/>
          </a:p>
        </p:txBody>
      </p:sp>
      <p:sp>
        <p:nvSpPr>
          <p:cNvPr id="14" name="Table Placeholder 13"/>
          <p:cNvSpPr>
            <a:spLocks noGrp="1"/>
          </p:cNvSpPr>
          <p:nvPr>
            <p:ph type="tbl" sz="quarter" idx="10"/>
          </p:nvPr>
        </p:nvSpPr>
        <p:spPr>
          <a:xfrm>
            <a:off x="609600" y="1410501"/>
            <a:ext cx="10968389" cy="4794683"/>
          </a:xfrm>
        </p:spPr>
        <p:txBody>
          <a:bodyPr>
            <a:normAutofit/>
          </a:bodyPr>
          <a:lstStyle>
            <a:lvl1pPr marL="457189" indent="-457189" algn="l">
              <a:buClr>
                <a:schemeClr val="accent6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1064657" indent="-455073">
              <a:buClr>
                <a:schemeClr val="accent6"/>
              </a:buClr>
              <a:defRPr sz="3200">
                <a:solidFill>
                  <a:schemeClr val="tx1">
                    <a:lumMod val="50000"/>
                  </a:schemeClr>
                </a:solidFill>
              </a:defRPr>
            </a:lvl2pPr>
            <a:lvl3pPr marL="1674242" indent="-455073">
              <a:buClr>
                <a:schemeClr val="accent6"/>
              </a:buClr>
              <a:defRPr sz="3200">
                <a:solidFill>
                  <a:schemeClr val="tx1">
                    <a:lumMod val="50000"/>
                  </a:schemeClr>
                </a:solidFill>
              </a:defRPr>
            </a:lvl3pPr>
            <a:lvl4pPr marL="2283827" indent="-455073">
              <a:buClr>
                <a:schemeClr val="accent6"/>
              </a:buClr>
              <a:defRPr sz="3200">
                <a:solidFill>
                  <a:schemeClr val="tx1">
                    <a:lumMod val="50000"/>
                  </a:schemeClr>
                </a:solidFill>
              </a:defRPr>
            </a:lvl4pPr>
            <a:lvl5pPr marL="2893412" indent="-455073">
              <a:buClr>
                <a:schemeClr val="accent6"/>
              </a:buClr>
              <a:defRPr sz="32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r>
              <a:rPr lang="en-US" smtClean="0"/>
              <a:t>Click icon to add table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6329310"/>
            <a:ext cx="10972800" cy="280621"/>
          </a:xfrm>
        </p:spPr>
        <p:txBody>
          <a:bodyPr anchor="ctr">
            <a:noAutofit/>
          </a:bodyPr>
          <a:lstStyle>
            <a:lvl1pPr marL="0" indent="0">
              <a:buNone/>
              <a:defRPr sz="1333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2078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228576" cy="1129448"/>
          </a:xfrm>
          <a:prstGeom prst="rect">
            <a:avLst/>
          </a:prstGeom>
          <a:solidFill>
            <a:schemeClr val="accent6"/>
          </a:solidFill>
          <a:ln w="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8099"/>
            <a:ext cx="10972800" cy="111134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ight Triangle 7"/>
          <p:cNvSpPr/>
          <p:nvPr userDrawn="1"/>
        </p:nvSpPr>
        <p:spPr>
          <a:xfrm rot="16200000">
            <a:off x="11582400" y="478864"/>
            <a:ext cx="646176" cy="654993"/>
          </a:xfrm>
          <a:prstGeom prst="rtTriangl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9388185" y="764323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b="0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05189" y="6334602"/>
            <a:ext cx="10972800" cy="280621"/>
          </a:xfrm>
        </p:spPr>
        <p:txBody>
          <a:bodyPr anchor="ctr">
            <a:noAutofit/>
          </a:bodyPr>
          <a:lstStyle>
            <a:lvl1pPr marL="0" indent="0">
              <a:buNone/>
              <a:defRPr sz="1333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Chart Placeholder 15"/>
          <p:cNvSpPr>
            <a:spLocks noGrp="1"/>
          </p:cNvSpPr>
          <p:nvPr>
            <p:ph type="chart" sz="quarter" idx="13"/>
          </p:nvPr>
        </p:nvSpPr>
        <p:spPr>
          <a:xfrm>
            <a:off x="609600" y="1410502"/>
            <a:ext cx="10968389" cy="481287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821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92858"/>
                </a:solidFill>
              </a:defRPr>
            </a:lvl1pPr>
            <a:lvl2pPr>
              <a:defRPr>
                <a:solidFill>
                  <a:srgbClr val="192858"/>
                </a:solidFill>
              </a:defRPr>
            </a:lvl2pPr>
            <a:lvl3pPr>
              <a:defRPr>
                <a:solidFill>
                  <a:srgbClr val="192858"/>
                </a:solidFill>
              </a:defRPr>
            </a:lvl3pPr>
            <a:lvl4pPr>
              <a:defRPr>
                <a:solidFill>
                  <a:srgbClr val="192858"/>
                </a:solidFill>
              </a:defRPr>
            </a:lvl4pPr>
            <a:lvl5pPr>
              <a:defRPr>
                <a:solidFill>
                  <a:srgbClr val="192858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A0F72-B2A4-465F-972D-4A888F69A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228576" cy="1133856"/>
          </a:xfrm>
          <a:prstGeom prst="rect">
            <a:avLst/>
          </a:prstGeom>
          <a:solidFill>
            <a:schemeClr val="accent6"/>
          </a:solidFill>
          <a:ln w="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18099"/>
            <a:ext cx="10972800" cy="111134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ight Triangle 3"/>
          <p:cNvSpPr/>
          <p:nvPr userDrawn="1"/>
        </p:nvSpPr>
        <p:spPr>
          <a:xfrm rot="16200000">
            <a:off x="11582400" y="478864"/>
            <a:ext cx="646176" cy="654993"/>
          </a:xfrm>
          <a:prstGeom prst="rtTriangl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9388185" y="764323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b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410500"/>
            <a:ext cx="5349923" cy="5094965"/>
          </a:xfrm>
        </p:spPr>
        <p:txBody>
          <a:bodyPr>
            <a:normAutofit/>
          </a:bodyPr>
          <a:lstStyle>
            <a:lvl1pPr marL="457189" indent="-457189">
              <a:buClr>
                <a:schemeClr val="accent6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1064657" indent="-455073">
              <a:buClr>
                <a:schemeClr val="accent6"/>
              </a:buClr>
              <a:defRPr sz="3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674242" indent="-455073">
              <a:buClr>
                <a:schemeClr val="accent6"/>
              </a:buClr>
              <a:defRPr sz="3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2283827" indent="-455073">
              <a:buClr>
                <a:schemeClr val="accent6"/>
              </a:buClr>
              <a:defRPr sz="3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893412" indent="-455073">
              <a:buClr>
                <a:schemeClr val="accent6"/>
              </a:buClr>
              <a:defRPr sz="3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6231467" y="1410649"/>
            <a:ext cx="5350933" cy="509481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1064657" indent="-455073">
              <a:buClr>
                <a:schemeClr val="accent6"/>
              </a:buClr>
              <a:defRPr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674242" indent="-455073">
              <a:buClr>
                <a:schemeClr val="accent6"/>
              </a:buClr>
              <a:defRPr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2283827" indent="-455073">
              <a:buClr>
                <a:schemeClr val="accent6"/>
              </a:buClr>
              <a:defRPr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893412" indent="-455073">
              <a:buClr>
                <a:schemeClr val="accent6"/>
              </a:buClr>
              <a:defRPr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334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/>
          <p:cNvSpPr>
            <a:spLocks noGrp="1"/>
          </p:cNvSpPr>
          <p:nvPr>
            <p:ph type="media" sz="quarter" idx="13" hasCustomPrompt="1"/>
          </p:nvPr>
        </p:nvSpPr>
        <p:spPr>
          <a:xfrm>
            <a:off x="609600" y="1410501"/>
            <a:ext cx="10972800" cy="5067636"/>
          </a:xfrm>
          <a:solidFill>
            <a:schemeClr val="bg1"/>
          </a:solidFill>
        </p:spPr>
        <p:txBody>
          <a:bodyPr/>
          <a:lstStyle>
            <a:lvl1pPr marL="0" indent="0">
              <a:buClr>
                <a:schemeClr val="accent6"/>
              </a:buClr>
              <a:buNone/>
              <a:defRPr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1064657" indent="-455073">
              <a:buClr>
                <a:schemeClr val="accent6"/>
              </a:buClr>
              <a:defRPr/>
            </a:lvl2pPr>
            <a:lvl3pPr marL="1674242" indent="-455073">
              <a:buClr>
                <a:schemeClr val="accent6"/>
              </a:buClr>
              <a:defRPr/>
            </a:lvl3pPr>
            <a:lvl4pPr marL="2283827" indent="-455073">
              <a:buClr>
                <a:schemeClr val="accent6"/>
              </a:buClr>
              <a:defRPr/>
            </a:lvl4pPr>
            <a:lvl5pPr marL="2893412" indent="-455073">
              <a:buClr>
                <a:schemeClr val="accent6"/>
              </a:buClr>
              <a:buFont typeface="Arial" panose="020B0604020202020204" pitchFamily="34" charset="0"/>
              <a:buChar char="»"/>
              <a:defRPr/>
            </a:lvl5pPr>
          </a:lstStyle>
          <a:p>
            <a:r>
              <a:rPr lang="en-US" dirty="0"/>
              <a:t>Click to add video content</a:t>
            </a:r>
          </a:p>
          <a:p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228576" cy="1133856"/>
          </a:xfrm>
          <a:prstGeom prst="rect">
            <a:avLst/>
          </a:prstGeom>
          <a:solidFill>
            <a:schemeClr val="accent6"/>
          </a:solidFill>
          <a:ln w="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0" name="Right Triangle 9"/>
          <p:cNvSpPr/>
          <p:nvPr userDrawn="1"/>
        </p:nvSpPr>
        <p:spPr>
          <a:xfrm rot="16200000">
            <a:off x="11582400" y="478864"/>
            <a:ext cx="646176" cy="654993"/>
          </a:xfrm>
          <a:prstGeom prst="rtTriangl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9388185" y="764323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b="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18099"/>
            <a:ext cx="10972800" cy="111134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656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2920083"/>
            <a:ext cx="12228576" cy="1133856"/>
          </a:xfrm>
          <a:prstGeom prst="rect">
            <a:avLst/>
          </a:prstGeom>
          <a:solidFill>
            <a:schemeClr val="accent6"/>
          </a:solidFill>
          <a:ln w="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609600" y="3056123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r>
              <a:rPr lang="en-US" sz="4800" b="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669867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5B57-7086-CD40-970B-5F346A52C0B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1690688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295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8E182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D9F64-127A-40F2-A84B-7AFA4198E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A3C7A-24E7-4CB6-A58F-97EA0F836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8CC54-FCB8-41FB-A3DE-0998425B4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CE945-6AE5-40B2-8188-092267C3B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6D185-06CC-4960-A57F-E0F17110E5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39C83-D2D8-4FEF-A714-DD16E43EC7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5F816-0CCB-4CDA-B64A-856F9E7D1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-14513" y="6434172"/>
            <a:ext cx="12206513" cy="423828"/>
          </a:xfrm>
          <a:prstGeom prst="rect">
            <a:avLst/>
          </a:prstGeom>
          <a:solidFill>
            <a:srgbClr val="19285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77" y="5180777"/>
            <a:ext cx="12195440" cy="1583771"/>
          </a:xfrm>
          <a:prstGeom prst="rect">
            <a:avLst/>
          </a:prstGeom>
        </p:spPr>
      </p:pic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81BCE1E8-3969-4ED8-8DCA-72ECF13F7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257695"/>
          </a:xfrm>
          <a:prstGeom prst="rect">
            <a:avLst/>
          </a:prstGeom>
          <a:solidFill>
            <a:srgbClr val="1928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472056" y="6552198"/>
            <a:ext cx="2046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1" dirty="0" smtClean="0">
                <a:solidFill>
                  <a:schemeClr val="bg1"/>
                </a:solidFill>
              </a:rPr>
              <a:t>#</a:t>
            </a:r>
            <a:r>
              <a:rPr lang="en-US" sz="1600" b="0" i="1" dirty="0" err="1" smtClean="0">
                <a:solidFill>
                  <a:schemeClr val="bg1"/>
                </a:solidFill>
              </a:rPr>
              <a:t>aptsthesummit</a:t>
            </a:r>
            <a:endParaRPr lang="en-US" sz="1600" b="0" i="1" dirty="0" smtClean="0">
              <a:solidFill>
                <a:schemeClr val="bg1"/>
              </a:solidFill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4" y="6483350"/>
            <a:ext cx="841915" cy="3546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07" r:id="rId12"/>
    <p:sldLayoutId id="2147484006" r:id="rId13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8E1829"/>
          </a:solidFill>
          <a:latin typeface="Arial Black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Arial Black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Arial Black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Arial Black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Arial Blac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19285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192858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192858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192858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192858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000000">
                  <a:tint val="75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000000">
                  <a:tint val="75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fld id="{EDDC1E7F-6DBB-DC47-9C5E-3743825C194C}" type="slidenum">
              <a:rPr lang="en-US" b="0" smtClean="0">
                <a:solidFill>
                  <a:srgbClr val="000000">
                    <a:tint val="75000"/>
                  </a:srgbClr>
                </a:solidFill>
                <a:latin typeface="Arial"/>
                <a:cs typeface="+mn-cs"/>
              </a:rPr>
              <a:pPr defTabSz="60958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srgbClr val="000000">
                  <a:tint val="75000"/>
                </a:srgbClr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2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chemeClr val="accent6"/>
        </a:buClr>
        <a:buFont typeface="Wingdings" panose="05000000000000000000" pitchFamily="2" charset="2"/>
        <a:buChar char="§"/>
        <a:defRPr sz="3200" kern="1200">
          <a:solidFill>
            <a:srgbClr val="000000"/>
          </a:solidFill>
          <a:latin typeface="Avenir Book" charset="0"/>
          <a:ea typeface="Avenir Book" charset="0"/>
          <a:cs typeface="Avenir Book" charset="0"/>
        </a:defRPr>
      </a:lvl1pPr>
      <a:lvl2pPr marL="990575" indent="-380990" algn="l" defTabSz="609585" rtl="0" eaLnBrk="1" latinLnBrk="0" hangingPunct="1">
        <a:spcBef>
          <a:spcPct val="20000"/>
        </a:spcBef>
        <a:buClr>
          <a:schemeClr val="accent6"/>
        </a:buClr>
        <a:buFont typeface="Arial"/>
        <a:buChar char="–"/>
        <a:defRPr sz="3200" kern="1200">
          <a:solidFill>
            <a:srgbClr val="000000"/>
          </a:solidFill>
          <a:latin typeface="Avenir Book" charset="0"/>
          <a:ea typeface="Avenir Book" charset="0"/>
          <a:cs typeface="Avenir Book" charset="0"/>
        </a:defRPr>
      </a:lvl2pPr>
      <a:lvl3pPr marL="1523962" indent="-304792" algn="l" defTabSz="609585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sz="3200" kern="1200">
          <a:solidFill>
            <a:srgbClr val="000000"/>
          </a:solidFill>
          <a:latin typeface="Avenir Book" charset="0"/>
          <a:ea typeface="Avenir Book" charset="0"/>
          <a:cs typeface="Avenir Book" charset="0"/>
        </a:defRPr>
      </a:lvl3pPr>
      <a:lvl4pPr marL="2133547" indent="-304792" algn="l" defTabSz="609585" rtl="0" eaLnBrk="1" latinLnBrk="0" hangingPunct="1">
        <a:spcBef>
          <a:spcPct val="20000"/>
        </a:spcBef>
        <a:buClr>
          <a:schemeClr val="accent6"/>
        </a:buClr>
        <a:buFont typeface="Arial"/>
        <a:buChar char="–"/>
        <a:defRPr sz="3200" kern="1200">
          <a:solidFill>
            <a:srgbClr val="000000"/>
          </a:solidFill>
          <a:latin typeface="Avenir Book" charset="0"/>
          <a:ea typeface="Avenir Book" charset="0"/>
          <a:cs typeface="Avenir Book" charset="0"/>
        </a:defRPr>
      </a:lvl4pPr>
      <a:lvl5pPr marL="2743131" indent="-304792" algn="l" defTabSz="609585" rtl="0" eaLnBrk="1" latinLnBrk="0" hangingPunct="1">
        <a:spcBef>
          <a:spcPct val="20000"/>
        </a:spcBef>
        <a:buClr>
          <a:schemeClr val="accent6"/>
        </a:buClr>
        <a:buFont typeface="Arial"/>
        <a:buChar char="»"/>
        <a:defRPr sz="3200" kern="1200">
          <a:solidFill>
            <a:srgbClr val="000000"/>
          </a:solidFill>
          <a:latin typeface="Avenir Book" charset="0"/>
          <a:ea typeface="Avenir Book" charset="0"/>
          <a:cs typeface="Avenir Book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emf"/><Relationship Id="rId5" Type="http://schemas.openxmlformats.org/officeDocument/2006/relationships/image" Target="../media/image10.jpe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5568" y="2514600"/>
            <a:ext cx="10170694" cy="1828800"/>
          </a:xfrm>
        </p:spPr>
        <p:txBody>
          <a:bodyPr/>
          <a:lstStyle/>
          <a:p>
            <a:r>
              <a:rPr lang="en-US" dirty="0" smtClean="0">
                <a:solidFill>
                  <a:srgbClr val="262A68"/>
                </a:solidFill>
              </a:rPr>
              <a:t>Jon Abbott</a:t>
            </a:r>
            <a:br>
              <a:rPr lang="en-US" dirty="0" smtClean="0">
                <a:solidFill>
                  <a:srgbClr val="262A68"/>
                </a:solidFill>
              </a:rPr>
            </a:br>
            <a:r>
              <a:rPr lang="en-US" sz="2000" i="1" dirty="0"/>
              <a:t>President and </a:t>
            </a:r>
            <a:r>
              <a:rPr lang="en-US" sz="2000" i="1" dirty="0" smtClean="0"/>
              <a:t>CEO</a:t>
            </a:r>
            <a:br>
              <a:rPr lang="en-US" sz="2000" i="1" dirty="0" smtClean="0"/>
            </a:br>
            <a:r>
              <a:rPr lang="en-US" sz="2000" i="1" dirty="0" smtClean="0"/>
              <a:t>WGBH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52152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98483"/>
            <a:ext cx="10363200" cy="639803"/>
          </a:xfrm>
        </p:spPr>
        <p:txBody>
          <a:bodyPr>
            <a:noAutofit/>
          </a:bodyPr>
          <a:lstStyle/>
          <a:p>
            <a:r>
              <a:rPr lang="en-US" b="0" dirty="0" smtClean="0">
                <a:latin typeface="+mj-lt"/>
              </a:rPr>
              <a:t>Mission Driven. Purpose Built</a:t>
            </a:r>
            <a:r>
              <a:rPr lang="en-US" b="0" dirty="0">
                <a:latin typeface="+mj-lt"/>
              </a:rPr>
              <a:t>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971590"/>
            <a:ext cx="10363200" cy="578781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+mn-lt"/>
              </a:rPr>
              <a:t>Public Media and Education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739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8300" y="1432820"/>
            <a:ext cx="11876421" cy="24097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1" y="1823175"/>
            <a:ext cx="7258137" cy="1556600"/>
            <a:chOff x="23468" y="1052377"/>
            <a:chExt cx="5443603" cy="1167450"/>
          </a:xfrm>
        </p:grpSpPr>
        <p:sp>
          <p:nvSpPr>
            <p:cNvPr id="70" name="TextBox 69"/>
            <p:cNvSpPr txBox="1"/>
            <p:nvPr/>
          </p:nvSpPr>
          <p:spPr>
            <a:xfrm>
              <a:off x="323571" y="1052377"/>
              <a:ext cx="5143500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0958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133" b="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Over 50% live in </a:t>
              </a:r>
              <a:r>
                <a:rPr lang="en-US" sz="2133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poverty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3468" y="1475017"/>
              <a:ext cx="5443603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0958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133" b="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1 in 10 is an </a:t>
              </a:r>
              <a:r>
                <a:rPr lang="en-US" sz="2133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English language learner </a:t>
              </a:r>
              <a:r>
                <a:rPr lang="en-US" sz="2133" b="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(1 in 4 by 2025)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91996" y="1904404"/>
              <a:ext cx="5143500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0958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133" b="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13% in </a:t>
              </a:r>
              <a:r>
                <a:rPr lang="en-US" sz="2133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special education programs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12191999" cy="1153481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smtClean="0">
                <a:latin typeface="+mj-lt"/>
                <a:ea typeface="Calibri" charset="0"/>
                <a:cs typeface="Calibri" charset="0"/>
              </a:rPr>
              <a:t>Educational Gaps</a:t>
            </a:r>
            <a:endParaRPr lang="en-US" dirty="0">
              <a:latin typeface="+mj-lt"/>
              <a:ea typeface="Calibri" charset="0"/>
              <a:cs typeface="Calibri" charset="0"/>
            </a:endParaRPr>
          </a:p>
        </p:txBody>
      </p:sp>
      <p:graphicFrame>
        <p:nvGraphicFramePr>
          <p:cNvPr id="79" name="Chart 78"/>
          <p:cNvGraphicFramePr/>
          <p:nvPr>
            <p:extLst/>
          </p:nvPr>
        </p:nvGraphicFramePr>
        <p:xfrm>
          <a:off x="118300" y="4060679"/>
          <a:ext cx="4076701" cy="2589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0" name="Chart 79"/>
          <p:cNvGraphicFramePr/>
          <p:nvPr>
            <p:extLst/>
          </p:nvPr>
        </p:nvGraphicFramePr>
        <p:xfrm>
          <a:off x="4381503" y="4060679"/>
          <a:ext cx="3752851" cy="2589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1" name="Chart 80"/>
          <p:cNvGraphicFramePr/>
          <p:nvPr>
            <p:extLst/>
          </p:nvPr>
        </p:nvGraphicFramePr>
        <p:xfrm>
          <a:off x="8333125" y="4060680"/>
          <a:ext cx="3661599" cy="2594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4381503" y="4096884"/>
            <a:ext cx="3752851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 sz="1400" b="1" i="0" u="none" strike="noStrike" kern="1200" baseline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defRPr>
            </a:pPr>
            <a:r>
              <a:rPr lang="en-US" sz="1867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sz="1867" baseline="30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th</a:t>
            </a:r>
            <a:r>
              <a:rPr lang="en-US" sz="1867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Grade Avg. Reading Score,</a:t>
            </a:r>
          </a:p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 sz="1400" b="1" i="0" u="none" strike="noStrike" kern="1200" baseline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defRPr>
            </a:pPr>
            <a:r>
              <a:rPr lang="en-US" sz="1867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NAEP 2015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3123" y="4096884"/>
            <a:ext cx="3661599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 sz="1400" b="1" i="0" u="none" strike="noStrike" kern="1200" spc="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pPr>
            <a:r>
              <a:rPr lang="en-US" sz="1867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8</a:t>
            </a:r>
            <a:r>
              <a:rPr lang="en-US" sz="1867" baseline="30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th</a:t>
            </a:r>
            <a:r>
              <a:rPr lang="en-US" sz="1867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Grade Avg. Science Score,</a:t>
            </a:r>
          </a:p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 sz="1400" b="1" i="0" u="none" strike="noStrike" kern="1200" spc="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pPr>
            <a:r>
              <a:rPr lang="en-US" sz="1867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NAEP 2015</a:t>
            </a:r>
          </a:p>
        </p:txBody>
      </p:sp>
      <p:sp>
        <p:nvSpPr>
          <p:cNvPr id="9" name="Rectangle 8"/>
          <p:cNvSpPr/>
          <p:nvPr/>
        </p:nvSpPr>
        <p:spPr>
          <a:xfrm>
            <a:off x="118300" y="4064979"/>
            <a:ext cx="4076701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 sz="1400" b="1" i="0" u="none" strike="noStrike" kern="1200" baseline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defRPr>
            </a:pPr>
            <a:r>
              <a:rPr lang="en-US" sz="1867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Early Childhood </a:t>
            </a:r>
          </a:p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 sz="1400" b="1" i="0" u="none" strike="noStrike" kern="1200" baseline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defRPr>
            </a:pPr>
            <a:r>
              <a:rPr lang="en-US" sz="1867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Center-Based Care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299" y="4481903"/>
            <a:ext cx="14252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srgbClr val="000000"/>
                </a:solidFill>
                <a:latin typeface="Arial"/>
                <a:cs typeface="+mn-cs"/>
              </a:rPr>
              <a:t>High-income</a:t>
            </a:r>
          </a:p>
          <a:p>
            <a:pPr algn="r" defTabSz="609585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srgbClr val="000000"/>
                </a:solidFill>
                <a:latin typeface="Arial"/>
                <a:cs typeface="+mn-cs"/>
              </a:rPr>
              <a:t>Low-income</a:t>
            </a:r>
          </a:p>
          <a:p>
            <a:pPr algn="r" defTabSz="609585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srgbClr val="000000"/>
                </a:solidFill>
                <a:latin typeface="Arial"/>
                <a:cs typeface="+mn-cs"/>
              </a:rPr>
              <a:t>Poor</a:t>
            </a:r>
          </a:p>
        </p:txBody>
      </p:sp>
      <p:graphicFrame>
        <p:nvGraphicFramePr>
          <p:cNvPr id="78" name="Chart 77"/>
          <p:cNvGraphicFramePr/>
          <p:nvPr>
            <p:extLst/>
          </p:nvPr>
        </p:nvGraphicFramePr>
        <p:xfrm>
          <a:off x="8037247" y="4762605"/>
          <a:ext cx="4076701" cy="2589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3" name="TextBox 82"/>
          <p:cNvSpPr txBox="1"/>
          <p:nvPr/>
        </p:nvSpPr>
        <p:spPr>
          <a:xfrm>
            <a:off x="4381503" y="4498621"/>
            <a:ext cx="10834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srgbClr val="000000"/>
                </a:solidFill>
                <a:latin typeface="Arial"/>
                <a:cs typeface="+mn-cs"/>
              </a:rPr>
              <a:t>White</a:t>
            </a:r>
          </a:p>
          <a:p>
            <a:pPr algn="r" defTabSz="609585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srgbClr val="000000"/>
                </a:solidFill>
                <a:latin typeface="Arial"/>
                <a:cs typeface="+mn-cs"/>
              </a:rPr>
              <a:t>Hispanic</a:t>
            </a:r>
          </a:p>
          <a:p>
            <a:pPr algn="r" defTabSz="609585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srgbClr val="000000"/>
                </a:solidFill>
                <a:latin typeface="Arial"/>
                <a:cs typeface="+mn-cs"/>
              </a:rPr>
              <a:t>Black</a:t>
            </a:r>
          </a:p>
        </p:txBody>
      </p:sp>
      <p:graphicFrame>
        <p:nvGraphicFramePr>
          <p:cNvPr id="85" name="Chart 84"/>
          <p:cNvGraphicFramePr/>
          <p:nvPr>
            <p:extLst/>
          </p:nvPr>
        </p:nvGraphicFramePr>
        <p:xfrm>
          <a:off x="4195002" y="4060679"/>
          <a:ext cx="4076701" cy="2589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7" name="Chart 86"/>
          <p:cNvGraphicFramePr/>
          <p:nvPr>
            <p:extLst/>
          </p:nvPr>
        </p:nvGraphicFramePr>
        <p:xfrm>
          <a:off x="4381503" y="4060679"/>
          <a:ext cx="4076701" cy="2589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8" name="TextBox 87"/>
          <p:cNvSpPr txBox="1"/>
          <p:nvPr/>
        </p:nvSpPr>
        <p:spPr>
          <a:xfrm>
            <a:off x="8424301" y="4736555"/>
            <a:ext cx="1662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srgbClr val="000000"/>
                </a:solidFill>
                <a:latin typeface="Arial"/>
                <a:cs typeface="+mn-cs"/>
              </a:rPr>
              <a:t>Not Free/</a:t>
            </a:r>
            <a:br>
              <a:rPr lang="en-US" sz="1600" b="0" dirty="0">
                <a:solidFill>
                  <a:srgbClr val="000000"/>
                </a:solidFill>
                <a:latin typeface="Arial"/>
                <a:cs typeface="+mn-cs"/>
              </a:rPr>
            </a:br>
            <a:r>
              <a:rPr lang="en-US" sz="1600" b="0" dirty="0">
                <a:solidFill>
                  <a:srgbClr val="000000"/>
                </a:solidFill>
                <a:latin typeface="Arial"/>
                <a:cs typeface="+mn-cs"/>
              </a:rPr>
              <a:t>Reduced Lunch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8419096" y="5299633"/>
            <a:ext cx="1662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srgbClr val="000000"/>
                </a:solidFill>
                <a:latin typeface="Arial"/>
                <a:cs typeface="+mn-cs"/>
              </a:rPr>
              <a:t>Free/</a:t>
            </a:r>
            <a:br>
              <a:rPr lang="en-US" sz="1600" b="0" dirty="0">
                <a:solidFill>
                  <a:srgbClr val="000000"/>
                </a:solidFill>
                <a:latin typeface="Arial"/>
                <a:cs typeface="+mn-cs"/>
              </a:rPr>
            </a:br>
            <a:r>
              <a:rPr lang="en-US" sz="1600" b="0" dirty="0">
                <a:solidFill>
                  <a:srgbClr val="000000"/>
                </a:solidFill>
                <a:latin typeface="Arial"/>
                <a:cs typeface="+mn-cs"/>
              </a:rPr>
              <a:t>Reduced Lunch</a:t>
            </a:r>
          </a:p>
        </p:txBody>
      </p:sp>
      <p:pic>
        <p:nvPicPr>
          <p:cNvPr id="14" name="Picture 13" descr="kids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138" y="1771074"/>
            <a:ext cx="4158201" cy="1631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82400" y="785320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2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36" y="1968693"/>
            <a:ext cx="5485813" cy="318127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8099"/>
            <a:ext cx="12192000" cy="1111349"/>
          </a:xfrm>
        </p:spPr>
        <p:txBody>
          <a:bodyPr>
            <a:normAutofit/>
          </a:bodyPr>
          <a:lstStyle/>
          <a:p>
            <a:r>
              <a:rPr lang="en-US" dirty="0" smtClean="0"/>
              <a:t>     </a:t>
            </a:r>
            <a:r>
              <a:rPr lang="en-US" dirty="0" smtClean="0">
                <a:latin typeface="+mj-lt"/>
              </a:rPr>
              <a:t>PBS </a:t>
            </a:r>
            <a:r>
              <a:rPr lang="en-US" dirty="0" err="1" smtClean="0">
                <a:latin typeface="+mj-lt"/>
              </a:rPr>
              <a:t>LearningMedia</a:t>
            </a:r>
            <a:endParaRPr lang="en-US" b="1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9891" y="1968693"/>
            <a:ext cx="4168356" cy="3181271"/>
          </a:xfrm>
          <a:prstGeom prst="rect">
            <a:avLst/>
          </a:prstGeom>
          <a:solidFill>
            <a:srgbClr val="5AC852"/>
          </a:solidFill>
          <a:ln>
            <a:solidFill>
              <a:schemeClr val="tx1"/>
            </a:solidFill>
          </a:ln>
          <a:effectLst/>
        </p:spPr>
      </p:pic>
      <p:sp>
        <p:nvSpPr>
          <p:cNvPr id="2" name="Rectangle 1"/>
          <p:cNvSpPr/>
          <p:nvPr/>
        </p:nvSpPr>
        <p:spPr>
          <a:xfrm>
            <a:off x="0" y="1220923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r>
              <a:rPr lang="en-US" sz="3200" b="0" dirty="0">
                <a:solidFill>
                  <a:srgbClr val="000000"/>
                </a:solidFill>
                <a:latin typeface="Arial"/>
                <a:cs typeface="+mn-cs"/>
              </a:rPr>
              <a:t>8.5M Users in 2017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55638" y="5232911"/>
            <a:ext cx="3857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srgbClr val="000000"/>
                </a:solidFill>
                <a:latin typeface="Arial"/>
                <a:cs typeface="+mn-cs"/>
              </a:rPr>
              <a:t>U.S. Child Population by State</a:t>
            </a:r>
          </a:p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5436" y="5232911"/>
            <a:ext cx="5485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srgbClr val="000000"/>
                </a:solidFill>
                <a:latin typeface="Arial"/>
                <a:cs typeface="+mn-cs"/>
              </a:rPr>
              <a:t>Heat Map of PBSLM Usage 2017</a:t>
            </a:r>
          </a:p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23" name="Picture 22" descr="Print_PBS_LearningMedia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592" y="6003506"/>
            <a:ext cx="2487897" cy="7149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582400" y="785320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3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6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9"/>
            <a:ext cx="12192000" cy="1111349"/>
          </a:xfrm>
        </p:spPr>
        <p:txBody>
          <a:bodyPr>
            <a:noAutofit/>
          </a:bodyPr>
          <a:lstStyle/>
          <a:p>
            <a:r>
              <a:rPr lang="en-US" sz="3200" dirty="0"/>
              <a:t>       </a:t>
            </a:r>
            <a:r>
              <a:rPr lang="en-US" sz="3200" dirty="0">
                <a:latin typeface="+mj-lt"/>
              </a:rPr>
              <a:t>National Content — Local Relevance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679987"/>
            <a:ext cx="4009520" cy="4053444"/>
          </a:xfrm>
          <a:prstGeom prst="rect">
            <a:avLst/>
          </a:prstGeom>
          <a:ln w="12700" cap="sq" cmpd="sng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3" name="Picture 22" descr="AE.1-line.R+W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27" y="6219467"/>
            <a:ext cx="2917744" cy="205959"/>
          </a:xfrm>
          <a:prstGeom prst="rect">
            <a:avLst/>
          </a:prstGeom>
        </p:spPr>
      </p:pic>
      <p:pic>
        <p:nvPicPr>
          <p:cNvPr id="3" name="Picture 2" descr="NOVAPoisonedwater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647207"/>
            <a:ext cx="4376616" cy="408622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NOVA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495" y="6086759"/>
            <a:ext cx="1253067" cy="338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82400" y="785320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4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56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427" y="5923259"/>
            <a:ext cx="1411359" cy="705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9"/>
            <a:ext cx="12192000" cy="111134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200" dirty="0"/>
              <a:t>        </a:t>
            </a:r>
            <a:r>
              <a:rPr lang="en-US" sz="3200" b="1" dirty="0"/>
              <a:t>Local Initiatives Shared Nationally</a:t>
            </a:r>
            <a:endParaRPr lang="en-US" sz="3200" b="1" dirty="0"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504" y="1714409"/>
            <a:ext cx="4303421" cy="4169775"/>
          </a:xfrm>
          <a:prstGeom prst="rect">
            <a:avLst/>
          </a:prstGeom>
          <a:ln w="12700" cap="sq" cmpd="sng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121" y="6177637"/>
            <a:ext cx="1892300" cy="4513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349" y="1952310"/>
            <a:ext cx="5947539" cy="393187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1582400" y="785320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5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93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Collaboration Among Stations</a:t>
            </a:r>
            <a:endParaRPr lang="en-US" sz="3200" b="1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  <a:p>
            <a:pPr algn="l"/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341" y="1193800"/>
            <a:ext cx="7741663" cy="4357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8648" y="1575654"/>
            <a:ext cx="62936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Arial"/>
                <a:cs typeface="+mn-cs"/>
              </a:rPr>
              <a:t>Ruff Family Science</a:t>
            </a:r>
          </a:p>
          <a:p>
            <a:pPr marL="285744" indent="-285744" defTabSz="609585" fontAlgn="auto">
              <a:spcBef>
                <a:spcPts val="1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800" b="0" dirty="0">
                <a:solidFill>
                  <a:srgbClr val="000000"/>
                </a:solidFill>
                <a:latin typeface="Arial"/>
                <a:cs typeface="+mn-cs"/>
              </a:rPr>
              <a:t>NSF-funded R&amp;D Initiative</a:t>
            </a:r>
          </a:p>
          <a:p>
            <a:pPr marL="285744" indent="-285744" defTabSz="609585" fontAlgn="auto">
              <a:spcBef>
                <a:spcPts val="1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800" b="0" dirty="0">
                <a:solidFill>
                  <a:srgbClr val="000000"/>
                </a:solidFill>
                <a:latin typeface="Arial"/>
                <a:cs typeface="+mn-cs"/>
              </a:rPr>
              <a:t>Exploring factors that support </a:t>
            </a:r>
            <a:br>
              <a:rPr lang="en-US" sz="2800" b="0" dirty="0">
                <a:solidFill>
                  <a:srgbClr val="000000"/>
                </a:solidFill>
                <a:latin typeface="Arial"/>
                <a:cs typeface="+mn-cs"/>
              </a:rPr>
            </a:br>
            <a:r>
              <a:rPr lang="en-US" sz="2800" b="0" dirty="0">
                <a:solidFill>
                  <a:srgbClr val="000000"/>
                </a:solidFill>
                <a:latin typeface="Arial"/>
                <a:cs typeface="+mn-cs"/>
              </a:rPr>
              <a:t>family science learning through </a:t>
            </a:r>
            <a:br>
              <a:rPr lang="en-US" sz="2800" b="0" dirty="0">
                <a:solidFill>
                  <a:srgbClr val="000000"/>
                </a:solidFill>
                <a:latin typeface="Arial"/>
                <a:cs typeface="+mn-cs"/>
              </a:rPr>
            </a:br>
            <a:r>
              <a:rPr lang="en-US" sz="2800" b="0" dirty="0">
                <a:solidFill>
                  <a:srgbClr val="000000"/>
                </a:solidFill>
                <a:latin typeface="Arial"/>
                <a:cs typeface="+mn-cs"/>
              </a:rPr>
              <a:t>joint  media engagement</a:t>
            </a:r>
          </a:p>
          <a:p>
            <a:pPr marL="285744" indent="-285744" defTabSz="609585" fontAlgn="auto">
              <a:spcBef>
                <a:spcPts val="1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800" b="0" dirty="0">
                <a:solidFill>
                  <a:srgbClr val="000000"/>
                </a:solidFill>
                <a:latin typeface="Arial"/>
                <a:cs typeface="+mn-cs"/>
              </a:rPr>
              <a:t>Resources will be developed for family and adult education programs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49" y="5668211"/>
            <a:ext cx="1723668" cy="897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491" y="5895371"/>
            <a:ext cx="1108328" cy="5541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358" y="5633340"/>
            <a:ext cx="1472689" cy="9008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80" y="5874565"/>
            <a:ext cx="2257281" cy="4749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713" y="5551054"/>
            <a:ext cx="1992039" cy="11964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582400" y="785320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6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6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wgbh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408" y="3086840"/>
            <a:ext cx="2271184" cy="83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17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2 Public Media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08825869-9FB3-44A5-A740-17330A4441C7}" vid="{31D32EE7-6258-464C-9CEC-CF2DA2B4DA65}"/>
    </a:ext>
  </a:extLst>
</a:theme>
</file>

<file path=ppt/theme/theme2.xml><?xml version="1.0" encoding="utf-8"?>
<a:theme xmlns:a="http://schemas.openxmlformats.org/drawingml/2006/main" name="Office Theme">
  <a:themeElements>
    <a:clrScheme name="Custom 12">
      <a:dk1>
        <a:srgbClr val="000000"/>
      </a:dk1>
      <a:lt1>
        <a:srgbClr val="FFFFFF"/>
      </a:lt1>
      <a:dk2>
        <a:srgbClr val="125687"/>
      </a:dk2>
      <a:lt2>
        <a:srgbClr val="FEFFFF"/>
      </a:lt2>
      <a:accent1>
        <a:srgbClr val="F07B05"/>
      </a:accent1>
      <a:accent2>
        <a:srgbClr val="5AC852"/>
      </a:accent2>
      <a:accent3>
        <a:srgbClr val="FFC832"/>
      </a:accent3>
      <a:accent4>
        <a:srgbClr val="FBF7FF"/>
      </a:accent4>
      <a:accent5>
        <a:srgbClr val="551155"/>
      </a:accent5>
      <a:accent6>
        <a:srgbClr val="0091B5"/>
      </a:accent6>
      <a:hlink>
        <a:srgbClr val="73090B"/>
      </a:hlink>
      <a:folHlink>
        <a:srgbClr val="74767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GBH Template SP" id="{C5FCAE7E-230F-6948-94A9-0CEE685CF836}" vid="{B2135531-F95F-F84C-8DDC-A6E6B7AADF8D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 APTS PMS Template 2</Template>
  <TotalTime>369</TotalTime>
  <Words>139</Words>
  <Application>Microsoft Office PowerPoint</Application>
  <PresentationFormat>Widescreen</PresentationFormat>
  <Paragraphs>53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Arial Black</vt:lpstr>
      <vt:lpstr>Avenir Book</vt:lpstr>
      <vt:lpstr>Avenir Next</vt:lpstr>
      <vt:lpstr>Calibri</vt:lpstr>
      <vt:lpstr>Wingdings</vt:lpstr>
      <vt:lpstr>2012 Public Media</vt:lpstr>
      <vt:lpstr>Office Theme</vt:lpstr>
      <vt:lpstr>Jon Abbott President and CEO WGBH</vt:lpstr>
      <vt:lpstr>Mission Driven. Purpose Built.</vt:lpstr>
      <vt:lpstr>     Educational Gaps</vt:lpstr>
      <vt:lpstr>     PBS LearningMedia</vt:lpstr>
      <vt:lpstr>       National Content — Local Relevance</vt:lpstr>
      <vt:lpstr>        Local Initiatives Shared Nationally</vt:lpstr>
      <vt:lpstr>Collaboration Among Stations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Tela Hansom-Pitt</dc:creator>
  <cp:lastModifiedBy>Stacey Karp</cp:lastModifiedBy>
  <cp:revision>50</cp:revision>
  <dcterms:created xsi:type="dcterms:W3CDTF">2018-01-12T20:52:24Z</dcterms:created>
  <dcterms:modified xsi:type="dcterms:W3CDTF">2018-03-07T16:39:35Z</dcterms:modified>
</cp:coreProperties>
</file>