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33" r:id="rId2"/>
  </p:sldMasterIdLst>
  <p:notesMasterIdLst>
    <p:notesMasterId r:id="rId12"/>
  </p:notesMasterIdLst>
  <p:handoutMasterIdLst>
    <p:handoutMasterId r:id="rId13"/>
  </p:handoutMasterIdLst>
  <p:sldIdLst>
    <p:sldId id="264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54" userDrawn="1">
          <p15:clr>
            <a:srgbClr val="A4A3A4"/>
          </p15:clr>
        </p15:guide>
        <p15:guide id="2" pos="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1829"/>
    <a:srgbClr val="192858"/>
    <a:srgbClr val="262A68"/>
    <a:srgbClr val="FFFF99"/>
    <a:srgbClr val="CC0000"/>
    <a:srgbClr val="C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72" y="474"/>
      </p:cViewPr>
      <p:guideLst>
        <p:guide orient="horz" pos="1254"/>
        <p:guide pos="9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2" d="100"/>
          <a:sy n="122" d="100"/>
        </p:scale>
        <p:origin x="4938" y="96"/>
      </p:cViewPr>
      <p:guideLst>
        <p:guide orient="horz" pos="2928"/>
        <p:guide pos="2208"/>
      </p:guideLst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7D5A466B-8CBE-4732-9F8E-5092DA52A084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362D42F9-E1A6-4A72-BA67-19228E2EA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31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3DEBA876-BFE4-4D8E-994E-44CBE2023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75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872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42">
              <a:defRPr/>
            </a:pPr>
            <a:r>
              <a:rPr lang="en-US" b="1" u="none" dirty="0"/>
              <a:t>WOLF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A5117-EE8B-4A99-990C-91C9BAD72E9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98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42">
              <a:defRPr/>
            </a:pPr>
            <a:r>
              <a:rPr lang="en-US" b="1" u="none" dirty="0"/>
              <a:t>WOLF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A5117-EE8B-4A99-990C-91C9BAD72E9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42">
              <a:defRPr/>
            </a:pPr>
            <a:r>
              <a:rPr lang="en-US" b="1" u="none" dirty="0"/>
              <a:t>WOLF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55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42">
              <a:defRPr/>
            </a:pPr>
            <a:r>
              <a:rPr lang="en-US" b="1" u="none" dirty="0"/>
              <a:t>WOLF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3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42">
              <a:defRPr/>
            </a:pPr>
            <a:r>
              <a:rPr lang="en-US" b="1" u="none" dirty="0"/>
              <a:t>WOLF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2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2514600"/>
            <a:ext cx="9855200" cy="1371600"/>
          </a:xfrm>
        </p:spPr>
        <p:txBody>
          <a:bodyPr/>
          <a:lstStyle>
            <a:lvl1pPr>
              <a:defRPr>
                <a:solidFill>
                  <a:srgbClr val="8E1829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9285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A964B-7F83-4BFC-BEC6-B0F3B363C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1F009-FFC6-431C-8455-493D2AADF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1C883-1317-4718-AA0F-F059978BC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D 20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119888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17600" y="0"/>
            <a:ext cx="4876800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719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512FD-1FBF-482F-B57A-8D231855D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8D4D-EA25-4768-8C27-0EF3C873A2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FE6-225B-4B92-A4B6-54193FBE5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28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8D4D-EA25-4768-8C27-0EF3C873A2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FE6-225B-4B92-A4B6-54193FBE5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12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8D4D-EA25-4768-8C27-0EF3C873A2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FE6-225B-4B92-A4B6-54193FBE5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7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8D4D-EA25-4768-8C27-0EF3C873A2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FE6-225B-4B92-A4B6-54193FBE5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39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8D4D-EA25-4768-8C27-0EF3C873A2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FE6-225B-4B92-A4B6-54193FBE5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39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8D4D-EA25-4768-8C27-0EF3C873A2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FE6-225B-4B92-A4B6-54193FBE5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2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2858"/>
                </a:solidFill>
              </a:defRPr>
            </a:lvl1pPr>
            <a:lvl2pPr>
              <a:defRPr>
                <a:solidFill>
                  <a:srgbClr val="192858"/>
                </a:solidFill>
              </a:defRPr>
            </a:lvl2pPr>
            <a:lvl3pPr>
              <a:defRPr>
                <a:solidFill>
                  <a:srgbClr val="192858"/>
                </a:solidFill>
              </a:defRPr>
            </a:lvl3pPr>
            <a:lvl4pPr>
              <a:defRPr>
                <a:solidFill>
                  <a:srgbClr val="192858"/>
                </a:solidFill>
              </a:defRPr>
            </a:lvl4pPr>
            <a:lvl5pPr>
              <a:defRPr>
                <a:solidFill>
                  <a:srgbClr val="192858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A0F72-B2A4-465F-972D-4A888F69A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8D4D-EA25-4768-8C27-0EF3C873A2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FE6-225B-4B92-A4B6-54193FBE5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77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8D4D-EA25-4768-8C27-0EF3C873A2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FE6-225B-4B92-A4B6-54193FBE5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67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8D4D-EA25-4768-8C27-0EF3C873A2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FE6-225B-4B92-A4B6-54193FBE5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88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8D4D-EA25-4768-8C27-0EF3C873A2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FE6-225B-4B92-A4B6-54193FBE5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21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8D4D-EA25-4768-8C27-0EF3C873A2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FE6-225B-4B92-A4B6-54193FBE5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09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C715-6FD1-4BB3-B90A-F408B536A7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12772" y="1828800"/>
            <a:ext cx="7162800" cy="42889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E182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D9F64-127A-40F2-A84B-7AFA4198E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A3C7A-24E7-4CB6-A58F-97EA0F836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8CC54-FCB8-41FB-A3DE-0998425B4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CE945-6AE5-40B2-8188-092267C3B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6D185-06CC-4960-A57F-E0F17110E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39C83-D2D8-4FEF-A714-DD16E43EC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5F816-0CCB-4CDA-B64A-856F9E7D1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4513" y="6434172"/>
            <a:ext cx="12206513" cy="423828"/>
          </a:xfrm>
          <a:prstGeom prst="rect">
            <a:avLst/>
          </a:prstGeom>
          <a:solidFill>
            <a:srgbClr val="1928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7" y="5180777"/>
            <a:ext cx="12195440" cy="1583771"/>
          </a:xfrm>
          <a:prstGeom prst="rect">
            <a:avLst/>
          </a:prstGeom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81BCE1E8-3969-4ED8-8DCA-72ECF13F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257695"/>
          </a:xfrm>
          <a:prstGeom prst="rect">
            <a:avLst/>
          </a:prstGeom>
          <a:solidFill>
            <a:srgbClr val="192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472056" y="6552198"/>
            <a:ext cx="2046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dirty="0" smtClean="0">
                <a:solidFill>
                  <a:schemeClr val="bg1"/>
                </a:solidFill>
              </a:rPr>
              <a:t>#</a:t>
            </a:r>
            <a:r>
              <a:rPr lang="en-US" sz="1600" b="0" i="1" dirty="0" err="1" smtClean="0">
                <a:solidFill>
                  <a:schemeClr val="bg1"/>
                </a:solidFill>
              </a:rPr>
              <a:t>aptsthesummit</a:t>
            </a:r>
            <a:endParaRPr lang="en-US" sz="1600" b="0" i="1" dirty="0" smtClean="0">
              <a:solidFill>
                <a:schemeClr val="bg1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" y="6483350"/>
            <a:ext cx="841915" cy="3546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7" r:id="rId12"/>
    <p:sldLayoutId id="214748400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E1829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9285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19285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19285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9285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9285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2EB8D4D-EA25-4768-8C27-0EF3C873A264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3/7/2018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91FDFE6-225B-4B92-A4B6-54193FBE5B8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6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62A68"/>
                </a:solidFill>
                <a:cs typeface="Arial" charset="0"/>
              </a:rPr>
              <a:t>Eric Wolf</a:t>
            </a:r>
            <a:r>
              <a:rPr lang="en-US" sz="4400" b="1" dirty="0">
                <a:solidFill>
                  <a:srgbClr val="262A68"/>
                </a:solidFill>
                <a:cs typeface="Arial" charset="0"/>
              </a:rPr>
              <a:t/>
            </a:r>
            <a:br>
              <a:rPr lang="en-US" sz="4400" b="1" dirty="0">
                <a:solidFill>
                  <a:srgbClr val="262A68"/>
                </a:solidFill>
                <a:cs typeface="Arial" charset="0"/>
              </a:rPr>
            </a:br>
            <a:r>
              <a:rPr lang="en-US" sz="2000" b="1" i="1" dirty="0" smtClean="0">
                <a:cs typeface="Arial" charset="0"/>
              </a:rPr>
              <a:t>Vice President, Technology Strategy &amp; Planning</a:t>
            </a:r>
            <a:r>
              <a:rPr lang="en-US" sz="2000" b="1" i="1" dirty="0">
                <a:cs typeface="Arial" charset="0"/>
              </a:rPr>
              <a:t/>
            </a:r>
            <a:br>
              <a:rPr lang="en-US" sz="2000" b="1" i="1" dirty="0">
                <a:cs typeface="Arial" charset="0"/>
              </a:rPr>
            </a:br>
            <a:r>
              <a:rPr lang="en-US" sz="2000" b="1" i="1" dirty="0" smtClean="0">
                <a:cs typeface="Arial" charset="0"/>
              </a:rPr>
              <a:t>PBS</a:t>
            </a:r>
            <a:endParaRPr lang="en-US" sz="2000" b="1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latin typeface="+mn-lt"/>
              </a:rPr>
              <a:t>Next Gen TV – What are national orgs doing?</a:t>
            </a:r>
            <a:endParaRPr lang="en-US" sz="48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dirty="0" smtClean="0">
                <a:latin typeface="+mj-lt"/>
              </a:rPr>
              <a:t>Lead Station </a:t>
            </a:r>
            <a:r>
              <a:rPr lang="en-US" sz="3600" b="1" dirty="0">
                <a:latin typeface="+mj-lt"/>
              </a:rPr>
              <a:t>Education</a:t>
            </a:r>
            <a:endParaRPr lang="en-US" sz="3600" dirty="0">
              <a:latin typeface="+mj-lt"/>
            </a:endParaRPr>
          </a:p>
          <a:p>
            <a:pPr marL="0" indent="0">
              <a:buNone/>
            </a:pPr>
            <a:endParaRPr lang="en-US" sz="3600" dirty="0">
              <a:latin typeface="+mj-lt"/>
            </a:endParaRPr>
          </a:p>
          <a:p>
            <a:pPr lvl="0"/>
            <a:r>
              <a:rPr lang="en-US" sz="3600" b="1" dirty="0">
                <a:latin typeface="+mj-lt"/>
              </a:rPr>
              <a:t>Facilitate Station Experiments</a:t>
            </a:r>
            <a:endParaRPr lang="en-US" sz="3600" dirty="0">
              <a:latin typeface="+mj-lt"/>
            </a:endParaRPr>
          </a:p>
          <a:p>
            <a:pPr marL="0" indent="0">
              <a:buNone/>
            </a:pPr>
            <a:endParaRPr lang="en-US" sz="3600" dirty="0">
              <a:latin typeface="+mj-lt"/>
            </a:endParaRPr>
          </a:p>
          <a:p>
            <a:pPr lvl="0"/>
            <a:r>
              <a:rPr lang="en-US" sz="3600" b="1" dirty="0">
                <a:latin typeface="+mj-lt"/>
              </a:rPr>
              <a:t>Socialize Next </a:t>
            </a:r>
            <a:r>
              <a:rPr lang="en-US" sz="3600" b="1" dirty="0" smtClean="0">
                <a:latin typeface="+mj-lt"/>
              </a:rPr>
              <a:t>Gen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34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6643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atin typeface="+mn-lt"/>
              </a:rPr>
              <a:t>Next Gen TV – What should stations be doing?</a:t>
            </a:r>
            <a:endParaRPr lang="en-US" sz="48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600" b="1" dirty="0"/>
              <a:t>Plan Purchasing Decisions</a:t>
            </a:r>
            <a:endParaRPr lang="en-US" sz="3600" dirty="0"/>
          </a:p>
          <a:p>
            <a:pPr lvl="1"/>
            <a:r>
              <a:rPr lang="en-US" sz="3200" dirty="0"/>
              <a:t>Equipment / Installation to become Next Gen ready (especially timely if one of 43% repacked, or factor into future capital campaign for infrastructure refresh if not repacked)</a:t>
            </a:r>
          </a:p>
          <a:p>
            <a:endParaRPr lang="en-US" sz="3600" dirty="0"/>
          </a:p>
          <a:p>
            <a:pPr lvl="0"/>
            <a:r>
              <a:rPr lang="en-US" sz="3600" b="1" dirty="0"/>
              <a:t>Initiate Local Discussions</a:t>
            </a:r>
            <a:endParaRPr lang="en-US" sz="3600" dirty="0"/>
          </a:p>
          <a:p>
            <a:pPr lvl="1"/>
            <a:r>
              <a:rPr lang="en-US" sz="3200" dirty="0"/>
              <a:t>Local in-market discussions with other stations (commercial and noncommercial) to gauge interest and potential for lighthouse partners, prior to any formal </a:t>
            </a:r>
            <a:r>
              <a:rPr lang="en-US" sz="3200" dirty="0" smtClean="0"/>
              <a:t>negotiations</a:t>
            </a:r>
          </a:p>
          <a:p>
            <a:pPr marL="457200" lvl="1" indent="0">
              <a:buNone/>
            </a:pPr>
            <a:endParaRPr lang="en-US" sz="3600" dirty="0"/>
          </a:p>
          <a:p>
            <a:pPr lvl="0"/>
            <a:r>
              <a:rPr lang="en-US" sz="3600" b="1" dirty="0" smtClean="0"/>
              <a:t>Align to Station Strategy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6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67265" y="1556951"/>
          <a:ext cx="10812161" cy="4769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2018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2019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2020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57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Education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2400" dirty="0">
                          <a:effectLst/>
                        </a:rPr>
                        <a:t>Focus on developing Next Gen concepts and strategy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2400" dirty="0">
                          <a:effectLst/>
                        </a:rPr>
                        <a:t>Use in-person conferences to engage </a:t>
                      </a:r>
                      <a:r>
                        <a:rPr lang="en-US" sz="2400" dirty="0" smtClean="0">
                          <a:effectLst/>
                        </a:rPr>
                        <a:t>in </a:t>
                      </a:r>
                      <a:r>
                        <a:rPr lang="en-US" sz="2400" dirty="0">
                          <a:effectLst/>
                        </a:rPr>
                        <a:t>strategic discussions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Experimentation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2400" dirty="0">
                          <a:effectLst/>
                        </a:rPr>
                        <a:t>Launch station pilots to test offerings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2400" dirty="0">
                          <a:effectLst/>
                        </a:rPr>
                        <a:t>Roll out simulcasting / licensing templates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Implementation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2400" dirty="0">
                          <a:effectLst/>
                        </a:rPr>
                        <a:t>Initial roll-out </a:t>
                      </a:r>
                      <a:r>
                        <a:rPr lang="en-US" sz="2400" dirty="0" smtClean="0">
                          <a:effectLst/>
                        </a:rPr>
                        <a:t>with </a:t>
                      </a:r>
                      <a:r>
                        <a:rPr lang="en-US" sz="2400" dirty="0">
                          <a:effectLst/>
                        </a:rPr>
                        <a:t>alpha stations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2400" dirty="0">
                          <a:effectLst/>
                        </a:rPr>
                        <a:t>Consumer education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7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6056" y="190953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B050"/>
                </a:solidFill>
              </a:rPr>
              <a:t>What if…?  </a:t>
            </a:r>
            <a:r>
              <a:rPr lang="en-US" sz="6000" b="1" dirty="0"/>
              <a:t>| Richer Content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98429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354287" y="1469572"/>
          <a:ext cx="7652656" cy="511628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14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6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Technical Capability</a:t>
                      </a:r>
                      <a:endParaRPr lang="en-US" sz="20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PTV Opportunity</a:t>
                      </a:r>
                      <a:r>
                        <a:rPr lang="en-US" sz="2000" baseline="0" dirty="0"/>
                        <a:t> </a:t>
                      </a:r>
                      <a:endParaRPr lang="en-US" sz="2000" b="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High</a:t>
                      </a:r>
                      <a:r>
                        <a:rPr lang="en-US" sz="2000" baseline="0" dirty="0"/>
                        <a:t> Dynamic Range video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baseline="0" dirty="0"/>
                        <a:t>Vivid, compelling experience</a:t>
                      </a:r>
                      <a:endParaRPr lang="en-US" sz="2000" b="0" baseline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Updated audio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baseline="0" dirty="0"/>
                        <a:t>Control of voice and music tracks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Vietnamese audio track</a:t>
                      </a:r>
                      <a:endParaRPr lang="en-US" sz="2000" b="0" baseline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Interactivity</a:t>
                      </a:r>
                    </a:p>
                    <a:p>
                      <a:endParaRPr lang="en-US" sz="2000" b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2000" kern="1200" baseline="0" dirty="0"/>
                        <a:t>Press button to see map of place being discussed</a:t>
                      </a:r>
                      <a:endParaRPr lang="en-US" sz="20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Content</a:t>
                      </a:r>
                      <a:r>
                        <a:rPr lang="en-US" sz="2000" baseline="0" dirty="0"/>
                        <a:t> downloads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Longer</a:t>
                      </a:r>
                      <a:r>
                        <a:rPr lang="en-US" sz="2000" baseline="0" dirty="0"/>
                        <a:t> versions of interviews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baseline="0" dirty="0"/>
                        <a:t>Material that had to be cut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Personalized, targeted content delivery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2000" kern="1200" baseline="0" dirty="0"/>
                        <a:t>Seamlessly integrate local segments</a:t>
                      </a:r>
                      <a:endParaRPr lang="en-US" sz="20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0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Integration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to</a:t>
                      </a:r>
                      <a:r>
                        <a:rPr lang="en-US" sz="2000" baseline="0" dirty="0"/>
                        <a:t> mobile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2000" kern="1200" baseline="0" dirty="0"/>
                        <a:t>Paired / synchronized experience on mobile while watching broadcast</a:t>
                      </a:r>
                      <a:endParaRPr lang="en-US" sz="20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9" y="1983378"/>
            <a:ext cx="3870960" cy="387096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84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649" y="152402"/>
            <a:ext cx="11803379" cy="1462088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00B050"/>
                </a:solidFill>
              </a:rPr>
              <a:t>What if…?  </a:t>
            </a:r>
            <a:r>
              <a:rPr lang="en-US" sz="6000" b="1" dirty="0"/>
              <a:t>| Audience Relationship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" y="3733800"/>
            <a:ext cx="3136900" cy="1652101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" y="1803400"/>
            <a:ext cx="3352800" cy="1436915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199776" y="1803400"/>
          <a:ext cx="7738156" cy="43109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09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8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40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Technical Capability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PTV Opportunity</a:t>
                      </a:r>
                      <a:r>
                        <a:rPr lang="en-US" sz="2400" baseline="0" dirty="0"/>
                        <a:t> 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752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Personalization </a:t>
                      </a:r>
                      <a:br>
                        <a:rPr lang="en-US" sz="2100" dirty="0"/>
                      </a:br>
                      <a:r>
                        <a:rPr lang="en-US" sz="2100" dirty="0"/>
                        <a:t>+</a:t>
                      </a:r>
                    </a:p>
                    <a:p>
                      <a:pPr algn="ctr"/>
                      <a:r>
                        <a:rPr lang="en-US" sz="2100" dirty="0"/>
                        <a:t>Interactivity</a:t>
                      </a:r>
                    </a:p>
                    <a:p>
                      <a:pPr algn="ctr"/>
                      <a:r>
                        <a:rPr lang="en-US" sz="2100" dirty="0"/>
                        <a:t>+</a:t>
                      </a:r>
                    </a:p>
                    <a:p>
                      <a:pPr algn="ctr"/>
                      <a:r>
                        <a:rPr lang="en-US" sz="2100" dirty="0"/>
                        <a:t>Conditional</a:t>
                      </a:r>
                      <a:r>
                        <a:rPr lang="en-US" sz="2100" baseline="0" dirty="0"/>
                        <a:t> access</a:t>
                      </a:r>
                    </a:p>
                    <a:p>
                      <a:pPr algn="ctr"/>
                      <a:r>
                        <a:rPr lang="en-US" sz="2100" baseline="0" dirty="0"/>
                        <a:t>+</a:t>
                      </a:r>
                    </a:p>
                    <a:p>
                      <a:pPr algn="ctr"/>
                      <a:r>
                        <a:rPr lang="en-US" sz="2100" dirty="0"/>
                        <a:t>Viewership</a:t>
                      </a:r>
                      <a:r>
                        <a:rPr lang="en-US" sz="2100" baseline="0" dirty="0"/>
                        <a:t> data</a:t>
                      </a:r>
                      <a:endParaRPr lang="en-US" sz="2100" b="0" dirty="0">
                        <a:latin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100" baseline="0" dirty="0"/>
                        <a:t>Passport membership extends to broadcast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100" baseline="0" dirty="0"/>
                        <a:t>“Pledge” becomes “Thank you” for members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100" baseline="0" dirty="0"/>
                        <a:t>Seamless experience across platforms</a:t>
                      </a:r>
                      <a:endParaRPr lang="en-US" sz="2100" b="0" baseline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49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100" kern="1200" baseline="0" dirty="0"/>
                        <a:t>Become or participate in OTA “skinny bundles” or other new models</a:t>
                      </a:r>
                      <a:endParaRPr lang="en-US" sz="21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100" kern="1200" baseline="0" dirty="0"/>
                        <a:t>Deeper understanding of both aggregate and individual viewership</a:t>
                      </a:r>
                      <a:endParaRPr lang="en-US" sz="2100" b="0" baseline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6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7715"/>
            <a:ext cx="10744200" cy="1472974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B050"/>
                </a:solidFill>
              </a:rPr>
              <a:t>What if…?  </a:t>
            </a:r>
            <a:r>
              <a:rPr lang="en-US" sz="6000" b="1" dirty="0"/>
              <a:t>| Kids &amp; Interactivity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E930-CEDD-4DD3-B5AC-5CFD75AB02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165962" y="1727070"/>
          <a:ext cx="7823200" cy="45682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1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5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Technical Capability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PTV Opportunity</a:t>
                      </a:r>
                      <a:r>
                        <a:rPr lang="en-US" sz="2400" baseline="0" dirty="0"/>
                        <a:t> 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Deliver apps over-the-air</a:t>
                      </a:r>
                      <a:endParaRPr lang="en-US" sz="2100" b="0" dirty="0">
                        <a:latin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2100" kern="1200" baseline="0" dirty="0"/>
                        <a:t>New content / functionality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2100" kern="1200" baseline="0" dirty="0"/>
                        <a:t>Even for people with no internet connection</a:t>
                      </a:r>
                      <a:endParaRPr lang="en-US" sz="21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aseline="0" dirty="0"/>
                        <a:t>TV apps use HTML 5.0</a:t>
                      </a:r>
                      <a:endParaRPr lang="en-US" sz="2100" b="0" dirty="0">
                        <a:latin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2100" kern="1200" baseline="0" dirty="0"/>
                        <a:t>PBS Kids web and mobile apps already built using HTML 5.0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2100" kern="1200" baseline="0" dirty="0"/>
                        <a:t>May be able to deliver our most educational experience to every child even without broadband</a:t>
                      </a:r>
                      <a:endParaRPr lang="en-US" sz="21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6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Most</a:t>
                      </a:r>
                      <a:r>
                        <a:rPr lang="en-US" sz="2100" baseline="0" dirty="0"/>
                        <a:t> TVs will be </a:t>
                      </a:r>
                      <a:r>
                        <a:rPr lang="en-US" sz="2100" baseline="0" dirty="0" err="1"/>
                        <a:t>WiFi</a:t>
                      </a:r>
                      <a:r>
                        <a:rPr lang="en-US" sz="2100" baseline="0" dirty="0"/>
                        <a:t> connected</a:t>
                      </a:r>
                      <a:endParaRPr lang="en-US" sz="2100" b="0" dirty="0">
                        <a:latin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100" kern="1200" baseline="0" dirty="0"/>
                        <a:t>Where connected, seamlessly extend PBS Kids ecosystem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2" descr="http://pbskidstablet.com/img/playtime-pad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0" y="1669078"/>
            <a:ext cx="3271837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PBS Kids plug and pl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0" y="3693895"/>
            <a:ext cx="3577897" cy="26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0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77" y="141515"/>
            <a:ext cx="10613571" cy="146208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B050"/>
                </a:solidFill>
              </a:rPr>
              <a:t>What if…?  </a:t>
            </a:r>
            <a:r>
              <a:rPr lang="en-US" sz="6000" b="1" dirty="0"/>
              <a:t>| Public Safety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E930-CEDD-4DD3-B5AC-5CFD75AB02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140199" y="1547949"/>
          <a:ext cx="7518400" cy="4754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9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8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Technical Capability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PTV Opportunity</a:t>
                      </a:r>
                      <a:r>
                        <a:rPr lang="en-US" sz="2400" baseline="0" dirty="0"/>
                        <a:t> 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Detailed</a:t>
                      </a:r>
                      <a:r>
                        <a:rPr lang="en-US" sz="2100" baseline="0" dirty="0"/>
                        <a:t> data (e.g. maps) in alerts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aseline="0" dirty="0"/>
                        <a:t>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Devices wake on alert</a:t>
                      </a:r>
                      <a:endParaRPr lang="en-US" sz="2100" b="0" dirty="0">
                        <a:latin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100" kern="1200" baseline="0" dirty="0"/>
                        <a:t>Increased importance to public safety community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100" kern="1200" baseline="0" dirty="0"/>
                        <a:t>Increased value to audience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endParaRPr lang="en-US" sz="21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Geo-targeting</a:t>
                      </a:r>
                      <a:endParaRPr lang="en-US" sz="2100" b="0" dirty="0">
                        <a:latin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100" kern="1200" baseline="0" dirty="0"/>
                        <a:t>Increased relevance of local station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100" kern="1200" baseline="0" dirty="0"/>
                        <a:t>Increased relevance to audience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100" kern="1200" baseline="0" dirty="0"/>
                        <a:t>Opportunity to link to state / local alert systems</a:t>
                      </a:r>
                      <a:endParaRPr lang="en-US" sz="24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100" kern="1200" baseline="0" dirty="0"/>
                        <a:t>Targeting to mobile devices</a:t>
                      </a:r>
                      <a:endParaRPr lang="en-US" sz="21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100" kern="1200" baseline="0" dirty="0"/>
                        <a:t>Potential for consumer alerting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100" kern="1200" baseline="0" dirty="0" err="1"/>
                        <a:t>Datacasting</a:t>
                      </a:r>
                      <a:r>
                        <a:rPr lang="en-US" sz="2100" kern="1200" baseline="0" dirty="0"/>
                        <a:t> vital information to First Responders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100" kern="1200" baseline="0" dirty="0"/>
                        <a:t>Reach where LTE does not cover</a:t>
                      </a:r>
                      <a:endParaRPr lang="en-US" sz="21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8"/>
          <a:stretch/>
        </p:blipFill>
        <p:spPr bwMode="auto">
          <a:xfrm>
            <a:off x="443405" y="1719944"/>
            <a:ext cx="3225059" cy="1729964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0" b="18580"/>
          <a:stretch/>
        </p:blipFill>
        <p:spPr bwMode="auto">
          <a:xfrm>
            <a:off x="715548" y="3635828"/>
            <a:ext cx="3166945" cy="1821543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7" y="5182416"/>
            <a:ext cx="1403926" cy="157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5" y="256268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B050"/>
                </a:solidFill>
              </a:rPr>
              <a:t>What if…?  </a:t>
            </a:r>
            <a:r>
              <a:rPr lang="en-US" sz="6000" b="1" dirty="0"/>
              <a:t>| Distance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1E930-CEDD-4DD3-B5AC-5CFD75AB02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69D37A-5EF4-47E7-AFBC-D36C6607ACF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40199" y="1547949"/>
          <a:ext cx="7518400" cy="4780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9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8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Technical Capability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PTV Opportunity</a:t>
                      </a:r>
                      <a:r>
                        <a:rPr lang="en-US" sz="2400" baseline="0" dirty="0"/>
                        <a:t> 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>
                          <a:latin typeface="+mn-lt"/>
                        </a:rPr>
                        <a:t>TVs run HTML 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100" kern="1200" baseline="0" dirty="0"/>
                        <a:t>Create rich applications that are distributed over the air and can combine broadcast and broadband content</a:t>
                      </a:r>
                      <a:endParaRPr lang="en-US" sz="21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>
                          <a:latin typeface="+mn-lt"/>
                        </a:rPr>
                        <a:t>Ability to pre-download targeted content OTA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100" kern="1200" baseline="0" dirty="0"/>
                        <a:t>Download the right lessons to the right classrooms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100" kern="1200" baseline="0" dirty="0"/>
                        <a:t>Even if no / poor internet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24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100" kern="1200" baseline="0" dirty="0"/>
                        <a:t>Personalized content</a:t>
                      </a:r>
                      <a:endParaRPr lang="en-US" sz="21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1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Continuity back to home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875173E-67A6-4546-BA68-BE7521D4F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56" y="3171825"/>
            <a:ext cx="3849992" cy="2857726"/>
          </a:xfrm>
          <a:prstGeom prst="rect">
            <a:avLst/>
          </a:prstGeom>
        </p:spPr>
      </p:pic>
      <p:pic>
        <p:nvPicPr>
          <p:cNvPr id="1026" name="Picture 2" descr="Image result for pbs learningmedia logo">
            <a:extLst>
              <a:ext uri="{FF2B5EF4-FFF2-40B4-BE49-F238E27FC236}">
                <a16:creationId xmlns:a16="http://schemas.microsoft.com/office/drawing/2014/main" id="{C8A930F6-051B-4824-800B-AB8C9C611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9" y="1806497"/>
            <a:ext cx="3751840" cy="1078166"/>
          </a:xfrm>
          <a:prstGeom prst="rect">
            <a:avLst/>
          </a:prstGeom>
          <a:solidFill>
            <a:schemeClr val="tx1">
              <a:lumMod val="85000"/>
              <a:alpha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081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 Public Medi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8825869-9FB3-44A5-A740-17330A4441C7}" vid="{31D32EE7-6258-464C-9CEC-CF2DA2B4DA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APTS PMS Template 2</Template>
  <TotalTime>202</TotalTime>
  <Words>473</Words>
  <Application>Microsoft Office PowerPoint</Application>
  <PresentationFormat>Widescreen</PresentationFormat>
  <Paragraphs>108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Wingdings</vt:lpstr>
      <vt:lpstr>2012 Public Media</vt:lpstr>
      <vt:lpstr>Office Theme</vt:lpstr>
      <vt:lpstr>Eric Wolf Vice President, Technology Strategy &amp; Planning PBS</vt:lpstr>
      <vt:lpstr>Next Gen TV – What are national orgs doing?</vt:lpstr>
      <vt:lpstr>Next Gen TV – What should stations be doing?</vt:lpstr>
      <vt:lpstr>Timeline</vt:lpstr>
      <vt:lpstr>What if…?  | Richer Content</vt:lpstr>
      <vt:lpstr>What if…?  | Audience Relationship</vt:lpstr>
      <vt:lpstr>What if…?  | Kids &amp; Interactivity</vt:lpstr>
      <vt:lpstr>What if…?  | Public Safety</vt:lpstr>
      <vt:lpstr>What if…?  | Distance Learning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Tela Hansom-Pitt</dc:creator>
  <cp:lastModifiedBy>Stacey Karp</cp:lastModifiedBy>
  <cp:revision>34</cp:revision>
  <cp:lastPrinted>2018-02-08T15:42:29Z</cp:lastPrinted>
  <dcterms:created xsi:type="dcterms:W3CDTF">2018-01-12T20:52:24Z</dcterms:created>
  <dcterms:modified xsi:type="dcterms:W3CDTF">2018-03-07T18:25:29Z</dcterms:modified>
</cp:coreProperties>
</file>