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8" r:id="rId3"/>
    <p:sldId id="279" r:id="rId4"/>
    <p:sldId id="280" r:id="rId5"/>
    <p:sldId id="281" r:id="rId6"/>
    <p:sldId id="282" r:id="rId7"/>
    <p:sldId id="283" r:id="rId8"/>
    <p:sldId id="285" r:id="rId9"/>
    <p:sldId id="284" r:id="rId10"/>
    <p:sldId id="286" r:id="rId11"/>
    <p:sldId id="287" r:id="rId1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54" userDrawn="1">
          <p15:clr>
            <a:srgbClr val="A4A3A4"/>
          </p15:clr>
        </p15:guide>
        <p15:guide id="2" pos="9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1829"/>
    <a:srgbClr val="192858"/>
    <a:srgbClr val="262A68"/>
    <a:srgbClr val="FFFF99"/>
    <a:srgbClr val="CC0000"/>
    <a:srgbClr val="C0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88" d="100"/>
          <a:sy n="88" d="100"/>
        </p:scale>
        <p:origin x="39" y="423"/>
      </p:cViewPr>
      <p:guideLst>
        <p:guide orient="horz" pos="1254"/>
        <p:guide pos="92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2946" y="96"/>
      </p:cViewPr>
      <p:guideLst>
        <p:guide orient="horz" pos="2928"/>
        <p:guide pos="2208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7D5A466B-8CBE-4732-9F8E-5092DA52A084}" type="datetimeFigureOut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362D42F9-E1A6-4A72-BA67-19228E2EA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3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3DEBA876-BFE4-4D8E-994E-44CBE2023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7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74421B-B9FF-4BD7-8000-E3CFE27DB13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0756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1800" y="708025"/>
            <a:ext cx="6302375" cy="3544888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508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600" y="2514600"/>
            <a:ext cx="9855200" cy="1371600"/>
          </a:xfrm>
        </p:spPr>
        <p:txBody>
          <a:bodyPr/>
          <a:lstStyle>
            <a:lvl1pPr>
              <a:defRPr>
                <a:solidFill>
                  <a:srgbClr val="8E1829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92858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A964B-7F83-4BFC-BEC6-B0F3B363C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F009-FFC6-431C-8455-493D2AADF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1C883-1317-4718-AA0F-F059978BC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D 20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119888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117600" y="0"/>
            <a:ext cx="4876800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7199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512FD-1FBF-482F-B57A-8D231855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2858"/>
                </a:solidFill>
              </a:defRPr>
            </a:lvl1pPr>
            <a:lvl2pPr>
              <a:defRPr>
                <a:solidFill>
                  <a:srgbClr val="192858"/>
                </a:solidFill>
              </a:defRPr>
            </a:lvl2pPr>
            <a:lvl3pPr>
              <a:defRPr>
                <a:solidFill>
                  <a:srgbClr val="192858"/>
                </a:solidFill>
              </a:defRPr>
            </a:lvl3pPr>
            <a:lvl4pPr>
              <a:defRPr>
                <a:solidFill>
                  <a:srgbClr val="192858"/>
                </a:solidFill>
              </a:defRPr>
            </a:lvl4pPr>
            <a:lvl5pPr>
              <a:defRPr>
                <a:solidFill>
                  <a:srgbClr val="19285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A0F72-B2A4-465F-972D-4A888F69A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8E18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D9F64-127A-40F2-A84B-7AFA4198E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3C7A-24E7-4CB6-A58F-97EA0F836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8CC54-FCB8-41FB-A3DE-0998425B4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CE945-6AE5-40B2-8188-092267C3B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6D185-06CC-4960-A57F-E0F17110E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39C83-D2D8-4FEF-A714-DD16E43EC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5F816-0CCB-4CDA-B64A-856F9E7D1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14513" y="6434172"/>
            <a:ext cx="12206513" cy="423828"/>
          </a:xfrm>
          <a:prstGeom prst="rect">
            <a:avLst/>
          </a:prstGeom>
          <a:solidFill>
            <a:srgbClr val="19285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77" y="5180777"/>
            <a:ext cx="12195440" cy="1583771"/>
          </a:xfrm>
          <a:prstGeom prst="rect">
            <a:avLst/>
          </a:prstGeom>
        </p:spPr>
      </p:pic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81BCE1E8-3969-4ED8-8DCA-72ECF13F7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257695"/>
          </a:xfrm>
          <a:prstGeom prst="rect">
            <a:avLst/>
          </a:prstGeom>
          <a:solidFill>
            <a:srgbClr val="192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472056" y="6552198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dirty="0" smtClean="0">
                <a:solidFill>
                  <a:schemeClr val="bg1"/>
                </a:solidFill>
              </a:rPr>
              <a:t>#</a:t>
            </a:r>
            <a:r>
              <a:rPr lang="en-US" sz="1600" b="0" i="1" dirty="0" err="1" smtClean="0">
                <a:solidFill>
                  <a:schemeClr val="bg1"/>
                </a:solidFill>
              </a:rPr>
              <a:t>aptsthesummit</a:t>
            </a:r>
            <a:endParaRPr lang="en-US" sz="1600" b="0" i="1" dirty="0" smtClean="0">
              <a:solidFill>
                <a:schemeClr val="bg1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4" y="6483350"/>
            <a:ext cx="841915" cy="3546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7" r:id="rId12"/>
    <p:sldLayoutId id="2147484006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8E1829"/>
          </a:solidFill>
          <a:latin typeface="Arial Blac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19285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92858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192858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92858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92858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9" Type="http://schemas.openxmlformats.org/officeDocument/2006/relationships/image" Target="../media/image42.png"/><Relationship Id="rId21" Type="http://schemas.openxmlformats.org/officeDocument/2006/relationships/image" Target="../media/image24.jpeg"/><Relationship Id="rId34" Type="http://schemas.openxmlformats.org/officeDocument/2006/relationships/image" Target="../media/image37.gif"/><Relationship Id="rId42" Type="http://schemas.openxmlformats.org/officeDocument/2006/relationships/image" Target="../media/image45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jpeg"/><Relationship Id="rId29" Type="http://schemas.openxmlformats.org/officeDocument/2006/relationships/image" Target="../media/image32.png"/><Relationship Id="rId41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37" Type="http://schemas.openxmlformats.org/officeDocument/2006/relationships/image" Target="../media/image40.png"/><Relationship Id="rId40" Type="http://schemas.openxmlformats.org/officeDocument/2006/relationships/image" Target="../media/image43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36" Type="http://schemas.openxmlformats.org/officeDocument/2006/relationships/image" Target="../media/image39.jpe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31" Type="http://schemas.openxmlformats.org/officeDocument/2006/relationships/image" Target="../media/image34.png"/><Relationship Id="rId4" Type="http://schemas.openxmlformats.org/officeDocument/2006/relationships/image" Target="../media/image7.jpg"/><Relationship Id="rId9" Type="http://schemas.openxmlformats.org/officeDocument/2006/relationships/image" Target="../media/image12.jpe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jpg"/><Relationship Id="rId35" Type="http://schemas.openxmlformats.org/officeDocument/2006/relationships/image" Target="../media/image38.png"/><Relationship Id="rId43" Type="http://schemas.openxmlformats.org/officeDocument/2006/relationships/image" Target="../media/image46.png"/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12" Type="http://schemas.openxmlformats.org/officeDocument/2006/relationships/image" Target="../media/image15.png"/><Relationship Id="rId17" Type="http://schemas.openxmlformats.org/officeDocument/2006/relationships/image" Target="../media/image20.jpeg"/><Relationship Id="rId25" Type="http://schemas.openxmlformats.org/officeDocument/2006/relationships/image" Target="../media/image28.png"/><Relationship Id="rId33" Type="http://schemas.openxmlformats.org/officeDocument/2006/relationships/image" Target="../media/image36.png"/><Relationship Id="rId38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27" y="1943100"/>
            <a:ext cx="5903547" cy="223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690" y="2448642"/>
            <a:ext cx="7966621" cy="1574999"/>
          </a:xfrm>
        </p:spPr>
      </p:pic>
    </p:spTree>
    <p:extLst>
      <p:ext uri="{BB962C8B-B14F-4D97-AF65-F5344CB8AC3E}">
        <p14:creationId xmlns:p14="http://schemas.microsoft.com/office/powerpoint/2010/main" val="254354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451" y="274320"/>
            <a:ext cx="10972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Grant Center Members</a:t>
            </a: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611" y="3193274"/>
            <a:ext cx="688983" cy="689412"/>
          </a:xfr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97" y="3402300"/>
            <a:ext cx="841641" cy="5163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474" y="1479651"/>
            <a:ext cx="1190625" cy="8572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244" y="2155267"/>
            <a:ext cx="1280276" cy="2527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519" y="5195314"/>
            <a:ext cx="1725011" cy="3040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544" y="1401399"/>
            <a:ext cx="1197364" cy="6293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376" y="2535772"/>
            <a:ext cx="1133144" cy="37897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147" y="2532394"/>
            <a:ext cx="1248171" cy="40149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489" y="3675729"/>
            <a:ext cx="892937" cy="37701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609" y="2373611"/>
            <a:ext cx="657568" cy="32238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306" y="4485162"/>
            <a:ext cx="1268993" cy="42638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00" y="4704059"/>
            <a:ext cx="930164" cy="36840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899" y="2861312"/>
            <a:ext cx="1355242" cy="43229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843" y="3283720"/>
            <a:ext cx="978993" cy="34754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49" y="4656233"/>
            <a:ext cx="1602355" cy="41622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567" y="3794843"/>
            <a:ext cx="598682" cy="65799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595" y="1869929"/>
            <a:ext cx="1307991" cy="43599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509" y="4145560"/>
            <a:ext cx="1295769" cy="35011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02" y="4656233"/>
            <a:ext cx="571298" cy="38162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385" y="4616471"/>
            <a:ext cx="967999" cy="44022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467" y="4082282"/>
            <a:ext cx="1210104" cy="38662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511" y="5139991"/>
            <a:ext cx="1005892" cy="56581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567" y="1650053"/>
            <a:ext cx="1430147" cy="30202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443" y="4936087"/>
            <a:ext cx="801035" cy="25922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099" y="5112247"/>
            <a:ext cx="1404562" cy="48197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202" y="3919222"/>
            <a:ext cx="1034532" cy="37866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491" y="2113095"/>
            <a:ext cx="1275107" cy="30471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374" y="4070433"/>
            <a:ext cx="497459" cy="6993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091" y="3366218"/>
            <a:ext cx="1190625" cy="4286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087" y="2499983"/>
            <a:ext cx="838594" cy="60202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857" y="5049135"/>
            <a:ext cx="928055" cy="58126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81" y="2417808"/>
            <a:ext cx="714291" cy="63429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403" y="3915560"/>
            <a:ext cx="1190625" cy="48577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922" y="4132777"/>
            <a:ext cx="935690" cy="49213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72" b="23095"/>
          <a:stretch/>
        </p:blipFill>
        <p:spPr>
          <a:xfrm>
            <a:off x="3282613" y="3092977"/>
            <a:ext cx="1063525" cy="56721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387" y="3273958"/>
            <a:ext cx="1767844" cy="32613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601" y="3203954"/>
            <a:ext cx="486844" cy="59088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27" y="2405549"/>
            <a:ext cx="1022247" cy="39617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816" y="1655848"/>
            <a:ext cx="935408" cy="58723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350" y="1739328"/>
            <a:ext cx="665949" cy="54229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105" y="2497653"/>
            <a:ext cx="1422512" cy="39668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278" y="2561254"/>
            <a:ext cx="664907" cy="64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0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568" y="2514600"/>
            <a:ext cx="10170694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Emil Mara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Vice President, Finance, Administration and Membership</a:t>
            </a:r>
            <a:br>
              <a:rPr lang="en-US" sz="2000" i="1" dirty="0" smtClean="0"/>
            </a:br>
            <a:r>
              <a:rPr lang="en-US" sz="2000" i="1" dirty="0" smtClean="0"/>
              <a:t>America’s Public Television Stations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9707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APTS Activities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62A68"/>
                </a:solidFill>
                <a:ea typeface="+mj-ea"/>
                <a:cs typeface="+mj-cs"/>
              </a:rPr>
              <a:t>Legislative advocacy</a:t>
            </a:r>
            <a:endParaRPr lang="en-US" dirty="0">
              <a:solidFill>
                <a:srgbClr val="262A68"/>
              </a:solidFill>
              <a:ea typeface="+mj-ea"/>
              <a:cs typeface="+mj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62A68"/>
                </a:solidFill>
                <a:ea typeface="+mj-ea"/>
                <a:cs typeface="+mj-cs"/>
              </a:rPr>
              <a:t>Regulatory representation</a:t>
            </a:r>
            <a:endParaRPr lang="en-US" dirty="0">
              <a:solidFill>
                <a:srgbClr val="262A68"/>
              </a:solidFill>
              <a:ea typeface="+mj-ea"/>
              <a:cs typeface="+mj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62A68"/>
                </a:solidFill>
                <a:ea typeface="+mj-ea"/>
                <a:cs typeface="+mj-cs"/>
              </a:rPr>
              <a:t>Business </a:t>
            </a:r>
            <a:r>
              <a:rPr lang="en-US" dirty="0">
                <a:solidFill>
                  <a:srgbClr val="262A68"/>
                </a:solidFill>
                <a:ea typeface="+mj-ea"/>
                <a:cs typeface="+mj-cs"/>
              </a:rPr>
              <a:t>opportunities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0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APTS Legislative Advocacy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62A68"/>
                </a:solidFill>
                <a:ea typeface="+mj-ea"/>
                <a:cs typeface="+mj-cs"/>
              </a:rPr>
              <a:t>CPB </a:t>
            </a: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funding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Ready To Learn funding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Interconnection funding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Spectrum repack funding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State funding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Protect My Public Media initiatives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Leadership Council growth and activity</a:t>
            </a:r>
          </a:p>
        </p:txBody>
      </p:sp>
    </p:spTree>
    <p:extLst>
      <p:ext uri="{BB962C8B-B14F-4D97-AF65-F5344CB8AC3E}">
        <p14:creationId xmlns:p14="http://schemas.microsoft.com/office/powerpoint/2010/main" val="4441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APTS Regulatory Representation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Spectrum repack rules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ATSC </a:t>
            </a:r>
            <a:r>
              <a:rPr lang="en-US" sz="2800" dirty="0" smtClean="0">
                <a:solidFill>
                  <a:srgbClr val="262A68"/>
                </a:solidFill>
                <a:ea typeface="+mj-ea"/>
                <a:cs typeface="+mj-cs"/>
              </a:rPr>
              <a:t>3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62A68"/>
                </a:solidFill>
                <a:ea typeface="+mj-ea"/>
                <a:cs typeface="+mj-cs"/>
              </a:rPr>
              <a:t>Digital carriage negotiations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62A68"/>
                </a:solidFill>
                <a:ea typeface="+mj-ea"/>
                <a:cs typeface="+mj-cs"/>
              </a:rPr>
              <a:t>Media modernization reform</a:t>
            </a:r>
            <a:endParaRPr lang="en-US" sz="2800" dirty="0">
              <a:solidFill>
                <a:srgbClr val="262A68"/>
              </a:solidFill>
              <a:ea typeface="+mj-ea"/>
              <a:cs typeface="+mj-cs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62A68"/>
                </a:solidFill>
                <a:ea typeface="+mj-ea"/>
                <a:cs typeface="+mj-cs"/>
              </a:rPr>
              <a:t>FCC </a:t>
            </a: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simulcasting</a:t>
            </a:r>
            <a:r>
              <a:rPr lang="en-US" sz="2800" dirty="0" smtClean="0">
                <a:solidFill>
                  <a:srgbClr val="262A68"/>
                </a:solidFill>
                <a:ea typeface="+mj-ea"/>
                <a:cs typeface="+mj-cs"/>
              </a:rPr>
              <a:t> waivers</a:t>
            </a:r>
            <a:endParaRPr lang="en-US" sz="2800" dirty="0">
              <a:solidFill>
                <a:srgbClr val="262A68"/>
              </a:solidFill>
              <a:ea typeface="+mj-ea"/>
              <a:cs typeface="+mj-cs"/>
            </a:endParaRPr>
          </a:p>
          <a:p>
            <a:pPr marL="342900" lvl="1" indent="-342900">
              <a:buFont typeface="Wingdings" panose="05000000000000000000" pitchFamily="2" charset="2"/>
              <a:buChar char="ü"/>
            </a:pPr>
            <a:endParaRPr lang="en-US" dirty="0">
              <a:solidFill>
                <a:srgbClr val="262A68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511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APTS Business Opportunities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62A6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U.S. Department of Homeland </a:t>
            </a:r>
            <a:r>
              <a:rPr lang="en-US" dirty="0" smtClean="0">
                <a:solidFill>
                  <a:srgbClr val="262A6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Security </a:t>
            </a:r>
            <a:r>
              <a:rPr lang="en-US" dirty="0">
                <a:solidFill>
                  <a:srgbClr val="262A6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62A6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FirstNet opportunities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62A6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California Office of Emergency Services collaboration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62A6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Repack funding assistance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62A6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Translator funding assistance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62A6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Spectrum Consortium</a:t>
            </a:r>
            <a:endParaRPr lang="en-US" dirty="0">
              <a:solidFill>
                <a:srgbClr val="262A6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88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690" y="2286000"/>
            <a:ext cx="7966621" cy="1574999"/>
          </a:xfrm>
        </p:spPr>
      </p:pic>
    </p:spTree>
    <p:extLst>
      <p:ext uri="{BB962C8B-B14F-4D97-AF65-F5344CB8AC3E}">
        <p14:creationId xmlns:p14="http://schemas.microsoft.com/office/powerpoint/2010/main" val="17308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your share!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850" y="1600201"/>
            <a:ext cx="11544300" cy="4525963"/>
          </a:xfrm>
        </p:spPr>
        <p:txBody>
          <a:bodyPr/>
          <a:lstStyle/>
          <a:p>
            <a:pPr marL="457200" lvl="1" indent="0" algn="ctr">
              <a:buNone/>
            </a:pPr>
            <a:endParaRPr lang="en-US" sz="1500" b="1" dirty="0" smtClean="0">
              <a:solidFill>
                <a:srgbClr val="262A68"/>
              </a:solidFill>
              <a:ea typeface="+mj-ea"/>
              <a:cs typeface="+mj-cs"/>
            </a:endParaRPr>
          </a:p>
          <a:p>
            <a:pPr marL="457200" lvl="1" indent="0" algn="ctr">
              <a:buNone/>
            </a:pPr>
            <a:r>
              <a:rPr lang="en-US" sz="4000" b="1" dirty="0" smtClean="0">
                <a:solidFill>
                  <a:srgbClr val="262A68"/>
                </a:solidFill>
                <a:ea typeface="+mj-ea"/>
                <a:cs typeface="+mj-cs"/>
              </a:rPr>
              <a:t>$1 Billion </a:t>
            </a:r>
            <a:r>
              <a:rPr lang="en-US" sz="2800" dirty="0" smtClean="0">
                <a:solidFill>
                  <a:srgbClr val="262A68"/>
                </a:solidFill>
                <a:ea typeface="+mj-ea"/>
                <a:cs typeface="+mj-cs"/>
              </a:rPr>
              <a:t>in foundation grants to media.</a:t>
            </a:r>
          </a:p>
          <a:p>
            <a:pPr lvl="1" algn="ctr">
              <a:buFont typeface="Wingdings" panose="05000000000000000000" pitchFamily="2" charset="2"/>
              <a:buChar char="§"/>
            </a:pPr>
            <a:endParaRPr lang="en-US" dirty="0">
              <a:solidFill>
                <a:srgbClr val="262A68"/>
              </a:solidFill>
              <a:latin typeface="Arial Black" pitchFamily="34" charset="0"/>
              <a:ea typeface="+mj-ea"/>
              <a:cs typeface="+mj-cs"/>
            </a:endParaRPr>
          </a:p>
          <a:p>
            <a:pPr marL="457200" lvl="1" indent="0" algn="ctr">
              <a:buNone/>
            </a:pPr>
            <a:r>
              <a:rPr lang="en-US" sz="4000" b="1" dirty="0">
                <a:solidFill>
                  <a:srgbClr val="262A68"/>
                </a:solidFill>
                <a:ea typeface="+mj-ea"/>
                <a:cs typeface="+mj-cs"/>
              </a:rPr>
              <a:t>Over $</a:t>
            </a:r>
            <a:r>
              <a:rPr lang="en-US" sz="4000" b="1" dirty="0" smtClean="0">
                <a:solidFill>
                  <a:srgbClr val="262A68"/>
                </a:solidFill>
                <a:ea typeface="+mj-ea"/>
                <a:cs typeface="+mj-cs"/>
              </a:rPr>
              <a:t>56 </a:t>
            </a:r>
            <a:r>
              <a:rPr lang="en-US" sz="4000" b="1" dirty="0">
                <a:solidFill>
                  <a:srgbClr val="262A68"/>
                </a:solidFill>
                <a:ea typeface="+mj-ea"/>
                <a:cs typeface="+mj-cs"/>
              </a:rPr>
              <a:t>Million </a:t>
            </a: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in federal grants to public </a:t>
            </a:r>
            <a:r>
              <a:rPr lang="en-US" sz="2800" dirty="0" smtClean="0">
                <a:solidFill>
                  <a:srgbClr val="262A68"/>
                </a:solidFill>
                <a:ea typeface="+mj-ea"/>
                <a:cs typeface="+mj-cs"/>
              </a:rPr>
              <a:t>media.</a:t>
            </a:r>
          </a:p>
          <a:p>
            <a:pPr lvl="1" algn="ctr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262A68"/>
              </a:solidFill>
              <a:ea typeface="+mj-ea"/>
              <a:cs typeface="+mj-cs"/>
            </a:endParaRPr>
          </a:p>
          <a:p>
            <a:pPr marL="457200" lvl="1" indent="0" algn="ctr">
              <a:buNone/>
            </a:pPr>
            <a:r>
              <a:rPr lang="en-US" sz="2800" i="1" dirty="0">
                <a:solidFill>
                  <a:srgbClr val="8E1829"/>
                </a:solidFill>
                <a:ea typeface="+mj-ea"/>
                <a:cs typeface="+mj-cs"/>
              </a:rPr>
              <a:t>In one year alone!</a:t>
            </a:r>
          </a:p>
        </p:txBody>
      </p:sp>
    </p:spTree>
    <p:extLst>
      <p:ext uri="{BB962C8B-B14F-4D97-AF65-F5344CB8AC3E}">
        <p14:creationId xmlns:p14="http://schemas.microsoft.com/office/powerpoint/2010/main" val="403210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Why Grants?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Add and diversify your revenue 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Further your 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A68"/>
                </a:solidFill>
                <a:ea typeface="+mj-ea"/>
                <a:cs typeface="+mj-cs"/>
              </a:rPr>
              <a:t>Develop relationships with community and issue-related organizations that align with yours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10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Public Medi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08825869-9FB3-44A5-A740-17330A4441C7}" vid="{31D32EE7-6258-464C-9CEC-CF2DA2B4DA6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APTS PMS Template 2</Template>
  <TotalTime>414</TotalTime>
  <Words>135</Words>
  <Application>Microsoft Office PowerPoint</Application>
  <PresentationFormat>Widescreen</PresentationFormat>
  <Paragraphs>39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Wingdings</vt:lpstr>
      <vt:lpstr>2012 Public Media</vt:lpstr>
      <vt:lpstr>PowerPoint Presentation</vt:lpstr>
      <vt:lpstr>Emil Mara Vice President, Finance, Administration and Membership America’s Public Television Stations</vt:lpstr>
      <vt:lpstr>APTS Activities</vt:lpstr>
      <vt:lpstr>APTS Legislative Advocacy</vt:lpstr>
      <vt:lpstr>APTS Regulatory Representation</vt:lpstr>
      <vt:lpstr>APTS Business Opportunities</vt:lpstr>
      <vt:lpstr>PowerPoint Presentation</vt:lpstr>
      <vt:lpstr>Get your share!</vt:lpstr>
      <vt:lpstr>Why Grants?</vt:lpstr>
      <vt:lpstr>PowerPoint Presentation</vt:lpstr>
      <vt:lpstr>Grant Center Members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Tela Hansom-Pitt</dc:creator>
  <cp:lastModifiedBy>Stacey Karp</cp:lastModifiedBy>
  <cp:revision>48</cp:revision>
  <dcterms:created xsi:type="dcterms:W3CDTF">2018-01-12T20:52:24Z</dcterms:created>
  <dcterms:modified xsi:type="dcterms:W3CDTF">2018-03-07T18:54:49Z</dcterms:modified>
</cp:coreProperties>
</file>