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3" r:id="rId5"/>
    <p:sldId id="264" r:id="rId6"/>
    <p:sldId id="266" r:id="rId7"/>
    <p:sldId id="267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E17D34F-FA54-4192-8FC0-8CF71F6500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28397"/>
            <a:ext cx="1101483" cy="321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19127"/>
            <a:ext cx="1292410" cy="3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0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CBB4-618E-4ADC-B769-18A62A783EC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29-E3F5-4A9A-8458-AB201CEF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02519"/>
          </a:xfrm>
        </p:spPr>
        <p:txBody>
          <a:bodyPr>
            <a:noAutofit/>
          </a:bodyPr>
          <a:lstStyle/>
          <a:p>
            <a:r>
              <a:rPr lang="en-US" b="1" dirty="0" smtClean="0"/>
              <a:t>Next Gen Business and </a:t>
            </a:r>
            <a:br>
              <a:rPr lang="en-US" b="1" dirty="0" smtClean="0"/>
            </a:br>
            <a:r>
              <a:rPr lang="en-US" b="1" dirty="0" smtClean="0"/>
              <a:t>Technology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Dennis Wallace, C.B.T.E.</a:t>
            </a:r>
          </a:p>
          <a:p>
            <a:r>
              <a:rPr lang="en-US" dirty="0" smtClean="0"/>
              <a:t>Meintel, Sgrignoli, &amp; Wallace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95750"/>
            <a:ext cx="2473083" cy="7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05"/>
            <a:ext cx="8229600" cy="857250"/>
          </a:xfrm>
        </p:spPr>
        <p:txBody>
          <a:bodyPr/>
          <a:lstStyle/>
          <a:p>
            <a:r>
              <a:rPr lang="en-US" dirty="0" smtClean="0"/>
              <a:t>Next Gen TV (ATSC3) = Flexibility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81" y="1047750"/>
            <a:ext cx="3932261" cy="32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42950"/>
            <a:ext cx="48006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“Ultimate” Swiss Army Knife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System can be configured for a variety of business use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Stations decide which modes they use to support their use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Supports new business/use cases not previously available to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Key Differences ATSC1/ATSC3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Entirely IP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Hybrid System OTA/OTT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RF Modulation (OFDM)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Audio/Video Codecs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Flexibility to configure operating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61" y="18481"/>
            <a:ext cx="8229600" cy="857250"/>
          </a:xfrm>
        </p:spPr>
        <p:txBody>
          <a:bodyPr/>
          <a:lstStyle/>
          <a:p>
            <a:r>
              <a:rPr lang="en-US" dirty="0" smtClean="0"/>
              <a:t>Supports “UHD Services”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5" y="1067871"/>
            <a:ext cx="3751495" cy="2260276"/>
          </a:xfrm>
        </p:spPr>
      </p:pic>
      <p:grpSp>
        <p:nvGrpSpPr>
          <p:cNvPr id="7" name="Group 6"/>
          <p:cNvGrpSpPr/>
          <p:nvPr/>
        </p:nvGrpSpPr>
        <p:grpSpPr>
          <a:xfrm>
            <a:off x="977354" y="3479426"/>
            <a:ext cx="5527661" cy="986557"/>
            <a:chOff x="476981" y="1352001"/>
            <a:chExt cx="11273741" cy="33758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352001"/>
              <a:ext cx="5654722" cy="33758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81" y="1352003"/>
              <a:ext cx="5678762" cy="33758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665" y="808114"/>
            <a:ext cx="2199705" cy="262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01" y="770930"/>
            <a:ext cx="1714500" cy="1857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5235" y="2489805"/>
            <a:ext cx="1106713" cy="577081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/>
              <a:t>Immersive Audio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 smtClean="0"/>
              <a:t>AC-4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 smtClean="0"/>
              <a:t>MPEG-H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607728" y="3479427"/>
            <a:ext cx="131189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/>
              <a:t>High Dynamic Range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 smtClean="0"/>
              <a:t>HLG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 smtClean="0"/>
              <a:t>HDR10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100" dirty="0" smtClean="0"/>
              <a:t>Dolby 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35" y="1067871"/>
            <a:ext cx="8967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1100" dirty="0" smtClean="0"/>
              <a:t>HEVC</a:t>
            </a:r>
          </a:p>
          <a:p>
            <a:pPr algn="r"/>
            <a:r>
              <a:rPr lang="en-US" sz="1100" dirty="0" smtClean="0"/>
              <a:t>enables</a:t>
            </a:r>
          </a:p>
          <a:p>
            <a:pPr algn="r"/>
            <a:r>
              <a:rPr lang="en-US" sz="1100" dirty="0" smtClean="0"/>
              <a:t>4K resolution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6" y="4195007"/>
            <a:ext cx="1340093" cy="424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9341" y="4568019"/>
            <a:ext cx="195951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/>
              <a:t>Higher Frame Rate up to 120fps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374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Why Next Gen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610600" cy="36992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Integration of hybrid services (OTA/OTT)</a:t>
            </a:r>
          </a:p>
          <a:p>
            <a:r>
              <a:rPr lang="en-US" dirty="0" smtClean="0"/>
              <a:t>Next Gen TV as an “Application” environment</a:t>
            </a:r>
          </a:p>
          <a:p>
            <a:pPr lvl="1"/>
            <a:r>
              <a:rPr lang="en-US" dirty="0" smtClean="0"/>
              <a:t>Connection to internet enable interactivity in a more seamless way for viewers</a:t>
            </a:r>
          </a:p>
          <a:p>
            <a:pPr lvl="1"/>
            <a:r>
              <a:rPr lang="en-US" dirty="0"/>
              <a:t>HTML5</a:t>
            </a:r>
          </a:p>
          <a:p>
            <a:pPr lvl="1"/>
            <a:r>
              <a:rPr lang="en-US" dirty="0"/>
              <a:t>Fully compliant with W3C</a:t>
            </a:r>
          </a:p>
          <a:p>
            <a:pPr lvl="1"/>
            <a:r>
              <a:rPr lang="en-US" dirty="0"/>
              <a:t>Some extensions are added</a:t>
            </a:r>
          </a:p>
          <a:p>
            <a:r>
              <a:rPr lang="en-US" dirty="0" smtClean="0"/>
              <a:t>Enables Non-Real Time content delivery – catch up viewing</a:t>
            </a:r>
          </a:p>
          <a:p>
            <a:r>
              <a:rPr lang="en-US" dirty="0" smtClean="0"/>
              <a:t>Next Gen enables targeted content &amp; services</a:t>
            </a:r>
          </a:p>
          <a:p>
            <a:r>
              <a:rPr lang="en-US" dirty="0" smtClean="0"/>
              <a:t>Enables integration of other Pubic Media assets into variety of services for consumers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Next Gen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839200" cy="36992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longer limited to “TV Service” offerings</a:t>
            </a:r>
          </a:p>
          <a:p>
            <a:r>
              <a:rPr lang="en-US" dirty="0" smtClean="0"/>
              <a:t>Opportunity to integrate other digital assets into “suite” of services</a:t>
            </a:r>
          </a:p>
          <a:p>
            <a:r>
              <a:rPr lang="en-US" dirty="0" smtClean="0"/>
              <a:t>Opportunity to increase engagement with existing audiences</a:t>
            </a:r>
          </a:p>
          <a:p>
            <a:r>
              <a:rPr lang="en-US" dirty="0" smtClean="0"/>
              <a:t>Opportunity to provide services/bandwidth to other entities</a:t>
            </a:r>
          </a:p>
          <a:p>
            <a:r>
              <a:rPr lang="en-US" dirty="0" smtClean="0"/>
              <a:t>Opportunity for new programs, streams, &amp; services</a:t>
            </a:r>
          </a:p>
          <a:p>
            <a:r>
              <a:rPr lang="en-US" dirty="0" smtClean="0"/>
              <a:t>Future content creation will include integration of various assets</a:t>
            </a:r>
          </a:p>
          <a:p>
            <a:r>
              <a:rPr lang="en-US" dirty="0" smtClean="0"/>
              <a:t>Tremendous Implications for educational, social, and cultural missions of Public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0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Next Gen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6868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Government Mandate for transmission or reception – FCC has authorized transmission</a:t>
            </a:r>
          </a:p>
          <a:p>
            <a:pPr lvl="1"/>
            <a:r>
              <a:rPr lang="en-US" dirty="0" smtClean="0"/>
              <a:t>Consumer </a:t>
            </a:r>
            <a:r>
              <a:rPr lang="en-US" dirty="0"/>
              <a:t>a</a:t>
            </a:r>
            <a:r>
              <a:rPr lang="en-US" dirty="0" smtClean="0"/>
              <a:t>doption driven by value proposition to viewers</a:t>
            </a:r>
          </a:p>
          <a:p>
            <a:pPr lvl="1"/>
            <a:r>
              <a:rPr lang="en-US" dirty="0" smtClean="0"/>
              <a:t>Most CE manufacturers have indicated that they plan to include both ATSC1/ATSC3 tuners in new sets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Market-Driven implementation on Market-By-Market </a:t>
            </a:r>
            <a:r>
              <a:rPr lang="en-US" dirty="0" smtClean="0"/>
              <a:t>Basis</a:t>
            </a:r>
          </a:p>
          <a:p>
            <a:pPr marL="742950" lvl="2" indent="-342900"/>
            <a:r>
              <a:rPr lang="en-US" dirty="0" smtClean="0"/>
              <a:t>Local </a:t>
            </a:r>
            <a:r>
              <a:rPr lang="en-US" dirty="0"/>
              <a:t>broadcasters working together </a:t>
            </a:r>
            <a:r>
              <a:rPr lang="en-US" dirty="0" smtClean="0"/>
              <a:t>for Lighthouse build outs</a:t>
            </a:r>
          </a:p>
          <a:p>
            <a:pPr marL="742950" lvl="2" indent="-342900"/>
            <a:r>
              <a:rPr lang="en-US" dirty="0" smtClean="0"/>
              <a:t>Simulcasting requirements ATSC1/ATSC3 = Channel Sharing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6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Market Transitioning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2950"/>
            <a:ext cx="7162800" cy="3394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42481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ATSC 1 and ATSC 3 Channel Sharing Required in Each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29"/>
            <a:ext cx="8229600" cy="857250"/>
          </a:xfrm>
        </p:spPr>
        <p:txBody>
          <a:bodyPr/>
          <a:lstStyle/>
          <a:p>
            <a:r>
              <a:rPr lang="en-US" dirty="0" smtClean="0"/>
              <a:t>Food for </a:t>
            </a:r>
            <a:r>
              <a:rPr lang="en-US" dirty="0" smtClean="0"/>
              <a:t>Thought…Next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992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Start discussions with other stations in your market about Next Gen launch plans</a:t>
            </a:r>
          </a:p>
          <a:p>
            <a:r>
              <a:rPr lang="en-US" dirty="0" smtClean="0"/>
              <a:t>Evaluate potential business implications for your organizations</a:t>
            </a:r>
          </a:p>
          <a:p>
            <a:pPr lvl="1"/>
            <a:r>
              <a:rPr lang="en-US" dirty="0" smtClean="0"/>
              <a:t>New or Enhanced Services</a:t>
            </a:r>
          </a:p>
          <a:p>
            <a:pPr lvl="1"/>
            <a:r>
              <a:rPr lang="en-US" dirty="0" smtClean="0"/>
              <a:t>Content Creation</a:t>
            </a:r>
          </a:p>
          <a:p>
            <a:pPr lvl="1"/>
            <a:r>
              <a:rPr lang="en-US" dirty="0" smtClean="0"/>
              <a:t>Membership/Revenue Generation</a:t>
            </a:r>
          </a:p>
          <a:p>
            <a:pPr lvl="1"/>
            <a:r>
              <a:rPr lang="en-US" dirty="0" smtClean="0"/>
              <a:t>Financial implications and costs</a:t>
            </a:r>
          </a:p>
          <a:p>
            <a:pPr lvl="1"/>
            <a:r>
              <a:rPr lang="en-US" dirty="0" smtClean="0"/>
              <a:t>Technical and facilities planning: Both long and </a:t>
            </a:r>
            <a:r>
              <a:rPr lang="en-US" dirty="0"/>
              <a:t>s</a:t>
            </a:r>
            <a:r>
              <a:rPr lang="en-US" dirty="0" smtClean="0"/>
              <a:t>hort term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366</Words>
  <Application>Microsoft Office PowerPoint</Application>
  <PresentationFormat>On-screen Show (16:9)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Next Gen Business and  Technology Strategies</vt:lpstr>
      <vt:lpstr>Next Gen TV (ATSC3) = Flexibility</vt:lpstr>
      <vt:lpstr>Supports “UHD Services”</vt:lpstr>
      <vt:lpstr>Why Next Gen Applications</vt:lpstr>
      <vt:lpstr>Next Gen Business</vt:lpstr>
      <vt:lpstr>Next Gen Transition</vt:lpstr>
      <vt:lpstr>Market Transitioning</vt:lpstr>
      <vt:lpstr>Food for Thought…Next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 Business and Technology Strategies</dc:title>
  <dc:creator>ADMIN1</dc:creator>
  <cp:lastModifiedBy>ADMIN1</cp:lastModifiedBy>
  <cp:revision>18</cp:revision>
  <dcterms:created xsi:type="dcterms:W3CDTF">2018-02-23T03:15:07Z</dcterms:created>
  <dcterms:modified xsi:type="dcterms:W3CDTF">2018-02-24T21:41:20Z</dcterms:modified>
</cp:coreProperties>
</file>